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xml" ContentType="application/vnd.openxmlformats-officedocument.presentationml.slide+xml"/>
  <Override PartName="/ppt/slides/slide130.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 id="355" r:id="rId101"/>
    <p:sldId id="356" r:id="rId102"/>
    <p:sldId id="357" r:id="rId103"/>
    <p:sldId id="358" r:id="rId104"/>
    <p:sldId id="359" r:id="rId105"/>
    <p:sldId id="360" r:id="rId106"/>
    <p:sldId id="361" r:id="rId107"/>
    <p:sldId id="362" r:id="rId108"/>
    <p:sldId id="363" r:id="rId109"/>
    <p:sldId id="364" r:id="rId110"/>
    <p:sldId id="365" r:id="rId111"/>
    <p:sldId id="366" r:id="rId112"/>
    <p:sldId id="367" r:id="rId113"/>
    <p:sldId id="368" r:id="rId114"/>
    <p:sldId id="369" r:id="rId115"/>
    <p:sldId id="370" r:id="rId116"/>
    <p:sldId id="371" r:id="rId117"/>
    <p:sldId id="372" r:id="rId118"/>
    <p:sldId id="373" r:id="rId119"/>
    <p:sldId id="374" r:id="rId120"/>
    <p:sldId id="375" r:id="rId121"/>
    <p:sldId id="376" r:id="rId122"/>
    <p:sldId id="377" r:id="rId123"/>
    <p:sldId id="378" r:id="rId124"/>
    <p:sldId id="379" r:id="rId125"/>
    <p:sldId id="380" r:id="rId126"/>
    <p:sldId id="381" r:id="rId127"/>
    <p:sldId id="382" r:id="rId128"/>
    <p:sldId id="383" r:id="rId129"/>
    <p:sldId id="384" r:id="rId130"/>
    <p:sldId id="385" r:id="rId131"/>
    <p:sldId id="386" r:id="rId1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9" Type="http://schemas.openxmlformats.org/officeDocument/2006/relationships/slide" Target="slides/slide97.xml"/><Relationship Id="rId98" Type="http://schemas.openxmlformats.org/officeDocument/2006/relationships/slide" Target="slides/slide96.xml"/><Relationship Id="rId97" Type="http://schemas.openxmlformats.org/officeDocument/2006/relationships/slide" Target="slides/slide95.xml"/><Relationship Id="rId96" Type="http://schemas.openxmlformats.org/officeDocument/2006/relationships/slide" Target="slides/slide94.xml"/><Relationship Id="rId95" Type="http://schemas.openxmlformats.org/officeDocument/2006/relationships/slide" Target="slides/slide93.xml"/><Relationship Id="rId94" Type="http://schemas.openxmlformats.org/officeDocument/2006/relationships/slide" Target="slides/slide92.xml"/><Relationship Id="rId93" Type="http://schemas.openxmlformats.org/officeDocument/2006/relationships/slide" Target="slides/slide91.xml"/><Relationship Id="rId92" Type="http://schemas.openxmlformats.org/officeDocument/2006/relationships/slide" Target="slides/slide90.xml"/><Relationship Id="rId91" Type="http://schemas.openxmlformats.org/officeDocument/2006/relationships/slide" Target="slides/slide89.xml"/><Relationship Id="rId90" Type="http://schemas.openxmlformats.org/officeDocument/2006/relationships/slide" Target="slides/slide88.xml"/><Relationship Id="rId9" Type="http://schemas.openxmlformats.org/officeDocument/2006/relationships/slide" Target="slides/slide7.xml"/><Relationship Id="rId89" Type="http://schemas.openxmlformats.org/officeDocument/2006/relationships/slide" Target="slides/slide87.xml"/><Relationship Id="rId88" Type="http://schemas.openxmlformats.org/officeDocument/2006/relationships/slide" Target="slides/slide86.xml"/><Relationship Id="rId87" Type="http://schemas.openxmlformats.org/officeDocument/2006/relationships/slide" Target="slides/slide85.xml"/><Relationship Id="rId86" Type="http://schemas.openxmlformats.org/officeDocument/2006/relationships/slide" Target="slides/slide84.xml"/><Relationship Id="rId85" Type="http://schemas.openxmlformats.org/officeDocument/2006/relationships/slide" Target="slides/slide83.xml"/><Relationship Id="rId84" Type="http://schemas.openxmlformats.org/officeDocument/2006/relationships/slide" Target="slides/slide82.xml"/><Relationship Id="rId83" Type="http://schemas.openxmlformats.org/officeDocument/2006/relationships/slide" Target="slides/slide81.xml"/><Relationship Id="rId82" Type="http://schemas.openxmlformats.org/officeDocument/2006/relationships/slide" Target="slides/slide80.xml"/><Relationship Id="rId81" Type="http://schemas.openxmlformats.org/officeDocument/2006/relationships/slide" Target="slides/slide79.xml"/><Relationship Id="rId80" Type="http://schemas.openxmlformats.org/officeDocument/2006/relationships/slide" Target="slides/slide78.xml"/><Relationship Id="rId8" Type="http://schemas.openxmlformats.org/officeDocument/2006/relationships/slide" Target="slides/slide6.xml"/><Relationship Id="rId79" Type="http://schemas.openxmlformats.org/officeDocument/2006/relationships/slide" Target="slides/slide77.xml"/><Relationship Id="rId78" Type="http://schemas.openxmlformats.org/officeDocument/2006/relationships/slide" Target="slides/slide76.xml"/><Relationship Id="rId77" Type="http://schemas.openxmlformats.org/officeDocument/2006/relationships/slide" Target="slides/slide75.xml"/><Relationship Id="rId76" Type="http://schemas.openxmlformats.org/officeDocument/2006/relationships/slide" Target="slides/slide74.xml"/><Relationship Id="rId75" Type="http://schemas.openxmlformats.org/officeDocument/2006/relationships/slide" Target="slides/slide73.xml"/><Relationship Id="rId74" Type="http://schemas.openxmlformats.org/officeDocument/2006/relationships/slide" Target="slides/slide72.xml"/><Relationship Id="rId73" Type="http://schemas.openxmlformats.org/officeDocument/2006/relationships/slide" Target="slides/slide71.xml"/><Relationship Id="rId72" Type="http://schemas.openxmlformats.org/officeDocument/2006/relationships/slide" Target="slides/slide70.xml"/><Relationship Id="rId71" Type="http://schemas.openxmlformats.org/officeDocument/2006/relationships/slide" Target="slides/slide69.xml"/><Relationship Id="rId70" Type="http://schemas.openxmlformats.org/officeDocument/2006/relationships/slide" Target="slides/slide68.xml"/><Relationship Id="rId7" Type="http://schemas.openxmlformats.org/officeDocument/2006/relationships/slide" Target="slides/slide5.xml"/><Relationship Id="rId69" Type="http://schemas.openxmlformats.org/officeDocument/2006/relationships/slide" Target="slides/slide67.xml"/><Relationship Id="rId68" Type="http://schemas.openxmlformats.org/officeDocument/2006/relationships/slide" Target="slides/slide66.xml"/><Relationship Id="rId67" Type="http://schemas.openxmlformats.org/officeDocument/2006/relationships/slide" Target="slides/slide65.xml"/><Relationship Id="rId66" Type="http://schemas.openxmlformats.org/officeDocument/2006/relationships/slide" Target="slides/slide64.xml"/><Relationship Id="rId65" Type="http://schemas.openxmlformats.org/officeDocument/2006/relationships/slide" Target="slides/slide63.xml"/><Relationship Id="rId64" Type="http://schemas.openxmlformats.org/officeDocument/2006/relationships/slide" Target="slides/slide62.xml"/><Relationship Id="rId63" Type="http://schemas.openxmlformats.org/officeDocument/2006/relationships/slide" Target="slides/slide61.xml"/><Relationship Id="rId62" Type="http://schemas.openxmlformats.org/officeDocument/2006/relationships/slide" Target="slides/slide60.xml"/><Relationship Id="rId61" Type="http://schemas.openxmlformats.org/officeDocument/2006/relationships/slide" Target="slides/slide59.xml"/><Relationship Id="rId60" Type="http://schemas.openxmlformats.org/officeDocument/2006/relationships/slide" Target="slides/slide58.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5" Type="http://schemas.openxmlformats.org/officeDocument/2006/relationships/tableStyles" Target="tableStyles.xml"/><Relationship Id="rId134" Type="http://schemas.openxmlformats.org/officeDocument/2006/relationships/viewProps" Target="viewProps.xml"/><Relationship Id="rId133" Type="http://schemas.openxmlformats.org/officeDocument/2006/relationships/presProps" Target="presProps.xml"/><Relationship Id="rId132" Type="http://schemas.openxmlformats.org/officeDocument/2006/relationships/slide" Target="slides/slide130.xml"/><Relationship Id="rId131" Type="http://schemas.openxmlformats.org/officeDocument/2006/relationships/slide" Target="slides/slide129.xml"/><Relationship Id="rId130" Type="http://schemas.openxmlformats.org/officeDocument/2006/relationships/slide" Target="slides/slide128.xml"/><Relationship Id="rId13" Type="http://schemas.openxmlformats.org/officeDocument/2006/relationships/slide" Target="slides/slide11.xml"/><Relationship Id="rId129" Type="http://schemas.openxmlformats.org/officeDocument/2006/relationships/slide" Target="slides/slide127.xml"/><Relationship Id="rId128" Type="http://schemas.openxmlformats.org/officeDocument/2006/relationships/slide" Target="slides/slide126.xml"/><Relationship Id="rId127" Type="http://schemas.openxmlformats.org/officeDocument/2006/relationships/slide" Target="slides/slide125.xml"/><Relationship Id="rId126" Type="http://schemas.openxmlformats.org/officeDocument/2006/relationships/slide" Target="slides/slide124.xml"/><Relationship Id="rId125" Type="http://schemas.openxmlformats.org/officeDocument/2006/relationships/slide" Target="slides/slide123.xml"/><Relationship Id="rId124" Type="http://schemas.openxmlformats.org/officeDocument/2006/relationships/slide" Target="slides/slide122.xml"/><Relationship Id="rId123" Type="http://schemas.openxmlformats.org/officeDocument/2006/relationships/slide" Target="slides/slide121.xml"/><Relationship Id="rId122" Type="http://schemas.openxmlformats.org/officeDocument/2006/relationships/slide" Target="slides/slide120.xml"/><Relationship Id="rId121" Type="http://schemas.openxmlformats.org/officeDocument/2006/relationships/slide" Target="slides/slide119.xml"/><Relationship Id="rId120" Type="http://schemas.openxmlformats.org/officeDocument/2006/relationships/slide" Target="slides/slide118.xml"/><Relationship Id="rId12" Type="http://schemas.openxmlformats.org/officeDocument/2006/relationships/slide" Target="slides/slide10.xml"/><Relationship Id="rId119" Type="http://schemas.openxmlformats.org/officeDocument/2006/relationships/slide" Target="slides/slide117.xml"/><Relationship Id="rId118" Type="http://schemas.openxmlformats.org/officeDocument/2006/relationships/slide" Target="slides/slide116.xml"/><Relationship Id="rId117" Type="http://schemas.openxmlformats.org/officeDocument/2006/relationships/slide" Target="slides/slide115.xml"/><Relationship Id="rId116" Type="http://schemas.openxmlformats.org/officeDocument/2006/relationships/slide" Target="slides/slide114.xml"/><Relationship Id="rId115" Type="http://schemas.openxmlformats.org/officeDocument/2006/relationships/slide" Target="slides/slide113.xml"/><Relationship Id="rId114" Type="http://schemas.openxmlformats.org/officeDocument/2006/relationships/slide" Target="slides/slide112.xml"/><Relationship Id="rId113" Type="http://schemas.openxmlformats.org/officeDocument/2006/relationships/slide" Target="slides/slide111.xml"/><Relationship Id="rId112" Type="http://schemas.openxmlformats.org/officeDocument/2006/relationships/slide" Target="slides/slide110.xml"/><Relationship Id="rId111" Type="http://schemas.openxmlformats.org/officeDocument/2006/relationships/slide" Target="slides/slide109.xml"/><Relationship Id="rId110" Type="http://schemas.openxmlformats.org/officeDocument/2006/relationships/slide" Target="slides/slide108.xml"/><Relationship Id="rId11" Type="http://schemas.openxmlformats.org/officeDocument/2006/relationships/slide" Target="slides/slide9.xml"/><Relationship Id="rId109" Type="http://schemas.openxmlformats.org/officeDocument/2006/relationships/slide" Target="slides/slide107.xml"/><Relationship Id="rId108" Type="http://schemas.openxmlformats.org/officeDocument/2006/relationships/slide" Target="slides/slide106.xml"/><Relationship Id="rId107" Type="http://schemas.openxmlformats.org/officeDocument/2006/relationships/slide" Target="slides/slide105.xml"/><Relationship Id="rId106" Type="http://schemas.openxmlformats.org/officeDocument/2006/relationships/slide" Target="slides/slide104.xml"/><Relationship Id="rId105" Type="http://schemas.openxmlformats.org/officeDocument/2006/relationships/slide" Target="slides/slide103.xml"/><Relationship Id="rId104" Type="http://schemas.openxmlformats.org/officeDocument/2006/relationships/slide" Target="slides/slide102.xml"/><Relationship Id="rId103" Type="http://schemas.openxmlformats.org/officeDocument/2006/relationships/slide" Target="slides/slide101.xml"/><Relationship Id="rId102" Type="http://schemas.openxmlformats.org/officeDocument/2006/relationships/slide" Target="slides/slide100.xml"/><Relationship Id="rId101" Type="http://schemas.openxmlformats.org/officeDocument/2006/relationships/slide" Target="slides/slide99.xml"/><Relationship Id="rId100" Type="http://schemas.openxmlformats.org/officeDocument/2006/relationships/slide" Target="slides/slide98.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787208"/>
            <a:ext cx="9144000" cy="2387600"/>
          </a:xfrm>
        </p:spPr>
        <p:txBody>
          <a:bodyPr>
            <a:normAutofit fontScale="90000"/>
          </a:bodyPr>
          <a:lstStyle/>
          <a:p>
            <a:r>
              <a:rPr lang="zh-CN" altLang="en-US" dirty="0"/>
              <a:t>十二 </a:t>
            </a:r>
            <a:br>
              <a:rPr lang="zh-CN" altLang="en-US" dirty="0"/>
            </a:br>
            <a:r>
              <a:rPr lang="zh-CN" altLang="en-US" dirty="0"/>
              <a:t>救赎历史与洗礼：</a:t>
            </a:r>
            <a:br>
              <a:rPr lang="zh-CN" altLang="en-US" dirty="0"/>
            </a:br>
            <a:r>
              <a:rPr lang="zh-CN" altLang="en-US" dirty="0"/>
              <a:t>婴儿洗与信徒洗</a:t>
            </a:r>
            <a:endParaRPr lang="zh-CN" alt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sym typeface="+mn-ea"/>
              </a:rPr>
              <a:t>对于走在亚伯拉罕信心的脚踪里的人来说，割礼就是他信心的义的印记。然而，只要盟约的祝福是从属世的角度考量，割礼就属于所有亚伯拉罕肉身的后裔。（</a:t>
            </a:r>
            <a:r>
              <a:rPr lang="en-US" altLang="zh-CN" sz="4000">
                <a:sym typeface="+mn-ea"/>
              </a:rPr>
              <a:t>102</a:t>
            </a:r>
            <a:r>
              <a:rPr lang="zh-CN" altLang="en-US" sz="4000">
                <a:sym typeface="+mn-ea"/>
              </a:rPr>
              <a:t>）</a:t>
            </a:r>
            <a:endParaRPr lang="zh-CN" altLang="en-US" sz="4000">
              <a:sym typeface="+mn-ea"/>
            </a:endParaRPr>
          </a:p>
          <a:p>
            <a:pPr marL="0" indent="0">
              <a:buNone/>
            </a:pPr>
            <a:endParaRPr lang="zh-CN" altLang="en-US" sz="400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那么旧约和新约的连续性体现在哪里呢？</a:t>
            </a:r>
            <a:endParaRPr lang="zh-CN" altLang="en-US" sz="4000"/>
          </a:p>
          <a:p>
            <a:pPr marL="0" indent="0">
              <a:buNone/>
            </a:pPr>
            <a:endParaRPr lang="zh-CN" altLang="en-US" sz="4000"/>
          </a:p>
          <a:p>
            <a:pPr marL="0" indent="0">
              <a:buNone/>
            </a:pPr>
            <a:r>
              <a:rPr lang="en-US" altLang="zh-CN" sz="4000"/>
              <a:t>Jewett:</a:t>
            </a:r>
            <a:endParaRPr lang="en-US" altLang="zh-CN" sz="4000"/>
          </a:p>
          <a:p>
            <a:pPr marL="0" indent="0">
              <a:buNone/>
            </a:pPr>
            <a:r>
              <a:rPr lang="zh-CN" altLang="en-US" sz="4000"/>
              <a:t>体现在对那些旧约中相信之人的属灵的、属天的祝福。</a:t>
            </a:r>
            <a:endParaRPr lang="zh-CN" altLang="en-US" sz="400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割礼与洗礼</a:t>
            </a:r>
            <a:endParaRPr lang="zh-CN" altLang="en-US" sz="4000"/>
          </a:p>
          <a:p>
            <a:pPr marL="0" indent="0">
              <a:buNone/>
            </a:pPr>
            <a:r>
              <a:rPr lang="zh-CN" altLang="en-US" sz="4000"/>
              <a:t>接下来，</a:t>
            </a:r>
            <a:r>
              <a:rPr lang="en-US" altLang="zh-CN" sz="4000"/>
              <a:t>Jewett</a:t>
            </a:r>
            <a:r>
              <a:rPr lang="zh-CN" altLang="en-US" sz="4000"/>
              <a:t>将这个原则应用到割礼与洗礼的关系：</a:t>
            </a:r>
            <a:endParaRPr lang="zh-CN" altLang="en-US" sz="4000"/>
          </a:p>
          <a:p>
            <a:pPr marL="0" indent="0">
              <a:buNone/>
            </a:pPr>
            <a:r>
              <a:rPr lang="zh-CN" altLang="en-US" sz="4000"/>
              <a:t>因为不再有盟约外在形式的祝福，那么将盟约的记号给予那些以外在形式为我们的后代的孩子们是没有任何根据的。</a:t>
            </a:r>
            <a:endParaRPr lang="zh-CN" altLang="en-US" sz="4000"/>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Jewett</a:t>
            </a:r>
            <a:r>
              <a:rPr lang="zh-CN" altLang="en-US" sz="4000"/>
              <a:t>的观点总结：</a:t>
            </a:r>
            <a:endParaRPr lang="zh-CN" altLang="en-US" sz="4000"/>
          </a:p>
          <a:p>
            <a:pPr marL="0" indent="0">
              <a:buNone/>
            </a:pPr>
            <a:r>
              <a:rPr lang="zh-CN" altLang="en-US" sz="4000"/>
              <a:t>虽然在割礼的记号中有两种形式的祝福：外在的、属世的， 和内在的、属天的，但洗礼只象征一种祝福，那就是属天的、属灵的祝福。</a:t>
            </a:r>
            <a:endParaRPr lang="zh-CN" altLang="en-US" sz="4000"/>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婴儿洗的问题：</a:t>
            </a:r>
            <a:endParaRPr lang="zh-CN" altLang="en-US" sz="4000"/>
          </a:p>
          <a:p>
            <a:pPr marL="0" indent="0">
              <a:buNone/>
            </a:pPr>
            <a:r>
              <a:rPr lang="zh-CN" altLang="en-US" sz="4000"/>
              <a:t>婴儿洗这个神学观点的问题在于其对旧约中物质性的和属灵的祝福没有做出有效的区分。</a:t>
            </a:r>
            <a:endParaRPr lang="zh-CN" altLang="en-US" sz="4000"/>
          </a:p>
          <a:p>
            <a:pPr marL="0" indent="0">
              <a:buNone/>
            </a:pPr>
            <a:r>
              <a:rPr lang="zh-CN" altLang="en-US" sz="4000"/>
              <a:t>这双重的祝福是由割礼所象征的，然而新约中的洗礼仅仅包含属灵的祝福。</a:t>
            </a:r>
            <a:endParaRPr lang="en-US" altLang="zh-CN" sz="40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要避免婴儿洗神学的错误其实很简单，就是坚持新约中给予那些相信之人的唯独属灵的祝福。</a:t>
            </a:r>
            <a:endParaRPr lang="zh-CN" altLang="en-US" sz="4000"/>
          </a:p>
          <a:p>
            <a:pPr marL="0" indent="0">
              <a:buNone/>
            </a:pPr>
            <a:endParaRPr lang="zh-CN" altLang="en-US" sz="4000"/>
          </a:p>
          <a:p>
            <a:pPr marL="0" indent="0">
              <a:buNone/>
            </a:pPr>
            <a:r>
              <a:rPr lang="zh-CN" altLang="en-US" sz="4000"/>
              <a:t>如此，新约与旧约的关联在于旧约中象征物质性和属灵的祝福的割礼完全让位于新约中唯独象征属灵的祝福的洗礼。</a:t>
            </a:r>
            <a:endParaRPr lang="zh-CN" altLang="en-US" sz="40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对</a:t>
            </a:r>
            <a:r>
              <a:rPr lang="en-US" altLang="zh-CN" sz="4000"/>
              <a:t>Jewett</a:t>
            </a:r>
            <a:r>
              <a:rPr lang="zh-CN" altLang="en-US" sz="4000"/>
              <a:t>的论证的分析：</a:t>
            </a:r>
            <a:endParaRPr lang="zh-CN" altLang="en-US" sz="4000"/>
          </a:p>
          <a:p>
            <a:pPr marL="0" indent="0">
              <a:buNone/>
            </a:pPr>
            <a:r>
              <a:rPr lang="en-US" altLang="zh-CN" sz="4000"/>
              <a:t>1. </a:t>
            </a:r>
            <a:r>
              <a:rPr lang="zh-CN" altLang="en-US" sz="4000"/>
              <a:t>关于物质性的和属灵的区分</a:t>
            </a:r>
            <a:endParaRPr lang="zh-CN" altLang="en-US" sz="4000"/>
          </a:p>
          <a:p>
            <a:pPr marL="0" indent="0">
              <a:buNone/>
            </a:pPr>
            <a:r>
              <a:rPr lang="zh-CN" altLang="en-US" sz="4000"/>
              <a:t>首先，我们需要质疑由割礼所象征的祝福是面向所有亚伯拉罕肉身的后裔的，而与信心全然无关。</a:t>
            </a:r>
            <a:endParaRPr lang="zh-CN" altLang="en-US" sz="4000"/>
          </a:p>
          <a:p>
            <a:pPr marL="0" indent="0">
              <a:buNone/>
            </a:pPr>
            <a:r>
              <a:rPr lang="zh-CN" altLang="en-US" sz="4000"/>
              <a:t>要点：旧约圣经中就没有这样的祝福！</a:t>
            </a:r>
            <a:endParaRPr lang="zh-CN" altLang="en-US" sz="40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对西乃</a:t>
            </a:r>
            <a:r>
              <a:rPr lang="zh-CN" altLang="en-US" sz="4000"/>
              <a:t>之约的顺服会带来应许之地中外在的、物质性的祝福；而违背西奈之约则会带来外在的祝福的丧失</a:t>
            </a:r>
            <a:r>
              <a:rPr lang="en-US" altLang="zh-CN" sz="4000"/>
              <a:t>——</a:t>
            </a:r>
            <a:r>
              <a:rPr lang="zh-CN" altLang="en-US" sz="4000"/>
              <a:t>被逐出应许之地。</a:t>
            </a:r>
            <a:endParaRPr lang="zh-CN" altLang="en-US" sz="4000"/>
          </a:p>
          <a:p>
            <a:pPr marL="0" indent="0">
              <a:buNone/>
            </a:pPr>
            <a:endParaRPr lang="zh-CN" altLang="en-US" sz="4000"/>
          </a:p>
          <a:p>
            <a:pPr marL="0" indent="0">
              <a:buNone/>
            </a:pPr>
            <a:r>
              <a:rPr lang="zh-CN" altLang="en-US" sz="4000"/>
              <a:t>在应许之地的祝福绝非取决于是否为亚伯拉罕肉身的后裔，而在于对约的顺服。（利未记</a:t>
            </a:r>
            <a:r>
              <a:rPr lang="en-US" altLang="zh-CN" sz="4000"/>
              <a:t>26</a:t>
            </a:r>
            <a:r>
              <a:rPr lang="zh-CN" altLang="en-US" sz="4000"/>
              <a:t>：</a:t>
            </a:r>
            <a:r>
              <a:rPr lang="en-US" altLang="zh-CN" sz="4000"/>
              <a:t>3-14</a:t>
            </a:r>
            <a:r>
              <a:rPr lang="zh-CN" altLang="en-US" sz="4000"/>
              <a:t>）</a:t>
            </a:r>
            <a:endParaRPr lang="zh-CN" altLang="en-US" sz="40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如果临时的、物质性的祝福完全取决于是否为亚伯拉罕肉身的后裔，那么我们如何解释以色列的流亡呢？神权政体下的以色列必须具备信心和顺服才能够留在应许之地。而做不到的结果就是流亡。（申命记</a:t>
            </a:r>
            <a:r>
              <a:rPr lang="en-US" altLang="zh-CN" sz="4000"/>
              <a:t>29</a:t>
            </a:r>
            <a:r>
              <a:rPr lang="zh-CN" altLang="en-US" sz="4000"/>
              <a:t>：</a:t>
            </a:r>
            <a:r>
              <a:rPr lang="en-US" altLang="zh-CN" sz="4000"/>
              <a:t>9</a:t>
            </a:r>
            <a:r>
              <a:rPr lang="zh-CN" altLang="en-US" sz="4000"/>
              <a:t>；</a:t>
            </a:r>
            <a:r>
              <a:rPr lang="en-US" altLang="zh-CN" sz="4000"/>
              <a:t>25-28</a:t>
            </a:r>
            <a:r>
              <a:rPr lang="zh-CN" altLang="en-US" sz="4000"/>
              <a:t>）</a:t>
            </a:r>
            <a:endParaRPr lang="zh-CN" altLang="en-US" sz="40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进一步的引申：</a:t>
            </a:r>
            <a:endParaRPr lang="zh-CN" altLang="en-US" sz="4000"/>
          </a:p>
          <a:p>
            <a:pPr marL="0" indent="0">
              <a:buNone/>
            </a:pPr>
            <a:r>
              <a:rPr lang="zh-CN" altLang="en-US" sz="4000"/>
              <a:t>如果外在的祝福完全取决于是亚伯拉罕肉身的后裔这个事实的话，那么就不存在任何伦理上的根基来将任何个体的以色列人逐出神权之地。约的惩罚性的一面无从谈起。</a:t>
            </a:r>
            <a:endParaRPr lang="zh-CN" altLang="en-US" sz="4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zh-CN" altLang="en-US"/>
              <a:t>背景介绍</a:t>
            </a:r>
            <a:endParaRPr lang="zh-CN" altLang="en-US"/>
          </a:p>
        </p:txBody>
      </p:sp>
      <p:sp>
        <p:nvSpPr>
          <p:cNvPr id="3" name="Content Placeholder 2"/>
          <p:cNvSpPr>
            <a:spLocks noGrp="1"/>
          </p:cNvSpPr>
          <p:nvPr>
            <p:ph idx="1"/>
          </p:nvPr>
        </p:nvSpPr>
        <p:spPr/>
        <p:txBody>
          <a:bodyPr/>
          <a:p>
            <a:pPr marL="0" indent="0">
              <a:buNone/>
            </a:pPr>
            <a:r>
              <a:rPr lang="en-US" altLang="zh-CN" sz="4000"/>
              <a:t>1978</a:t>
            </a:r>
            <a:r>
              <a:rPr lang="zh-CN" altLang="en-US" sz="4000"/>
              <a:t>年，</a:t>
            </a:r>
            <a:r>
              <a:rPr lang="en-US" altLang="zh-CN" sz="4000"/>
              <a:t>Paul K. Jewett</a:t>
            </a:r>
            <a:r>
              <a:rPr lang="zh-CN" altLang="en-US" sz="4000"/>
              <a:t>，富勒神学院系统神学教授，出版了</a:t>
            </a:r>
            <a:endParaRPr lang="zh-CN" altLang="en-US" sz="4000"/>
          </a:p>
          <a:p>
            <a:pPr marL="0" indent="0">
              <a:buNone/>
            </a:pPr>
            <a:r>
              <a:rPr lang="en-US" altLang="zh-CN" sz="4000" i="1"/>
              <a:t>Infant Baptism and the Covenant of Grace</a:t>
            </a:r>
            <a:endParaRPr lang="en-US" altLang="zh-CN" sz="4000" i="1"/>
          </a:p>
          <a:p>
            <a:pPr marL="0" indent="0">
              <a:buNone/>
            </a:pPr>
            <a:r>
              <a:rPr lang="zh-CN" altLang="en-US" sz="4000"/>
              <a:t>至今仍被认为是批判婴儿洗立场的最佳出版物之一。</a:t>
            </a:r>
            <a:endParaRPr lang="zh-CN" altLang="en-US" sz="40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所以，我们说在应许之地的临时性和物质性的祝福是与属灵的现实不可分割的。绝对不存在脱离对上帝的信和对恩约的持守而来的外在的、物质性的祝福。</a:t>
            </a:r>
            <a:endParaRPr lang="zh-CN" altLang="en-US" sz="40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对第</a:t>
            </a:r>
            <a:r>
              <a:rPr lang="en-US" altLang="zh-CN" sz="4000"/>
              <a:t>1</a:t>
            </a:r>
            <a:r>
              <a:rPr lang="zh-CN" altLang="en-US" sz="4000"/>
              <a:t>点分析的小结：</a:t>
            </a:r>
            <a:endParaRPr lang="zh-CN" altLang="en-US" sz="4000"/>
          </a:p>
          <a:p>
            <a:pPr marL="0" indent="0">
              <a:buNone/>
            </a:pPr>
            <a:r>
              <a:rPr lang="zh-CN" altLang="en-US" sz="4000"/>
              <a:t>对在应许之地物质性的祝福和对相信之人的属灵的祝福做出清晰而明确的区分是不可能的。因为应许之地的祝福是恩约性的。</a:t>
            </a:r>
            <a:endParaRPr lang="zh-CN" altLang="en-US" sz="4000"/>
          </a:p>
          <a:p>
            <a:pPr marL="0" indent="0">
              <a:buNone/>
            </a:pPr>
            <a:r>
              <a:rPr lang="zh-CN" altLang="en-US" sz="4000"/>
              <a:t>并不存在脱离信心和恩约性的信靠而针对亚伯拉罕肉身的后裔的祝福。</a:t>
            </a:r>
            <a:endParaRPr lang="zh-CN" altLang="en-US" sz="40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2. Jewett</a:t>
            </a:r>
            <a:r>
              <a:rPr lang="zh-CN" altLang="en-US" sz="4000"/>
              <a:t>不但错误地解读了旧约的祝福，也以简化的方式错误地理解了新约的祝福。</a:t>
            </a:r>
            <a:endParaRPr lang="zh-CN" altLang="en-US" sz="4000"/>
          </a:p>
          <a:p>
            <a:pPr marL="0" indent="0">
              <a:buNone/>
            </a:pPr>
            <a:endParaRPr lang="en-US" altLang="zh-CN" sz="4000"/>
          </a:p>
          <a:p>
            <a:pPr marL="0" indent="0">
              <a:buNone/>
            </a:pPr>
            <a:r>
              <a:rPr lang="zh-CN" altLang="en-US" sz="4000"/>
              <a:t>我们对</a:t>
            </a:r>
            <a:r>
              <a:rPr lang="en-US" altLang="zh-CN" sz="4000"/>
              <a:t>Jewett</a:t>
            </a:r>
            <a:r>
              <a:rPr lang="zh-CN" altLang="en-US" sz="4000"/>
              <a:t>问这个问题：</a:t>
            </a:r>
            <a:endParaRPr lang="zh-CN" altLang="en-US" sz="4000"/>
          </a:p>
          <a:p>
            <a:pPr marL="0" indent="0">
              <a:buNone/>
            </a:pPr>
            <a:r>
              <a:rPr lang="en-US" altLang="zh-CN" sz="4000"/>
              <a:t>“</a:t>
            </a:r>
            <a:r>
              <a:rPr lang="zh-CN" altLang="en-US" sz="4000"/>
              <a:t>新约的祝福完全是属灵的</a:t>
            </a:r>
            <a:r>
              <a:rPr lang="en-US" altLang="zh-CN" sz="4000"/>
              <a:t>”</a:t>
            </a:r>
            <a:r>
              <a:rPr lang="zh-CN" altLang="en-US" sz="4000"/>
              <a:t>这个说法精准吗？</a:t>
            </a:r>
            <a:endParaRPr lang="zh-CN" altLang="en-US" sz="40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如果给予肯定的回答的话，那么便是人为地将新约中福分的已然和未然的状态割裂。</a:t>
            </a:r>
            <a:endParaRPr lang="zh-CN" altLang="en-US" sz="4000"/>
          </a:p>
          <a:p>
            <a:pPr marL="0" indent="0">
              <a:buNone/>
            </a:pPr>
            <a:endParaRPr lang="zh-CN" altLang="en-US" sz="4000"/>
          </a:p>
          <a:p>
            <a:pPr marL="0" indent="0">
              <a:buNone/>
            </a:pPr>
            <a:r>
              <a:rPr lang="zh-CN" altLang="en-US" sz="4000"/>
              <a:t>林前</a:t>
            </a:r>
            <a:r>
              <a:rPr lang="en-US" altLang="zh-CN" sz="4000"/>
              <a:t>15</a:t>
            </a:r>
            <a:r>
              <a:rPr lang="zh-CN" altLang="en-US" sz="4000"/>
              <a:t>提到的身体的复活超越了属灵的祝福；新天新地也绝非仅仅是属灵的祝福。</a:t>
            </a:r>
            <a:endParaRPr lang="zh-CN" altLang="en-US" sz="40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Jewett</a:t>
            </a:r>
            <a:r>
              <a:rPr lang="zh-CN" altLang="en-US" sz="4000"/>
              <a:t>关于新约中</a:t>
            </a:r>
            <a:r>
              <a:rPr lang="en-US" altLang="zh-CN" sz="4000"/>
              <a:t>“</a:t>
            </a:r>
            <a:r>
              <a:rPr lang="zh-CN" altLang="en-US" sz="4000"/>
              <a:t>唯独</a:t>
            </a:r>
            <a:r>
              <a:rPr lang="en-US" altLang="zh-CN" sz="4000"/>
              <a:t>”</a:t>
            </a:r>
            <a:r>
              <a:rPr lang="zh-CN" altLang="en-US" sz="4000"/>
              <a:t>属灵的祝福的说法是过于简化的。因为他仅仅聚焦在属灵祝福的已然，却忽视了新约中身体层面的（复活）和存在领域层面的（新天新地）未然。</a:t>
            </a:r>
            <a:endParaRPr lang="zh-CN" altLang="en-US" sz="40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3. </a:t>
            </a:r>
            <a:r>
              <a:rPr lang="zh-CN" altLang="en-US" sz="4000"/>
              <a:t>割礼这个记号是在亚伯拉罕和他的后裔拥有所谓的物质性的祝福的土地之前设立的。换言之，任何对婴儿洗的反对都可以应用到婴儿割礼上。</a:t>
            </a:r>
            <a:endParaRPr lang="zh-CN" altLang="en-US" sz="4000"/>
          </a:p>
          <a:p>
            <a:pPr marL="0" indent="0">
              <a:buNone/>
            </a:pPr>
            <a:r>
              <a:rPr lang="zh-CN" altLang="en-US" sz="4000"/>
              <a:t>换言之，割礼这个记号的施行在应许之地这个神权之地实现之前。</a:t>
            </a:r>
            <a:endParaRPr lang="zh-CN" altLang="en-US" sz="40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那么按照</a:t>
            </a:r>
            <a:r>
              <a:rPr lang="en-US" altLang="zh-CN" sz="4000"/>
              <a:t>Jewett</a:t>
            </a:r>
            <a:r>
              <a:rPr lang="zh-CN" altLang="en-US" sz="4000"/>
              <a:t>的说法，割礼象征在应许之地这个外在的、物质性的祝福的话，那么它是以应许的方式呈现的。割礼中蕴含着对在应许之地这个外在的、物质性的祝福的预期。</a:t>
            </a:r>
            <a:endParaRPr lang="zh-CN" altLang="en-US" sz="40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当割礼施行到亚伯拉罕时，他并没有立即承受应许之地这个物质性的祝福。相反，他是一位在不属于他的土地上的天路客。这意味着应许之地的祝福从应许的角度来看是将来的。</a:t>
            </a:r>
            <a:endParaRPr lang="zh-CN" altLang="en-US" sz="4000"/>
          </a:p>
          <a:p>
            <a:pPr marL="0" indent="0">
              <a:buNone/>
            </a:pPr>
            <a:r>
              <a:rPr lang="zh-CN" altLang="en-US" sz="4000"/>
              <a:t>所以，旧约中物质性的祝福也有未然的层面。</a:t>
            </a:r>
            <a:endParaRPr lang="zh-CN" altLang="en-US" sz="40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这难道不是与教会在已然未然状态中，或者说两个世代的构建相似的吗？</a:t>
            </a:r>
            <a:endParaRPr lang="zh-CN" altLang="en-US" sz="4000"/>
          </a:p>
          <a:p>
            <a:pPr marL="0" indent="0">
              <a:buNone/>
            </a:pPr>
            <a:r>
              <a:rPr lang="zh-CN" altLang="en-US" sz="4000"/>
              <a:t>正如亚伯拉罕，我们也是等待天上之城（身体的祝福和存在领域的祝福）的天路客。</a:t>
            </a:r>
            <a:endParaRPr lang="zh-CN" altLang="en-US" sz="40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如果是这样的话，那么反对婴儿洗的论证也可以应用到反对婴儿割礼（假定</a:t>
            </a:r>
            <a:r>
              <a:rPr lang="en-US" altLang="zh-CN" sz="4000"/>
              <a:t>Jewett</a:t>
            </a:r>
            <a:r>
              <a:rPr lang="zh-CN" altLang="en-US" sz="4000"/>
              <a:t>对割礼可以施行给婴儿的逻辑【外在肉体的祝福】是正确的话）。</a:t>
            </a:r>
            <a:endParaRPr lang="zh-CN" altLang="en-US" sz="4000"/>
          </a:p>
          <a:p>
            <a:pPr marL="0" indent="0">
              <a:buNone/>
            </a:pPr>
            <a:r>
              <a:rPr lang="zh-CN" altLang="en-US" sz="4000"/>
              <a:t>思考下面的问题：</a:t>
            </a:r>
            <a:endParaRPr lang="zh-CN" altLang="en-US" sz="4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John Watts</a:t>
            </a:r>
            <a:r>
              <a:rPr lang="zh-CN" altLang="en-US" sz="4000"/>
              <a:t>总结</a:t>
            </a:r>
            <a:r>
              <a:rPr lang="en-US" altLang="zh-CN" sz="4000"/>
              <a:t>Jewett</a:t>
            </a:r>
            <a:r>
              <a:rPr lang="zh-CN" altLang="en-US" sz="4000"/>
              <a:t>的书</a:t>
            </a:r>
            <a:r>
              <a:rPr lang="en-US" altLang="zh-CN" sz="4000"/>
              <a:t>:</a:t>
            </a:r>
            <a:endParaRPr lang="en-US" altLang="zh-CN" sz="4000"/>
          </a:p>
          <a:p>
            <a:pPr marL="0" indent="0">
              <a:buNone/>
            </a:pPr>
            <a:r>
              <a:rPr lang="en-US" altLang="zh-CN" sz="4000"/>
              <a:t>Paul Jewett</a:t>
            </a:r>
            <a:r>
              <a:rPr lang="zh-CN" altLang="en-US" sz="4000"/>
              <a:t>精准地看到，如果要与其对个人的委身和信心的强调相一致，那么盟约神学必须实践信徒洗礼。</a:t>
            </a:r>
            <a:endParaRPr lang="zh-CN" altLang="en-US" sz="4000"/>
          </a:p>
          <a:p>
            <a:pPr marL="0" indent="0">
              <a:buNone/>
            </a:pPr>
            <a:endParaRPr lang="zh-CN" altLang="en-US" sz="4000"/>
          </a:p>
          <a:p>
            <a:pPr marL="0" indent="0">
              <a:buNone/>
            </a:pPr>
            <a:r>
              <a:rPr lang="zh-CN" altLang="en-US" sz="4000"/>
              <a:t>我们来看</a:t>
            </a:r>
            <a:r>
              <a:rPr lang="en-US" altLang="zh-CN" sz="4000"/>
              <a:t>Jewett</a:t>
            </a:r>
            <a:r>
              <a:rPr lang="zh-CN" altLang="en-US" sz="4000"/>
              <a:t>的论证</a:t>
            </a:r>
            <a:endParaRPr lang="zh-CN" altLang="en-US" sz="40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亚伯拉罕是否可以问</a:t>
            </a:r>
            <a:r>
              <a:rPr lang="en-US" altLang="zh-CN" sz="4000"/>
              <a:t>Jewett:</a:t>
            </a:r>
            <a:endParaRPr lang="en-US" altLang="zh-CN" sz="4000"/>
          </a:p>
          <a:p>
            <a:pPr marL="0" indent="0">
              <a:buNone/>
            </a:pPr>
            <a:r>
              <a:rPr lang="zh-CN" altLang="en-US" sz="4000"/>
              <a:t>你要我将割礼的记号给婴儿？</a:t>
            </a:r>
            <a:endParaRPr lang="zh-CN" altLang="en-US" sz="4000"/>
          </a:p>
          <a:p>
            <a:pPr marL="0" indent="0">
              <a:buNone/>
            </a:pPr>
            <a:r>
              <a:rPr lang="zh-CN" altLang="en-US" sz="4000"/>
              <a:t>你要我将割礼给还没有承受应许之地这个外在祝福的婴儿？</a:t>
            </a:r>
            <a:endParaRPr lang="zh-CN" altLang="en-US" sz="4000"/>
          </a:p>
          <a:p>
            <a:pPr marL="0" indent="0">
              <a:buNone/>
            </a:pPr>
            <a:r>
              <a:rPr lang="zh-CN" altLang="en-US" sz="4000"/>
              <a:t>你要我将割礼这个记号给还没有信的婴儿？（罗马书</a:t>
            </a:r>
            <a:r>
              <a:rPr lang="en-US" altLang="zh-CN" sz="4000"/>
              <a:t>4</a:t>
            </a:r>
            <a:r>
              <a:rPr lang="zh-CN" altLang="en-US" sz="4000"/>
              <a:t>：</a:t>
            </a:r>
            <a:r>
              <a:rPr lang="en-US" altLang="zh-CN" sz="4000"/>
              <a:t>11</a:t>
            </a:r>
            <a:r>
              <a:rPr lang="zh-CN" altLang="en-US" sz="4000"/>
              <a:t>）</a:t>
            </a:r>
            <a:endParaRPr lang="zh-CN" altLang="en-US" sz="40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你要我将割礼这个既象征外在祝福又象征内在祝福的记号给婴儿，而婴儿既没有外在恩约的祝福也没有内在的信心？</a:t>
            </a:r>
            <a:endParaRPr lang="zh-CN" altLang="en-US" sz="4000"/>
          </a:p>
          <a:p>
            <a:pPr marL="0" indent="0">
              <a:buNone/>
            </a:pPr>
            <a:r>
              <a:rPr lang="zh-CN" altLang="en-US" sz="4000"/>
              <a:t>加尔文说，所有用来反对婴儿洗的观点都可以用来反对婴儿割礼。</a:t>
            </a:r>
            <a:endParaRPr lang="zh-CN" altLang="en-US" sz="4000"/>
          </a:p>
          <a:p>
            <a:pPr marL="0" indent="0">
              <a:buNone/>
            </a:pPr>
            <a:r>
              <a:rPr lang="zh-CN" altLang="en-US" sz="4000"/>
              <a:t>所以，对婴儿洗的成功反对就意味着对婴儿割礼的成功反对。</a:t>
            </a:r>
            <a:endParaRPr lang="zh-CN" altLang="en-US" sz="40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4. Jewett</a:t>
            </a:r>
            <a:r>
              <a:rPr lang="zh-CN" altLang="en-US" sz="4000"/>
              <a:t>不但简化了新约中的祝福，也对旧约有着根本性错误的理解，特别是旧约的预表。</a:t>
            </a:r>
            <a:endParaRPr lang="zh-CN" altLang="en-US" sz="4000"/>
          </a:p>
          <a:p>
            <a:pPr marL="0" indent="0">
              <a:buNone/>
            </a:pPr>
            <a:r>
              <a:rPr lang="zh-CN" altLang="en-US" sz="4000"/>
              <a:t>到目前为止，我们都假定了</a:t>
            </a:r>
            <a:r>
              <a:rPr lang="en-US" altLang="zh-CN" sz="4000"/>
              <a:t>Jewett</a:t>
            </a:r>
            <a:r>
              <a:rPr lang="zh-CN" altLang="en-US" sz="4000"/>
              <a:t>对旧约中属世和属天的祝福的二分。</a:t>
            </a:r>
            <a:endParaRPr lang="zh-CN" altLang="en-US" sz="4000"/>
          </a:p>
          <a:p>
            <a:pPr marL="0" indent="0">
              <a:buNone/>
            </a:pPr>
            <a:r>
              <a:rPr lang="zh-CN" altLang="en-US" sz="4000"/>
              <a:t>我们现在要提出的回应是旧约中物质性的祝福不可能脱离属天的含义来理解。</a:t>
            </a:r>
            <a:endParaRPr lang="zh-CN" altLang="en-US" sz="4000"/>
          </a:p>
          <a:p>
            <a:pPr marL="0" indent="0">
              <a:buNone/>
            </a:pPr>
            <a:endParaRPr lang="zh-CN" altLang="en-US" sz="40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侵入的原则：</a:t>
            </a:r>
            <a:endParaRPr lang="zh-CN" altLang="en-US" sz="4000"/>
          </a:p>
          <a:p>
            <a:pPr marL="0" indent="0">
              <a:buNone/>
            </a:pPr>
            <a:r>
              <a:rPr lang="zh-CN" altLang="en-US" sz="4000"/>
              <a:t>我们基本的观点是</a:t>
            </a:r>
            <a:r>
              <a:rPr lang="en-US" altLang="zh-CN" sz="4000"/>
              <a:t>Meredith Kline</a:t>
            </a:r>
            <a:r>
              <a:rPr lang="zh-CN" altLang="en-US" sz="4000"/>
              <a:t>的侵入原则。</a:t>
            </a:r>
            <a:endParaRPr lang="zh-CN" altLang="en-US" sz="4000"/>
          </a:p>
          <a:p>
            <a:pPr marL="0" indent="0">
              <a:buNone/>
            </a:pPr>
            <a:r>
              <a:rPr lang="en-US" altLang="zh-CN" sz="4000"/>
              <a:t>Kline</a:t>
            </a:r>
            <a:r>
              <a:rPr lang="zh-CN" altLang="en-US" sz="4000"/>
              <a:t>对</a:t>
            </a:r>
            <a:r>
              <a:rPr lang="en-US" altLang="zh-CN" sz="4000"/>
              <a:t>The Principle of Intrusion</a:t>
            </a:r>
            <a:r>
              <a:rPr lang="zh-CN" altLang="en-US" sz="4000"/>
              <a:t>的定义：</a:t>
            </a:r>
            <a:endParaRPr lang="zh-CN" altLang="en-US" sz="4000"/>
          </a:p>
          <a:p>
            <a:pPr marL="0" indent="0">
              <a:buNone/>
            </a:pPr>
            <a:r>
              <a:rPr lang="zh-CN" altLang="en-US" sz="4000"/>
              <a:t>以属地的形式对属天的现实的真实的投影，而这属地的形式既启示、也隐藏那将要到来的终极的荣耀。</a:t>
            </a:r>
            <a:endParaRPr lang="zh-CN" altLang="en-US" sz="4000"/>
          </a:p>
          <a:p>
            <a:pPr marL="0" indent="0">
              <a:buNone/>
            </a:pPr>
            <a:r>
              <a:rPr lang="zh-CN" altLang="en-US" sz="4000"/>
              <a:t>（</a:t>
            </a:r>
            <a:r>
              <a:rPr lang="en-US" altLang="zh-CN" sz="4000" i="1"/>
              <a:t>The Structure of Biblical Authority</a:t>
            </a:r>
            <a:r>
              <a:rPr lang="en-US" altLang="zh-CN" sz="4000"/>
              <a:t>, 157</a:t>
            </a:r>
            <a:r>
              <a:rPr lang="zh-CN" altLang="en-US" sz="4000"/>
              <a:t>）</a:t>
            </a:r>
            <a:endParaRPr lang="zh-CN" altLang="en-US" sz="400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简言之，盟约史应该被构建为一系列上帝属天的荣耀以属地的形式的具体的彰显。</a:t>
            </a:r>
            <a:endParaRPr lang="zh-CN" altLang="en-US" sz="4000"/>
          </a:p>
          <a:p>
            <a:pPr marL="0" indent="0">
              <a:buNone/>
            </a:pPr>
            <a:r>
              <a:rPr lang="zh-CN" altLang="en-US" sz="4000"/>
              <a:t>而这些属地的形式既启示、也隐藏那末世的国度。</a:t>
            </a:r>
            <a:endParaRPr lang="zh-CN" altLang="en-US" sz="400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我们来看这个原则是如何解读伊甸园和迦南地作为属天的现实以属地的形式侵入的。</a:t>
            </a:r>
            <a:endParaRPr lang="zh-CN" altLang="en-US" sz="4000"/>
          </a:p>
          <a:p>
            <a:pPr marL="0" indent="0">
              <a:buNone/>
            </a:pPr>
            <a:endParaRPr lang="zh-CN" altLang="en-US" sz="4000"/>
          </a:p>
          <a:p>
            <a:pPr marL="0" indent="0">
              <a:buNone/>
            </a:pPr>
            <a:r>
              <a:rPr lang="zh-CN" altLang="en-US" sz="4000"/>
              <a:t>在解读的过程中，一方面，我们会看到一个基本的启示的哲学；另一方面，我们会看到圣经末世论的框架。</a:t>
            </a:r>
            <a:endParaRPr lang="zh-CN" altLang="en-US" sz="40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侵入原则和初型论：伊甸园</a:t>
            </a:r>
            <a:endParaRPr lang="zh-CN" altLang="en-US" sz="4000"/>
          </a:p>
          <a:p>
            <a:pPr marL="0" indent="0">
              <a:buNone/>
            </a:pPr>
            <a:r>
              <a:rPr lang="en-US" altLang="zh-CN" sz="4000"/>
              <a:t>Kline:</a:t>
            </a:r>
            <a:endParaRPr lang="en-US" altLang="zh-CN" sz="4000"/>
          </a:p>
          <a:p>
            <a:pPr marL="0" indent="0">
              <a:buNone/>
            </a:pPr>
            <a:r>
              <a:rPr lang="zh-CN" altLang="en-US" sz="4000"/>
              <a:t>伊甸园是其所影射的上帝属天的乐园之属地的样式。</a:t>
            </a:r>
            <a:endParaRPr lang="zh-CN" altLang="en-US" sz="4000"/>
          </a:p>
          <a:p>
            <a:pPr marL="0" indent="0">
              <a:buNone/>
            </a:pPr>
            <a:r>
              <a:rPr lang="zh-CN" altLang="en-US" sz="4000"/>
              <a:t>伊甸园是新天新地中光辉和永恒荣耀的可见性的和临时性的显现。</a:t>
            </a:r>
            <a:endParaRPr lang="zh-CN" altLang="en-US" sz="40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所以，伊甸园隐藏了上帝属天的国度的终极荣耀。因为它不过是上帝以影射的方法借以启示属天的现实的属地的模式。</a:t>
            </a:r>
            <a:endParaRPr lang="zh-CN" altLang="en-US" sz="4000"/>
          </a:p>
          <a:p>
            <a:pPr marL="0" indent="0">
              <a:buNone/>
            </a:pPr>
            <a:endParaRPr lang="zh-CN" altLang="en-US" sz="4000"/>
          </a:p>
          <a:p>
            <a:pPr marL="0" indent="0">
              <a:buNone/>
            </a:pPr>
            <a:r>
              <a:rPr lang="zh-CN" altLang="en-US" sz="4000"/>
              <a:t>但同时，伊甸园也启示了天国的荣耀。因为它是上帝借以启示祂国度的荣耀的属地的形式。</a:t>
            </a:r>
            <a:endParaRPr lang="zh-CN" altLang="en-US" sz="40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要点：</a:t>
            </a:r>
            <a:endParaRPr lang="zh-CN" altLang="en-US" sz="4000"/>
          </a:p>
          <a:p>
            <a:pPr marL="0" indent="0">
              <a:buNone/>
            </a:pPr>
            <a:r>
              <a:rPr lang="zh-CN" altLang="en-US" sz="4000"/>
              <a:t>属地的形式确实是属天的现实的具象化，但却并不完整地、彻透性地展现属天的现实。</a:t>
            </a:r>
            <a:endParaRPr lang="zh-CN" altLang="en-US" sz="4000"/>
          </a:p>
          <a:p>
            <a:pPr marL="0" indent="0">
              <a:buNone/>
            </a:pPr>
            <a:r>
              <a:rPr lang="zh-CN" altLang="en-US" sz="4000"/>
              <a:t>因此，侵入的原则意味着属天的原则在事实上的呈现，但却是以临时的和属地的形式来呈现。</a:t>
            </a:r>
            <a:endParaRPr lang="zh-CN" altLang="en-US" sz="400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伊甸园是未来永恒国度的影子和预表。预表就是将侵入的属天的现实具象化而来的、临时的、属地的、具备相应特质的模态。</a:t>
            </a:r>
            <a:endParaRPr lang="zh-CN" altLang="en-US" sz="4000"/>
          </a:p>
          <a:p>
            <a:pPr marL="0" indent="0">
              <a:buNone/>
            </a:pPr>
            <a:r>
              <a:rPr lang="zh-CN" altLang="en-US" sz="4000"/>
              <a:t>从属天的角度看，伊甸园是荣耀的、属天的现实的投影。</a:t>
            </a:r>
            <a:endParaRPr lang="zh-CN" altLang="en-US" sz="4000"/>
          </a:p>
          <a:p>
            <a:pPr marL="0" indent="0">
              <a:buNone/>
            </a:pPr>
            <a:r>
              <a:rPr lang="zh-CN" altLang="en-US" sz="4000"/>
              <a:t>从属地的角度看，伊甸园是属天的现实的具象化。</a:t>
            </a:r>
            <a:endParaRPr lang="zh-CN" altLang="en-US" sz="4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我们对于盟约神学对婴儿洗的论述的核心批判在于它如此强调盟约作为救赎史中统领的概念，以至于压制了救赎史自含的进展。这进展是从预期和应许的年代到实现和成全的年代。（</a:t>
            </a:r>
            <a:r>
              <a:rPr lang="en-US" altLang="zh-CN" sz="4000"/>
              <a:t>235-6</a:t>
            </a:r>
            <a:r>
              <a:rPr lang="zh-CN" altLang="en-US" sz="4000"/>
              <a:t>）</a:t>
            </a:r>
            <a:endParaRPr lang="zh-CN" altLang="en-US" sz="400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不但伊甸园是属天现实的投影的属地模式，同样的原则可以应用到迦南地和摩西之下的旧约神权政体。</a:t>
            </a:r>
            <a:endParaRPr lang="zh-CN" altLang="en-US" sz="4000"/>
          </a:p>
          <a:p>
            <a:pPr marL="0" indent="0">
              <a:buNone/>
            </a:pPr>
            <a:endParaRPr lang="zh-CN" altLang="en-US" sz="400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侵入原则和预表之型：迦南地</a:t>
            </a:r>
            <a:endParaRPr lang="zh-CN" altLang="en-US" sz="4000"/>
          </a:p>
          <a:p>
            <a:pPr marL="0" indent="0">
              <a:buNone/>
            </a:pPr>
            <a:r>
              <a:rPr lang="zh-CN" altLang="en-US" sz="4000"/>
              <a:t>创世记</a:t>
            </a:r>
            <a:r>
              <a:rPr lang="en-US" altLang="zh-CN" sz="4000"/>
              <a:t>15</a:t>
            </a:r>
            <a:r>
              <a:rPr lang="zh-CN" altLang="en-US" sz="4000"/>
              <a:t>：</a:t>
            </a:r>
            <a:r>
              <a:rPr lang="en-US" altLang="zh-CN" sz="4000"/>
              <a:t>18</a:t>
            </a:r>
            <a:endParaRPr lang="en-US" altLang="zh-CN" sz="4000"/>
          </a:p>
          <a:p>
            <a:pPr marL="0" indent="0">
              <a:buNone/>
            </a:pPr>
            <a:r>
              <a:rPr lang="en-US" altLang="zh-CN" sz="4000"/>
              <a:t>18 当 那 日 ， 耶 和 华 与 亚 伯 兰 立 约 ， 说 ： 我 已 赐 给 你 的 後 裔 ， 从 埃 及 河 直 到 伯 拉 大 河 之 地 ，</a:t>
            </a:r>
            <a:endParaRPr lang="en-US" altLang="zh-CN" sz="400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希伯来书</a:t>
            </a:r>
            <a:r>
              <a:rPr lang="en-US" altLang="zh-CN" sz="4000"/>
              <a:t>11</a:t>
            </a:r>
            <a:r>
              <a:rPr lang="zh-CN" altLang="en-US" sz="4000"/>
              <a:t>：</a:t>
            </a:r>
            <a:r>
              <a:rPr lang="en-US" altLang="zh-CN" sz="4000"/>
              <a:t>10</a:t>
            </a:r>
            <a:r>
              <a:rPr lang="zh-CN" altLang="en-US" sz="4000"/>
              <a:t>，</a:t>
            </a:r>
            <a:r>
              <a:rPr lang="en-US" altLang="zh-CN" sz="4000"/>
              <a:t>16</a:t>
            </a:r>
            <a:endParaRPr lang="en-US" altLang="zh-CN" sz="4000"/>
          </a:p>
          <a:p>
            <a:pPr marL="0" indent="0">
              <a:buNone/>
            </a:pPr>
            <a:r>
              <a:rPr lang="en-US" altLang="zh-CN" sz="4000"/>
              <a:t>10 因 为 他 </a:t>
            </a:r>
            <a:r>
              <a:rPr lang="en-US" altLang="zh-CN" sz="4000">
                <a:solidFill>
                  <a:srgbClr val="FF0000"/>
                </a:solidFill>
              </a:rPr>
              <a:t>等 候 </a:t>
            </a:r>
            <a:r>
              <a:rPr lang="en-US" altLang="zh-CN" sz="4000"/>
              <a:t>那 座 有 根 基 的 城 ， 就 是 神 所 经 营 所 建 造 的 。</a:t>
            </a:r>
            <a:endParaRPr lang="en-US" altLang="zh-CN" sz="4000"/>
          </a:p>
          <a:p>
            <a:pPr marL="0" indent="0">
              <a:buNone/>
            </a:pPr>
            <a:r>
              <a:rPr lang="en-US" altLang="zh-CN" sz="4000"/>
              <a:t>16 他 们 却 羡 慕 一 个 更 美 的 家 乡 ， 就 是 在 天 上 的 。 所 以 神 被 称 为 他 们 的 神 ， 并 不 以 为 耻 ， 因 为 他 已 经 给 他 们 预 备 了 一 座 城 。</a:t>
            </a:r>
            <a:endParaRPr lang="en-US" altLang="zh-CN" sz="400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对亚伯拉罕而言，迦南地是上帝所经营建造的更美的家乡之属地的投影。</a:t>
            </a:r>
            <a:endParaRPr lang="zh-CN" altLang="en-US" sz="4000"/>
          </a:p>
          <a:p>
            <a:pPr marL="0" indent="0">
              <a:buNone/>
            </a:pPr>
            <a:r>
              <a:rPr lang="zh-CN" altLang="en-US" sz="4000"/>
              <a:t>10 For he was</a:t>
            </a:r>
            <a:r>
              <a:rPr lang="zh-CN" altLang="en-US" sz="4000">
                <a:solidFill>
                  <a:srgbClr val="FF0000"/>
                </a:solidFill>
              </a:rPr>
              <a:t> looking forward to</a:t>
            </a:r>
            <a:r>
              <a:rPr lang="zh-CN" altLang="en-US" sz="4000"/>
              <a:t> the city that has foundations, whose designer and builder is God.</a:t>
            </a:r>
            <a:endParaRPr lang="zh-CN" altLang="en-US" sz="4000"/>
          </a:p>
          <a:p>
            <a:pPr marL="0" indent="0">
              <a:buNone/>
            </a:pPr>
            <a:endParaRPr lang="zh-CN" altLang="en-US" sz="400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这就是为什么亚伯拉罕在期待着。上帝以迦南地教导亚伯拉罕学会期待。然而亚伯拉罕期待的根基在哪里呢？</a:t>
            </a:r>
            <a:endParaRPr lang="zh-CN" altLang="en-US" sz="4000"/>
          </a:p>
          <a:p>
            <a:pPr marL="0" indent="0">
              <a:buNone/>
            </a:pPr>
            <a:r>
              <a:rPr lang="zh-CN" altLang="en-US" sz="4000"/>
              <a:t>答案：</a:t>
            </a:r>
            <a:endParaRPr lang="zh-CN" altLang="en-US" sz="4000"/>
          </a:p>
          <a:p>
            <a:pPr marL="0" indent="0">
              <a:buNone/>
            </a:pPr>
            <a:r>
              <a:rPr lang="zh-CN" altLang="en-US" sz="4000"/>
              <a:t>迦南地是属天的国度以属地的、临时的、预表的形式的侵入。</a:t>
            </a:r>
            <a:endParaRPr lang="zh-CN" altLang="en-US" sz="400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所以，属地的迦南地实实在在地具象化了属天的和属灵的现实的侵入。这意味着探讨与属天的现实无关的、纯物质性的、外在的祝福是毫无意义的。</a:t>
            </a:r>
            <a:endParaRPr lang="zh-CN" altLang="en-US" sz="400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摩西之约的帐幕和圣所作为侵入的属天实体</a:t>
            </a:r>
            <a:endParaRPr lang="zh-CN" altLang="en-US" sz="4000"/>
          </a:p>
          <a:p>
            <a:pPr marL="0" indent="0">
              <a:buNone/>
            </a:pPr>
            <a:r>
              <a:rPr lang="zh-CN" altLang="en-US" sz="4000"/>
              <a:t>希伯来书</a:t>
            </a:r>
            <a:r>
              <a:rPr lang="en-US" altLang="zh-CN" sz="4000"/>
              <a:t>8</a:t>
            </a:r>
            <a:r>
              <a:rPr lang="zh-CN" altLang="en-US" sz="4000"/>
              <a:t>：</a:t>
            </a:r>
            <a:r>
              <a:rPr lang="en-US" altLang="zh-CN" sz="4000"/>
              <a:t>5</a:t>
            </a:r>
            <a:endParaRPr lang="en-US" altLang="zh-CN" sz="4000"/>
          </a:p>
          <a:p>
            <a:pPr marL="0" indent="0">
              <a:buNone/>
            </a:pPr>
            <a:r>
              <a:rPr lang="en-US" altLang="zh-CN" sz="4000"/>
              <a:t>5 他 们 供 奉 的 事 本 是 天 上 事 的 形 状 和 影 像 ， 正 如 摩 西 将 要 造 帐 幕 的 时 候 ， 蒙 神 警 戒 他 ， 说 ： 你 要 谨 慎 ， 作 各 样 的 物 件 都 要 照 着 在 山 上 指 示 你 的 样 式 。</a:t>
            </a:r>
            <a:endParaRPr lang="en-US" altLang="zh-CN" sz="400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希伯来书</a:t>
            </a:r>
            <a:r>
              <a:rPr lang="en-US" altLang="zh-CN" sz="4000"/>
              <a:t>9</a:t>
            </a:r>
            <a:r>
              <a:rPr lang="zh-CN" altLang="en-US" sz="4000"/>
              <a:t>：</a:t>
            </a:r>
            <a:r>
              <a:rPr lang="en-US" altLang="zh-CN" sz="4000"/>
              <a:t>23-24</a:t>
            </a:r>
            <a:endParaRPr lang="en-US" altLang="zh-CN" sz="4000"/>
          </a:p>
          <a:p>
            <a:pPr marL="0" indent="0">
              <a:buNone/>
            </a:pPr>
            <a:r>
              <a:rPr lang="en-US" altLang="zh-CN" sz="4000"/>
              <a:t>23 照 着 天 上 样 式 作 的 物 件 必 须 用 这 些 祭 物 去 洁 净 ； 但 那 天 上 的 本 物 自 然 当 用 更 美 的 祭 物 去 洁 净 。</a:t>
            </a:r>
            <a:endParaRPr lang="en-US" altLang="zh-CN" sz="4000"/>
          </a:p>
          <a:p>
            <a:pPr marL="0" indent="0">
              <a:buNone/>
            </a:pPr>
            <a:r>
              <a:rPr lang="en-US" altLang="zh-CN" sz="4000"/>
              <a:t>24 因 为 基 督 并 不 是 进 了 人 手 所 造 的 圣 所 （ 这 不 过 是 真 圣 所 的 影 像 ） ， 乃 是 进 了 天 堂 ， 如 今 为 我 们 显 在 神 面 前 ；</a:t>
            </a:r>
            <a:endParaRPr lang="en-US" altLang="zh-CN" sz="400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希伯来书</a:t>
            </a:r>
            <a:r>
              <a:rPr lang="en-US" altLang="zh-CN" sz="4000"/>
              <a:t>8</a:t>
            </a:r>
            <a:r>
              <a:rPr lang="zh-CN" altLang="en-US" sz="4000"/>
              <a:t>：</a:t>
            </a:r>
            <a:r>
              <a:rPr lang="en-US" altLang="zh-CN" sz="4000"/>
              <a:t>5</a:t>
            </a:r>
            <a:r>
              <a:rPr lang="zh-CN" altLang="en-US" sz="4000"/>
              <a:t>告诉我们旧约中祭司所供奉的帐幕是天上的事的形状和影像。</a:t>
            </a:r>
            <a:endParaRPr lang="zh-CN" altLang="en-US" sz="4000"/>
          </a:p>
          <a:p>
            <a:pPr marL="0" indent="0">
              <a:buNone/>
            </a:pPr>
            <a:r>
              <a:rPr lang="zh-CN" altLang="en-US" sz="4000"/>
              <a:t>注意，摩西在山上被告知帐幕的样式。</a:t>
            </a:r>
            <a:endParaRPr lang="zh-CN" altLang="en-US" sz="4000"/>
          </a:p>
          <a:p>
            <a:pPr marL="0" indent="0">
              <a:buNone/>
            </a:pPr>
            <a:r>
              <a:rPr lang="zh-CN" altLang="en-US" sz="4000"/>
              <a:t>而这样式就是天上的样式！</a:t>
            </a:r>
            <a:endParaRPr lang="zh-CN" altLang="en-US" sz="4000"/>
          </a:p>
          <a:p>
            <a:pPr marL="0" indent="0">
              <a:buNone/>
            </a:pPr>
            <a:r>
              <a:rPr lang="zh-CN" altLang="en-US" sz="4000"/>
              <a:t>旧约的帐幕既具象化了天上的实体的荣耀，也隐藏了这荣耀。旧约的帐幕是天上的实体以属地形式的侵入。</a:t>
            </a:r>
            <a:endParaRPr lang="zh-CN" altLang="en-US" sz="400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可以说，从一开始，上帝在伊甸园的启示就是以历史中属地的形式来表明属天的现实。所有用于属地的形式的语言都同时预表性地描述属天</a:t>
            </a:r>
            <a:r>
              <a:rPr lang="en-US" altLang="zh-CN" sz="4000"/>
              <a:t>/</a:t>
            </a:r>
            <a:r>
              <a:rPr lang="zh-CN" altLang="en-US" sz="4000"/>
              <a:t>属灵的现实。</a:t>
            </a:r>
            <a:endParaRPr lang="zh-CN" altLang="en-US" sz="4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如果按此理解，我们必须认为上帝与犹太人所立的旧约现在成为了耶稣基督里的新约。如果我们对持婴儿洗观点的人的批评是正确的话，那么我们希望对从旧约到新约的变化的解读会为我们指明前面的方向。（</a:t>
            </a:r>
            <a:r>
              <a:rPr lang="en-US" altLang="zh-CN" sz="4000"/>
              <a:t>236</a:t>
            </a:r>
            <a:r>
              <a:rPr lang="zh-CN" altLang="en-US" sz="4000"/>
              <a:t>）</a:t>
            </a:r>
            <a:endParaRPr lang="zh-CN" altLang="en-US" sz="400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因此，旧约预表性的语言就其本质而言是上帝所设立并使用的</a:t>
            </a:r>
            <a:endParaRPr lang="zh-CN" altLang="en-US" sz="400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核心问题：</a:t>
            </a:r>
            <a:endParaRPr lang="zh-CN" altLang="en-US" sz="4000"/>
          </a:p>
          <a:p>
            <a:pPr marL="0" indent="0">
              <a:buNone/>
            </a:pPr>
            <a:r>
              <a:rPr lang="zh-CN" altLang="en-US" sz="4000"/>
              <a:t>我们确信，如果上帝对亚伯拉罕关于后裔的应许从双重的角度来解读的话，那么婴儿洗的问题就可以解决。在预表的年代，上帝的应许不但面向与亚伯拉罕有着同样的信的人，也面向从亚伯拉罕而出的、作为整个民族的以色列。在成全的年代，应许的实现仅仅面向属灵层面真实的信徒，就是那些信的人。（</a:t>
            </a:r>
            <a:r>
              <a:rPr lang="en-US" altLang="zh-CN" sz="4000"/>
              <a:t>236</a:t>
            </a:r>
            <a:r>
              <a:rPr lang="zh-CN" altLang="en-US" sz="4000"/>
              <a:t>）</a:t>
            </a:r>
            <a:endParaRPr lang="zh-CN" altLang="en-US" sz="400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那么这对旧约中的割礼意味着什么呢？</a:t>
            </a:r>
            <a:endParaRPr lang="zh-CN" altLang="en-US" sz="4000"/>
          </a:p>
          <a:p>
            <a:pPr marL="0" indent="0">
              <a:buNone/>
            </a:pPr>
            <a:r>
              <a:rPr lang="zh-CN" altLang="en-US" sz="4000"/>
              <a:t>这意味着割礼有这双重的意义：</a:t>
            </a:r>
            <a:endParaRPr lang="zh-CN" altLang="en-US" sz="4000"/>
          </a:p>
          <a:p>
            <a:pPr marL="0" indent="0">
              <a:buNone/>
            </a:pPr>
            <a:r>
              <a:rPr lang="en-US" altLang="zh-CN" sz="4000"/>
              <a:t>1. </a:t>
            </a:r>
            <a:r>
              <a:rPr lang="zh-CN" altLang="en-US" sz="4000"/>
              <a:t>象征外在物质性的祝福；</a:t>
            </a:r>
            <a:endParaRPr lang="zh-CN" altLang="en-US" sz="4000"/>
          </a:p>
          <a:p>
            <a:pPr marL="0" indent="0">
              <a:buNone/>
            </a:pPr>
            <a:r>
              <a:rPr lang="en-US" altLang="zh-CN" sz="4000"/>
              <a:t>2. </a:t>
            </a:r>
            <a:r>
              <a:rPr lang="zh-CN" altLang="en-US" sz="4000"/>
              <a:t>象征内在属灵的祝福。</a:t>
            </a:r>
            <a:endParaRPr lang="zh-CN" altLang="en-US" sz="400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20000"/>
          </a:bodyPr>
          <a:p>
            <a:pPr marL="0" indent="0">
              <a:buNone/>
            </a:pPr>
            <a:r>
              <a:rPr lang="en-US" altLang="zh-CN" sz="4000"/>
              <a:t>Jewett:</a:t>
            </a:r>
            <a:endParaRPr lang="en-US" altLang="zh-CN" sz="4000"/>
          </a:p>
          <a:p>
            <a:pPr marL="0" indent="0">
              <a:buNone/>
            </a:pPr>
            <a:r>
              <a:rPr lang="zh-CN" altLang="zh-CN" sz="4000"/>
              <a:t>割礼与洗礼不同，割礼有与盟约的旧的施行方式相对应的外在的维度；它是以色列民的标记。（</a:t>
            </a:r>
            <a:r>
              <a:rPr lang="en-US" altLang="zh-CN" sz="4000"/>
              <a:t>238</a:t>
            </a:r>
            <a:r>
              <a:rPr lang="zh-CN" altLang="zh-CN" sz="4000"/>
              <a:t>）</a:t>
            </a:r>
            <a:endParaRPr lang="zh-CN" altLang="zh-CN" sz="4000"/>
          </a:p>
          <a:p>
            <a:pPr marL="0" indent="0">
              <a:buNone/>
            </a:pPr>
            <a:r>
              <a:rPr lang="zh-CN" altLang="zh-CN" sz="4000"/>
              <a:t>在割礼所代表的物质性的、属世的、神权政体中的祝福之外，也有与割礼相关的属灵的祝福。而这些属灵的祝福仅仅是对于那些在盟约中的信徒而言的。</a:t>
            </a:r>
            <a:endParaRPr lang="zh-CN" altLang="zh-CN" sz="400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我们争辩的中心在于旧约中盟约施行的模式具备双重性：一个是临时的和属世的，另一个是永恒的和属天的。割礼既是属世的，也是属天的盟约的记号和印记。（</a:t>
            </a:r>
            <a:r>
              <a:rPr lang="en-US" altLang="zh-CN" sz="4000"/>
              <a:t>97</a:t>
            </a:r>
            <a:r>
              <a:rPr lang="zh-CN" altLang="en-US" sz="4000"/>
              <a:t>）</a:t>
            </a:r>
            <a:endParaRPr lang="zh-CN" altLang="en-US" sz="400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endParaRPr lang="zh-CN" altLang="en-US" sz="40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4507</Words>
  <Application>WPS Presentation</Application>
  <PresentationFormat>Widescreen</PresentationFormat>
  <Paragraphs>181</Paragraphs>
  <Slides>130</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130</vt:i4>
      </vt:variant>
    </vt:vector>
  </HeadingPairs>
  <TitlesOfParts>
    <vt:vector size="137" baseType="lpstr">
      <vt:lpstr>Arial</vt:lpstr>
      <vt:lpstr>SimSun</vt:lpstr>
      <vt:lpstr>Wingdings</vt:lpstr>
      <vt:lpstr>Calibri Light</vt:lpstr>
      <vt:lpstr>Calibri</vt:lpstr>
      <vt:lpstr>Microsoft YaHei</vt:lpstr>
      <vt:lpstr>Office Theme</vt:lpstr>
      <vt:lpstr>十二  救赎历史与洗礼： 婴儿洗与信徒洗</vt:lpstr>
      <vt:lpstr>背景介绍</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十二  救赎历史与洗礼： 婴儿洗与信徒洗</dc:title>
  <dc:creator/>
  <cp:lastModifiedBy>helloesther</cp:lastModifiedBy>
  <cp:revision>96</cp:revision>
  <dcterms:created xsi:type="dcterms:W3CDTF">2017-07-11T07:35:00Z</dcterms:created>
  <dcterms:modified xsi:type="dcterms:W3CDTF">2017-07-14T12:50:26Z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1033-10.2.0.5871</vt:lpwstr>
  </property>
</Properties>
</file>