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5" r:id="rId80"/>
    <p:sldId id="336" r:id="rId81"/>
    <p:sldId id="337" r:id="rId82"/>
    <p:sldId id="338" r:id="rId83"/>
    <p:sldId id="339" r:id="rId84"/>
    <p:sldId id="340" r:id="rId85"/>
    <p:sldId id="341" r:id="rId86"/>
    <p:sldId id="342" r:id="rId87"/>
    <p:sldId id="343" r:id="rId88"/>
    <p:sldId id="344" r:id="rId89"/>
    <p:sldId id="345" r:id="rId90"/>
    <p:sldId id="346" r:id="rId91"/>
    <p:sldId id="347" r:id="rId92"/>
    <p:sldId id="348" r:id="rId93"/>
    <p:sldId id="349" r:id="rId94"/>
    <p:sldId id="350" r:id="rId95"/>
    <p:sldId id="351" r:id="rId96"/>
    <p:sldId id="352" r:id="rId97"/>
    <p:sldId id="353" r:id="rId98"/>
    <p:sldId id="354" r:id="rId99"/>
    <p:sldId id="355" r:id="rId100"/>
    <p:sldId id="356" r:id="rId101"/>
    <p:sldId id="357" r:id="rId102"/>
    <p:sldId id="358" r:id="rId103"/>
    <p:sldId id="359" r:id="rId10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9" Type="http://schemas.openxmlformats.org/officeDocument/2006/relationships/slide" Target="slides/slide97.xml"/><Relationship Id="rId98" Type="http://schemas.openxmlformats.org/officeDocument/2006/relationships/slide" Target="slides/slide96.xml"/><Relationship Id="rId97" Type="http://schemas.openxmlformats.org/officeDocument/2006/relationships/slide" Target="slides/slide95.xml"/><Relationship Id="rId96" Type="http://schemas.openxmlformats.org/officeDocument/2006/relationships/slide" Target="slides/slide94.xml"/><Relationship Id="rId95" Type="http://schemas.openxmlformats.org/officeDocument/2006/relationships/slide" Target="slides/slide93.xml"/><Relationship Id="rId94" Type="http://schemas.openxmlformats.org/officeDocument/2006/relationships/slide" Target="slides/slide92.xml"/><Relationship Id="rId93" Type="http://schemas.openxmlformats.org/officeDocument/2006/relationships/slide" Target="slides/slide91.xml"/><Relationship Id="rId92" Type="http://schemas.openxmlformats.org/officeDocument/2006/relationships/slide" Target="slides/slide90.xml"/><Relationship Id="rId91" Type="http://schemas.openxmlformats.org/officeDocument/2006/relationships/slide" Target="slides/slide89.xml"/><Relationship Id="rId90" Type="http://schemas.openxmlformats.org/officeDocument/2006/relationships/slide" Target="slides/slide88.xml"/><Relationship Id="rId9" Type="http://schemas.openxmlformats.org/officeDocument/2006/relationships/slide" Target="slides/slide7.xml"/><Relationship Id="rId89" Type="http://schemas.openxmlformats.org/officeDocument/2006/relationships/slide" Target="slides/slide87.xml"/><Relationship Id="rId88" Type="http://schemas.openxmlformats.org/officeDocument/2006/relationships/slide" Target="slides/slide86.xml"/><Relationship Id="rId87" Type="http://schemas.openxmlformats.org/officeDocument/2006/relationships/slide" Target="slides/slide85.xml"/><Relationship Id="rId86" Type="http://schemas.openxmlformats.org/officeDocument/2006/relationships/slide" Target="slides/slide84.xml"/><Relationship Id="rId85" Type="http://schemas.openxmlformats.org/officeDocument/2006/relationships/slide" Target="slides/slide83.xml"/><Relationship Id="rId84" Type="http://schemas.openxmlformats.org/officeDocument/2006/relationships/slide" Target="slides/slide82.xml"/><Relationship Id="rId83" Type="http://schemas.openxmlformats.org/officeDocument/2006/relationships/slide" Target="slides/slide81.xml"/><Relationship Id="rId82" Type="http://schemas.openxmlformats.org/officeDocument/2006/relationships/slide" Target="slides/slide80.xml"/><Relationship Id="rId81" Type="http://schemas.openxmlformats.org/officeDocument/2006/relationships/slide" Target="slides/slide79.xml"/><Relationship Id="rId80" Type="http://schemas.openxmlformats.org/officeDocument/2006/relationships/slide" Target="slides/slide78.xml"/><Relationship Id="rId8" Type="http://schemas.openxmlformats.org/officeDocument/2006/relationships/slide" Target="slides/slide6.xml"/><Relationship Id="rId79" Type="http://schemas.openxmlformats.org/officeDocument/2006/relationships/slide" Target="slides/slide77.xml"/><Relationship Id="rId78" Type="http://schemas.openxmlformats.org/officeDocument/2006/relationships/slide" Target="slides/slide76.xml"/><Relationship Id="rId77" Type="http://schemas.openxmlformats.org/officeDocument/2006/relationships/slide" Target="slides/slide75.xml"/><Relationship Id="rId76" Type="http://schemas.openxmlformats.org/officeDocument/2006/relationships/slide" Target="slides/slide74.xml"/><Relationship Id="rId75" Type="http://schemas.openxmlformats.org/officeDocument/2006/relationships/slide" Target="slides/slide73.xml"/><Relationship Id="rId74" Type="http://schemas.openxmlformats.org/officeDocument/2006/relationships/slide" Target="slides/slide72.xml"/><Relationship Id="rId73" Type="http://schemas.openxmlformats.org/officeDocument/2006/relationships/slide" Target="slides/slide71.xml"/><Relationship Id="rId72" Type="http://schemas.openxmlformats.org/officeDocument/2006/relationships/slide" Target="slides/slide70.xml"/><Relationship Id="rId71" Type="http://schemas.openxmlformats.org/officeDocument/2006/relationships/slide" Target="slides/slide69.xml"/><Relationship Id="rId70" Type="http://schemas.openxmlformats.org/officeDocument/2006/relationships/slide" Target="slides/slide68.xml"/><Relationship Id="rId7" Type="http://schemas.openxmlformats.org/officeDocument/2006/relationships/slide" Target="slides/slide5.xml"/><Relationship Id="rId69" Type="http://schemas.openxmlformats.org/officeDocument/2006/relationships/slide" Target="slides/slide67.xml"/><Relationship Id="rId68" Type="http://schemas.openxmlformats.org/officeDocument/2006/relationships/slide" Target="slides/slide66.xml"/><Relationship Id="rId67" Type="http://schemas.openxmlformats.org/officeDocument/2006/relationships/slide" Target="slides/slide65.xml"/><Relationship Id="rId66" Type="http://schemas.openxmlformats.org/officeDocument/2006/relationships/slide" Target="slides/slide64.xml"/><Relationship Id="rId65" Type="http://schemas.openxmlformats.org/officeDocument/2006/relationships/slide" Target="slides/slide63.xml"/><Relationship Id="rId64" Type="http://schemas.openxmlformats.org/officeDocument/2006/relationships/slide" Target="slides/slide62.xml"/><Relationship Id="rId63" Type="http://schemas.openxmlformats.org/officeDocument/2006/relationships/slide" Target="slides/slide61.xml"/><Relationship Id="rId62" Type="http://schemas.openxmlformats.org/officeDocument/2006/relationships/slide" Target="slides/slide60.xml"/><Relationship Id="rId61" Type="http://schemas.openxmlformats.org/officeDocument/2006/relationships/slide" Target="slides/slide59.xml"/><Relationship Id="rId60" Type="http://schemas.openxmlformats.org/officeDocument/2006/relationships/slide" Target="slides/slide58.xml"/><Relationship Id="rId6" Type="http://schemas.openxmlformats.org/officeDocument/2006/relationships/slide" Target="slides/slide4.xml"/><Relationship Id="rId59" Type="http://schemas.openxmlformats.org/officeDocument/2006/relationships/slide" Target="slides/slide57.xml"/><Relationship Id="rId58" Type="http://schemas.openxmlformats.org/officeDocument/2006/relationships/slide" Target="slides/slide56.xml"/><Relationship Id="rId57" Type="http://schemas.openxmlformats.org/officeDocument/2006/relationships/slide" Target="slides/slide55.xml"/><Relationship Id="rId56" Type="http://schemas.openxmlformats.org/officeDocument/2006/relationships/slide" Target="slides/slide54.xml"/><Relationship Id="rId55" Type="http://schemas.openxmlformats.org/officeDocument/2006/relationships/slide" Target="slides/slide53.xml"/><Relationship Id="rId54" Type="http://schemas.openxmlformats.org/officeDocument/2006/relationships/slide" Target="slides/slide52.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7" Type="http://schemas.openxmlformats.org/officeDocument/2006/relationships/tableStyles" Target="tableStyles.xml"/><Relationship Id="rId106" Type="http://schemas.openxmlformats.org/officeDocument/2006/relationships/viewProps" Target="viewProps.xml"/><Relationship Id="rId105" Type="http://schemas.openxmlformats.org/officeDocument/2006/relationships/presProps" Target="presProps.xml"/><Relationship Id="rId104" Type="http://schemas.openxmlformats.org/officeDocument/2006/relationships/slide" Target="slides/slide102.xml"/><Relationship Id="rId103" Type="http://schemas.openxmlformats.org/officeDocument/2006/relationships/slide" Target="slides/slide101.xml"/><Relationship Id="rId102" Type="http://schemas.openxmlformats.org/officeDocument/2006/relationships/slide" Target="slides/slide100.xml"/><Relationship Id="rId101" Type="http://schemas.openxmlformats.org/officeDocument/2006/relationships/slide" Target="slides/slide99.xml"/><Relationship Id="rId100" Type="http://schemas.openxmlformats.org/officeDocument/2006/relationships/slide" Target="slides/slide98.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79245" y="1781493"/>
            <a:ext cx="9144000" cy="2387600"/>
          </a:xfrm>
        </p:spPr>
        <p:txBody>
          <a:bodyPr>
            <a:normAutofit fontScale="90000"/>
          </a:bodyPr>
          <a:lstStyle/>
          <a:p>
            <a:r>
              <a:rPr lang="zh-CN" altLang="en-US" dirty="0"/>
              <a:t>十一 </a:t>
            </a:r>
            <a:br>
              <a:rPr lang="zh-CN" altLang="en-US" dirty="0"/>
            </a:br>
            <a:r>
              <a:rPr lang="zh-CN" altLang="en-US" dirty="0"/>
              <a:t>与基督联合的福分：</a:t>
            </a:r>
            <a:br>
              <a:rPr lang="zh-CN" altLang="en-US" dirty="0"/>
            </a:br>
            <a:r>
              <a:rPr lang="zh-CN" altLang="en-US" dirty="0"/>
              <a:t>在基督里成圣</a:t>
            </a:r>
            <a:endParaRPr lang="zh-CN" alt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20000"/>
          </a:bodyPr>
          <a:p>
            <a:pPr marL="0" indent="0">
              <a:buNone/>
            </a:pPr>
            <a:r>
              <a:rPr lang="en-US" altLang="zh-CN" sz="4000"/>
              <a:t>John Murray</a:t>
            </a:r>
            <a:r>
              <a:rPr lang="zh-CN" altLang="en-US" sz="4000"/>
              <a:t>对这些经文在神学上重要意义的论述：</a:t>
            </a:r>
            <a:endParaRPr lang="zh-CN" altLang="en-US" sz="4000"/>
          </a:p>
          <a:p>
            <a:pPr marL="0" indent="0">
              <a:buNone/>
            </a:pPr>
            <a:r>
              <a:rPr lang="zh-CN" altLang="en-US" sz="4000"/>
              <a:t>因此，我们必须面对这样一个事实，那就是关于成圣也被描述为发生在基督徒生命伊始且具有确定性的含义。成圣是被上帝的恩典有效呼召的人的身份之特质。因此，唯独从渐进性的角度解读成圣脱离了圣经中语言的模式和概念。</a:t>
            </a:r>
            <a:endParaRPr lang="zh-CN" altLang="en-US" sz="4000"/>
          </a:p>
          <a:p>
            <a:pPr marL="0" indent="0">
              <a:buNone/>
            </a:pPr>
            <a:r>
              <a:rPr lang="zh-CN" altLang="en-US" sz="4000"/>
              <a:t>（</a:t>
            </a:r>
            <a:r>
              <a:rPr lang="en-US" altLang="zh-CN" sz="4000"/>
              <a:t>Vol 2, 278</a:t>
            </a:r>
            <a:r>
              <a:rPr lang="zh-CN" altLang="en-US" sz="4000"/>
              <a:t>）</a:t>
            </a:r>
            <a:endParaRPr lang="zh-CN" altLang="en-US" sz="4000"/>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如此，圣经一方面避免了反律法主义</a:t>
            </a:r>
            <a:r>
              <a:rPr lang="en-US" altLang="zh-CN" sz="4000"/>
              <a:t>(antinomianism)</a:t>
            </a:r>
            <a:r>
              <a:rPr lang="zh-CN" altLang="en-US" sz="4000"/>
              <a:t>；另一方面，避免了道德主义</a:t>
            </a:r>
            <a:r>
              <a:rPr lang="en-US" altLang="zh-CN" sz="4000"/>
              <a:t>(moralism)</a:t>
            </a:r>
            <a:r>
              <a:rPr lang="zh-CN" altLang="en-US" sz="4000"/>
              <a:t>。</a:t>
            </a:r>
            <a:endParaRPr lang="zh-CN" altLang="en-US" sz="4000"/>
          </a:p>
          <a:p>
            <a:pPr marL="0" indent="0">
              <a:buNone/>
            </a:pPr>
            <a:endParaRPr lang="zh-CN" altLang="en-US" sz="4000"/>
          </a:p>
          <a:p>
            <a:pPr marL="0" indent="0">
              <a:buNone/>
            </a:pPr>
            <a:r>
              <a:rPr lang="zh-CN" altLang="en-US" sz="4000"/>
              <a:t>也许腓立比书</a:t>
            </a:r>
            <a:r>
              <a:rPr lang="en-US" altLang="zh-CN" sz="4000"/>
              <a:t>2</a:t>
            </a:r>
            <a:r>
              <a:rPr lang="zh-CN" altLang="en-US" sz="4000"/>
              <a:t>：</a:t>
            </a:r>
            <a:r>
              <a:rPr lang="en-US" altLang="zh-CN" sz="4000"/>
              <a:t>12-13</a:t>
            </a:r>
            <a:r>
              <a:rPr lang="zh-CN" altLang="en-US" sz="4000"/>
              <a:t>是最明显的表述</a:t>
            </a:r>
            <a:endParaRPr lang="zh-CN" altLang="en-US" sz="4000"/>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腓立比书</a:t>
            </a:r>
            <a:r>
              <a:rPr lang="en-US" altLang="zh-CN" sz="4000"/>
              <a:t>2</a:t>
            </a:r>
            <a:r>
              <a:rPr lang="zh-CN" altLang="en-US" sz="4000"/>
              <a:t>：</a:t>
            </a:r>
            <a:endParaRPr lang="zh-CN" altLang="en-US" sz="4000"/>
          </a:p>
          <a:p>
            <a:pPr marL="0" indent="0">
              <a:buNone/>
            </a:pPr>
            <a:endParaRPr lang="zh-CN" altLang="en-US" sz="400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2</a:t>
            </a:r>
            <a:r>
              <a:rPr lang="zh-CN" altLang="en-US" sz="4000"/>
              <a:t>：</a:t>
            </a:r>
            <a:r>
              <a:rPr lang="en-US" altLang="zh-CN" sz="4000"/>
              <a:t>12</a:t>
            </a:r>
            <a:r>
              <a:rPr lang="zh-CN" altLang="en-US" sz="4000"/>
              <a:t>是要求，但我们要如此行是因为这个陈述性的事实：上帝在我们心里做工。</a:t>
            </a:r>
            <a:endParaRPr lang="zh-CN" altLang="en-US" sz="4000"/>
          </a:p>
          <a:p>
            <a:pPr marL="0" indent="0">
              <a:buNone/>
            </a:pPr>
            <a:r>
              <a:rPr lang="zh-CN" altLang="en-US" sz="4000"/>
              <a:t>成圣是</a:t>
            </a:r>
            <a:r>
              <a:rPr lang="en-US" altLang="zh-CN" sz="4000"/>
              <a:t>100%</a:t>
            </a:r>
            <a:r>
              <a:rPr lang="zh-CN" altLang="en-US" sz="4000"/>
              <a:t>上帝主权性的恩典；也正因为如此，也包含了人</a:t>
            </a:r>
            <a:r>
              <a:rPr lang="en-US" altLang="zh-CN" sz="4000"/>
              <a:t>100%</a:t>
            </a:r>
            <a:r>
              <a:rPr lang="zh-CN" altLang="en-US" sz="4000"/>
              <a:t>的责任。</a:t>
            </a:r>
            <a:endParaRPr lang="zh-CN" altLang="en-US" sz="4000"/>
          </a:p>
          <a:p>
            <a:pPr marL="0" indent="0">
              <a:buNone/>
            </a:pPr>
            <a:r>
              <a:rPr lang="zh-CN" altLang="en-US" sz="4000"/>
              <a:t>这是基督徒信心生活的奥秘，我们不能以逻辑一致性将其中的一部分削弱甚至否定掉。</a:t>
            </a:r>
            <a:endParaRPr lang="zh-CN" altLang="en-US" sz="40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对罗马书</a:t>
            </a:r>
            <a:r>
              <a:rPr lang="en-US" altLang="zh-CN" sz="4000"/>
              <a:t>6</a:t>
            </a:r>
            <a:r>
              <a:rPr lang="zh-CN" altLang="en-US" sz="4000"/>
              <a:t>：</a:t>
            </a:r>
            <a:r>
              <a:rPr lang="en-US" altLang="zh-CN" sz="4000"/>
              <a:t>1-12</a:t>
            </a:r>
            <a:r>
              <a:rPr lang="zh-CN" altLang="en-US" sz="4000"/>
              <a:t>的解读</a:t>
            </a:r>
            <a:endParaRPr lang="zh-CN" altLang="en-US" sz="4000"/>
          </a:p>
          <a:p>
            <a:pPr marL="0" indent="0">
              <a:buNone/>
            </a:pPr>
            <a:endParaRPr lang="zh-CN" altLang="en-US" sz="4000"/>
          </a:p>
          <a:p>
            <a:pPr marL="0" indent="0">
              <a:buNone/>
            </a:pPr>
            <a:r>
              <a:rPr lang="zh-CN" altLang="en-US" sz="4000"/>
              <a:t>保罗在罗马书</a:t>
            </a:r>
            <a:r>
              <a:rPr lang="en-US" altLang="zh-CN" sz="4000"/>
              <a:t>6</a:t>
            </a:r>
            <a:r>
              <a:rPr lang="zh-CN" altLang="en-US" sz="4000"/>
              <a:t>章的焦点在于如何理解我们的旧人与基督同死同活所带来的基督徒现今生活的经历和体验。</a:t>
            </a:r>
            <a:endParaRPr lang="zh-CN" altLang="en-US" sz="40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en-US" altLang="zh-CN" sz="4000"/>
              <a:t>6</a:t>
            </a:r>
            <a:r>
              <a:rPr lang="zh-CN" altLang="en-US" sz="4000"/>
              <a:t>：</a:t>
            </a:r>
            <a:r>
              <a:rPr lang="en-US" altLang="zh-CN" sz="4000"/>
              <a:t>1</a:t>
            </a:r>
            <a:r>
              <a:rPr lang="zh-CN" altLang="en-US" sz="4000"/>
              <a:t>开启了一个话题，一直延续到</a:t>
            </a:r>
            <a:r>
              <a:rPr lang="en-US" altLang="zh-CN" sz="4000"/>
              <a:t>7</a:t>
            </a:r>
            <a:r>
              <a:rPr lang="zh-CN" altLang="en-US" sz="4000"/>
              <a:t>：</a:t>
            </a:r>
            <a:r>
              <a:rPr lang="en-US" altLang="zh-CN" sz="4000"/>
              <a:t>6</a:t>
            </a:r>
            <a:endParaRPr lang="en-US" altLang="zh-CN" sz="4000"/>
          </a:p>
          <a:p>
            <a:pPr marL="0" indent="0">
              <a:buNone/>
            </a:pPr>
            <a:r>
              <a:rPr lang="zh-CN" altLang="en-US" sz="4000"/>
              <a:t>这个话题的背景是保罗所说的基督徒的称义的恩典的特质。</a:t>
            </a:r>
            <a:endParaRPr lang="zh-CN" altLang="en-US" sz="4000"/>
          </a:p>
          <a:p>
            <a:pPr marL="0" indent="0">
              <a:buNone/>
            </a:pPr>
            <a:r>
              <a:rPr lang="zh-CN" altLang="en-US" sz="4000"/>
              <a:t>罗马书</a:t>
            </a:r>
            <a:r>
              <a:rPr lang="en-US" altLang="zh-CN" sz="4000"/>
              <a:t>5</a:t>
            </a:r>
            <a:r>
              <a:rPr lang="zh-CN" altLang="en-US" sz="4000"/>
              <a:t>：</a:t>
            </a:r>
            <a:r>
              <a:rPr lang="en-US" altLang="zh-CN" sz="4000"/>
              <a:t>12-21</a:t>
            </a:r>
            <a:r>
              <a:rPr lang="zh-CN" altLang="en-US" sz="4000"/>
              <a:t>是</a:t>
            </a:r>
            <a:r>
              <a:rPr lang="en-US" altLang="zh-CN" sz="4000"/>
              <a:t>6</a:t>
            </a:r>
            <a:r>
              <a:rPr lang="zh-CN" altLang="en-US" sz="4000"/>
              <a:t>章的直接上下文</a:t>
            </a:r>
            <a:endParaRPr lang="zh-CN" altLang="en-US" sz="4000"/>
          </a:p>
          <a:p>
            <a:pPr marL="0" indent="0">
              <a:buNone/>
            </a:pPr>
            <a:r>
              <a:rPr lang="zh-CN" altLang="en-US" sz="4000"/>
              <a:t>对于理解</a:t>
            </a:r>
            <a:r>
              <a:rPr lang="en-US" altLang="zh-CN" sz="4000"/>
              <a:t>6</a:t>
            </a:r>
            <a:r>
              <a:rPr lang="zh-CN" altLang="en-US" sz="4000"/>
              <a:t>章的内容提供了基本的根基：我们作为罪人这个旧人的身份是与亚当紧密关联的。</a:t>
            </a:r>
            <a:endParaRPr lang="zh-CN" altLang="en-US" sz="40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zh-CN" sz="4000"/>
              <a:t>首先，保罗在亚当的罪和众人的死之间做了直接的关联。</a:t>
            </a:r>
            <a:endParaRPr lang="zh-CN" altLang="zh-CN" sz="4000"/>
          </a:p>
          <a:p>
            <a:pPr marL="0" indent="0">
              <a:buNone/>
            </a:pPr>
            <a:r>
              <a:rPr lang="zh-CN" altLang="en-US" sz="4000"/>
              <a:t>罗马书</a:t>
            </a:r>
            <a:r>
              <a:rPr lang="en-US" altLang="zh-CN" sz="4000"/>
              <a:t>5</a:t>
            </a:r>
            <a:r>
              <a:rPr lang="zh-CN" altLang="en-US" sz="4000"/>
              <a:t>：</a:t>
            </a:r>
            <a:r>
              <a:rPr lang="en-US" altLang="zh-CN" sz="4000"/>
              <a:t>15</a:t>
            </a:r>
            <a:endParaRPr lang="en-US" altLang="zh-CN" sz="4000"/>
          </a:p>
          <a:p>
            <a:pPr marL="0" indent="0">
              <a:buNone/>
            </a:pPr>
            <a:r>
              <a:rPr lang="zh-CN" altLang="en-US" sz="4000"/>
              <a:t>因一人的过犯，众人都死了。</a:t>
            </a:r>
            <a:endParaRPr lang="zh-CN" altLang="en-US" sz="40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其次，在亚当的罪和众人的被定罪之间也存在直接的关联。</a:t>
            </a:r>
            <a:endParaRPr lang="zh-CN" altLang="en-US" sz="4000"/>
          </a:p>
          <a:p>
            <a:pPr marL="0" indent="0">
              <a:buNone/>
            </a:pPr>
            <a:r>
              <a:rPr lang="en-US" altLang="zh-CN" sz="4000"/>
              <a:t>5</a:t>
            </a:r>
            <a:r>
              <a:rPr lang="zh-CN" altLang="en-US" sz="4000"/>
              <a:t>：</a:t>
            </a:r>
            <a:r>
              <a:rPr lang="en-US" altLang="zh-CN" sz="4000"/>
              <a:t>16</a:t>
            </a:r>
            <a:endParaRPr lang="en-US" altLang="zh-CN" sz="4000"/>
          </a:p>
          <a:p>
            <a:pPr marL="0" indent="0">
              <a:buNone/>
            </a:pPr>
            <a:r>
              <a:rPr lang="zh-CN" altLang="en-US" sz="4000"/>
              <a:t>因一人犯罪就定罪</a:t>
            </a:r>
            <a:endParaRPr lang="zh-CN" altLang="en-US" sz="40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第三，在亚当的罪和众人的罪之间的关联。</a:t>
            </a:r>
            <a:endParaRPr lang="zh-CN" altLang="en-US" sz="4000"/>
          </a:p>
          <a:p>
            <a:pPr marL="0" indent="0">
              <a:buNone/>
            </a:pPr>
            <a:r>
              <a:rPr lang="en-US" altLang="zh-CN" sz="4000"/>
              <a:t>5</a:t>
            </a:r>
            <a:r>
              <a:rPr lang="zh-CN" altLang="en-US" sz="4000"/>
              <a:t>：</a:t>
            </a:r>
            <a:r>
              <a:rPr lang="en-US" altLang="zh-CN" sz="4000"/>
              <a:t>12</a:t>
            </a:r>
            <a:r>
              <a:rPr lang="zh-CN" altLang="en-US" sz="4000"/>
              <a:t>，</a:t>
            </a:r>
            <a:r>
              <a:rPr lang="en-US" altLang="zh-CN" sz="4000"/>
              <a:t>19</a:t>
            </a:r>
            <a:endParaRPr lang="en-US" altLang="zh-CN" sz="4000"/>
          </a:p>
          <a:p>
            <a:pPr marL="0" indent="0">
              <a:buNone/>
            </a:pPr>
            <a:r>
              <a:rPr lang="zh-CN" altLang="en-US" sz="4000"/>
              <a:t>罪是从一人如了世界</a:t>
            </a:r>
            <a:r>
              <a:rPr lang="en-US" altLang="zh-CN" sz="4000"/>
              <a:t>…… </a:t>
            </a:r>
            <a:r>
              <a:rPr lang="zh-CN" altLang="en-US" sz="4000"/>
              <a:t>众人都犯了罪。</a:t>
            </a:r>
            <a:endParaRPr lang="zh-CN" altLang="en-US" sz="4000"/>
          </a:p>
          <a:p>
            <a:pPr marL="0" indent="0">
              <a:buNone/>
            </a:pPr>
            <a:endParaRPr lang="zh-CN" altLang="en-US" sz="4000"/>
          </a:p>
          <a:p>
            <a:pPr marL="0" indent="0">
              <a:buNone/>
            </a:pPr>
            <a:r>
              <a:rPr lang="zh-CN" altLang="en-US" sz="4000"/>
              <a:t>因一人的悖逆，众人成为罪人。</a:t>
            </a:r>
            <a:endParaRPr lang="zh-CN" altLang="en-US" sz="40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圣经是以盟约性的、代表性的原则来理解堕落的人。</a:t>
            </a:r>
            <a:endParaRPr lang="zh-CN" altLang="en-US" sz="4000"/>
          </a:p>
          <a:p>
            <a:pPr marL="0" indent="0">
              <a:buNone/>
            </a:pPr>
            <a:r>
              <a:rPr lang="zh-CN" altLang="en-US" sz="4000"/>
              <a:t>这为我们理解</a:t>
            </a:r>
            <a:r>
              <a:rPr lang="en-US" altLang="zh-CN" sz="4000"/>
              <a:t>“</a:t>
            </a:r>
            <a:r>
              <a:rPr lang="zh-CN" altLang="en-US" sz="4000"/>
              <a:t>旧人与基督同钉十字架</a:t>
            </a:r>
            <a:r>
              <a:rPr lang="en-US" altLang="zh-CN" sz="4000"/>
              <a:t>”</a:t>
            </a:r>
            <a:r>
              <a:rPr lang="zh-CN" altLang="en-US" sz="4000"/>
              <a:t>提供了一个指导性的框架。</a:t>
            </a:r>
            <a:endParaRPr lang="zh-CN" altLang="en-US" sz="40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简单来说，圣经在罗马书</a:t>
            </a:r>
            <a:r>
              <a:rPr lang="en-US" altLang="zh-CN" sz="4000"/>
              <a:t>6</a:t>
            </a:r>
            <a:r>
              <a:rPr lang="zh-CN" altLang="en-US" sz="4000"/>
              <a:t>章的论述是这样的：</a:t>
            </a:r>
            <a:endParaRPr lang="zh-CN" altLang="en-US" sz="4000"/>
          </a:p>
          <a:p>
            <a:pPr marL="0" indent="0">
              <a:buNone/>
            </a:pPr>
            <a:r>
              <a:rPr lang="zh-CN" altLang="en-US" sz="4000"/>
              <a:t>我们与基督在他过去的、历史中的受难和复活产生关联，而这个过去的、历史性的现实对我们现在有新生的样式有这决定性的影响，因为我们不再是罪的奴仆。</a:t>
            </a:r>
            <a:endParaRPr lang="zh-CN" altLang="en-US" sz="40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zh-CN" altLang="en-US" sz="4000"/>
              <a:t>罗马书</a:t>
            </a:r>
            <a:r>
              <a:rPr lang="en-US" altLang="zh-CN" sz="4000"/>
              <a:t>6</a:t>
            </a:r>
            <a:r>
              <a:rPr lang="zh-CN" altLang="en-US" sz="4000"/>
              <a:t>：</a:t>
            </a:r>
            <a:r>
              <a:rPr lang="en-US" altLang="zh-CN" sz="4000"/>
              <a:t>1-12</a:t>
            </a:r>
            <a:endParaRPr lang="en-US" altLang="zh-CN" sz="4000"/>
          </a:p>
          <a:p>
            <a:pPr marL="0" indent="0">
              <a:buNone/>
            </a:pPr>
            <a:r>
              <a:rPr lang="en-US" altLang="zh-CN" sz="4000"/>
              <a:t>6 这 样 ， 怎 麽 说 呢 ？ 我 们 可 以 仍 在 罪 中 、 叫 恩 典 显 多 麽 ？</a:t>
            </a:r>
            <a:endParaRPr lang="en-US" altLang="zh-CN" sz="4000"/>
          </a:p>
          <a:p>
            <a:pPr marL="0" indent="0">
              <a:buNone/>
            </a:pPr>
            <a:r>
              <a:rPr lang="en-US" altLang="zh-CN" sz="4000"/>
              <a:t>2 断 乎 不 可 ！ 我 们 在 罪 上 死 了 的 人 岂 可 仍 在 罪 中 活 着 呢 ？</a:t>
            </a:r>
            <a:endParaRPr lang="en-US" altLang="zh-CN" sz="4000"/>
          </a:p>
          <a:p>
            <a:pPr marL="0" indent="0">
              <a:buNone/>
            </a:pPr>
            <a:r>
              <a:rPr lang="en-US" altLang="zh-CN" sz="4000"/>
              <a:t>3 岂 不 知 我 们 这 受 洗 归 入 基 督 耶 稣 的 人 是 受 洗 归 入 他 的 死 麽 ？</a:t>
            </a:r>
            <a:endParaRPr lang="en-US" altLang="zh-CN" sz="40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4 所 以 ， 我 们 藉 着 洗 礼 归 入 死 ， 和 他 一 同 埋 葬 ， 原 是 叫 我 们 一 举 一 动 有 新 生 的 样 式 ， 像 基 督 藉 着 父 的 荣 耀 从 死 里 复 活 一 样 。</a:t>
            </a:r>
            <a:endParaRPr lang="zh-CN" altLang="en-US" sz="4000"/>
          </a:p>
          <a:p>
            <a:pPr marL="0" indent="0">
              <a:buNone/>
            </a:pPr>
            <a:r>
              <a:rPr lang="zh-CN" altLang="en-US" sz="4000"/>
              <a:t>5 我 们 若 在 他 死 的 形 状 上 与 他 联 合 ， 也 要 在 他 复 活 的 形 状 上 与 他 联 合 ；</a:t>
            </a:r>
            <a:endParaRPr lang="zh-CN" altLang="en-US" sz="4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zh-CN" sz="4000"/>
              <a:t>我们从思考一位当代的路德宗神学家对成圣的描述开始：</a:t>
            </a:r>
            <a:endParaRPr lang="zh-CN" altLang="zh-CN" sz="4000"/>
          </a:p>
          <a:p>
            <a:pPr marL="0" indent="0">
              <a:buNone/>
            </a:pPr>
            <a:r>
              <a:rPr lang="en-US" altLang="zh-CN" sz="4000"/>
              <a:t>Gerhard O. Forde</a:t>
            </a:r>
            <a:endParaRPr lang="en-US" altLang="zh-CN" sz="4000"/>
          </a:p>
          <a:p>
            <a:pPr marL="0" indent="0">
              <a:buNone/>
            </a:pPr>
            <a:r>
              <a:rPr lang="en-US" altLang="zh-CN" sz="4000"/>
              <a:t>“The Lutheran View,” in </a:t>
            </a:r>
            <a:r>
              <a:rPr lang="en-US" altLang="zh-CN" sz="4000" i="1"/>
              <a:t>Christian Spirituality: Five Views of Sanctification</a:t>
            </a:r>
            <a:endParaRPr lang="en-US" altLang="zh-CN" sz="4000" i="1"/>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20000"/>
          </a:bodyPr>
          <a:p>
            <a:pPr marL="0" indent="0">
              <a:buNone/>
            </a:pPr>
            <a:r>
              <a:rPr lang="zh-CN" altLang="en-US" sz="4000"/>
              <a:t>6 因 为 知 道 我 们 的 旧 人 和 他 同 钉 十 字 架 ， 使 罪 身 灭 绝 ， 叫 我 们 不 再 作 罪 的 奴 仆 ；</a:t>
            </a:r>
            <a:endParaRPr lang="zh-CN" altLang="en-US" sz="4000"/>
          </a:p>
          <a:p>
            <a:pPr marL="0" indent="0">
              <a:buNone/>
            </a:pPr>
            <a:r>
              <a:rPr lang="zh-CN" altLang="en-US" sz="4000"/>
              <a:t>7 因 为 已 死 的 人 是 脱 离 了 罪 。</a:t>
            </a:r>
            <a:endParaRPr lang="zh-CN" altLang="en-US" sz="4000"/>
          </a:p>
          <a:p>
            <a:pPr marL="0" indent="0">
              <a:buNone/>
            </a:pPr>
            <a:r>
              <a:rPr lang="zh-CN" altLang="en-US" sz="4000"/>
              <a:t>8 我 们 若 是 与 基 督 同 死 ， 就 信 必 与 他 同 活 。</a:t>
            </a:r>
            <a:endParaRPr lang="zh-CN" altLang="en-US" sz="4000"/>
          </a:p>
          <a:p>
            <a:pPr marL="0" indent="0">
              <a:buNone/>
            </a:pPr>
            <a:r>
              <a:rPr lang="zh-CN" altLang="en-US" sz="4000"/>
              <a:t>9 因 为 知 道 基 督 既 从 死 里 复 活 ， 就 不 再 死 ， 死 也 不 再 作 他 的 主 了 </a:t>
            </a:r>
            <a:r>
              <a:rPr lang="en-US" altLang="zh-CN" sz="4000"/>
              <a:t>.</a:t>
            </a:r>
            <a:endParaRPr lang="en-US" altLang="zh-CN" sz="40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10 他 死 是 向 罪 死 了 ， 只 有 一 次 ； 他 活 是 向 神 活 着 。</a:t>
            </a:r>
            <a:endParaRPr lang="zh-CN" altLang="en-US" sz="4000"/>
          </a:p>
          <a:p>
            <a:pPr marL="0" indent="0">
              <a:buNone/>
            </a:pPr>
            <a:r>
              <a:rPr lang="zh-CN" altLang="en-US" sz="4000"/>
              <a:t>11 这 样 ， 你 们 向 罪 也 当 看 自 己 是 死 的 ； 向 神 在 基 督 耶 稣 里 ， 却 当 看 自 己 是 活 的 。</a:t>
            </a:r>
            <a:endParaRPr lang="zh-CN" altLang="en-US" sz="4000"/>
          </a:p>
          <a:p>
            <a:pPr marL="0" indent="0">
              <a:buNone/>
            </a:pPr>
            <a:r>
              <a:rPr lang="zh-CN" altLang="en-US" sz="4000"/>
              <a:t>12 所 以 ， 不 要 容 罪 在 你 们 必 死 的 身 上 作 王 ， 使 你 们 顺 从 身 子 的 私 欲 。</a:t>
            </a:r>
            <a:endParaRPr lang="zh-CN" altLang="en-US" sz="40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罗马书</a:t>
            </a:r>
            <a:r>
              <a:rPr lang="en-US" altLang="zh-CN" sz="4000"/>
              <a:t>6</a:t>
            </a:r>
            <a:r>
              <a:rPr lang="zh-CN" altLang="en-US" sz="4000"/>
              <a:t>：</a:t>
            </a:r>
            <a:r>
              <a:rPr lang="en-US" altLang="zh-CN" sz="4000"/>
              <a:t>1</a:t>
            </a:r>
            <a:r>
              <a:rPr lang="zh-CN" altLang="en-US" sz="4000"/>
              <a:t>在</a:t>
            </a:r>
            <a:r>
              <a:rPr lang="en-US" altLang="zh-CN" sz="4000"/>
              <a:t>5</a:t>
            </a:r>
            <a:r>
              <a:rPr lang="zh-CN" altLang="en-US" sz="4000"/>
              <a:t>章这个上下文中预期这这样一个反对的声音：我们是否可以仍在罪中叫恩典显多？</a:t>
            </a:r>
            <a:endParaRPr lang="zh-CN" altLang="en-US" sz="4000"/>
          </a:p>
          <a:p>
            <a:pPr marL="0" indent="0">
              <a:buNone/>
            </a:pPr>
            <a:endParaRPr lang="zh-CN" altLang="en-US" sz="4000"/>
          </a:p>
          <a:p>
            <a:pPr marL="0" indent="0">
              <a:buNone/>
            </a:pPr>
            <a:r>
              <a:rPr lang="zh-CN" altLang="en-US" sz="4000"/>
              <a:t>这个反对的声音的一个前提就是保罗之前对称义的阐述：称义是罪人的负罪性和被定罪的事实因着基督一次的义行而被去除。</a:t>
            </a:r>
            <a:endParaRPr lang="zh-CN" altLang="en-US" sz="40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圣经的回答：</a:t>
            </a:r>
            <a:r>
              <a:rPr lang="en-US" altLang="zh-CN" sz="4000"/>
              <a:t>V2 </a:t>
            </a:r>
            <a:r>
              <a:rPr lang="zh-CN" altLang="en-US" sz="4000"/>
              <a:t>断乎不可！</a:t>
            </a:r>
            <a:r>
              <a:rPr lang="en-US" altLang="zh-CN" sz="4000">
                <a:sym typeface="+mn-ea"/>
              </a:rPr>
              <a:t>我 们 在 罪 上 死 了 的 人 岂 可 仍 在 罪 中 活 着 呢 ？</a:t>
            </a:r>
            <a:endParaRPr lang="en-US" altLang="zh-CN" sz="4000"/>
          </a:p>
          <a:p>
            <a:pPr marL="0" indent="0">
              <a:buNone/>
            </a:pPr>
            <a:endParaRPr lang="zh-CN" altLang="en-US" sz="4000"/>
          </a:p>
          <a:p>
            <a:pPr marL="0" indent="0">
              <a:buNone/>
            </a:pPr>
            <a:r>
              <a:rPr lang="zh-CN" altLang="en-US" sz="4000"/>
              <a:t>这是罗马书</a:t>
            </a:r>
            <a:r>
              <a:rPr lang="en-US" altLang="zh-CN" sz="4000"/>
              <a:t>6</a:t>
            </a:r>
            <a:r>
              <a:rPr lang="zh-CN" altLang="en-US" sz="4000"/>
              <a:t>章的中心性议题：</a:t>
            </a:r>
            <a:endParaRPr lang="zh-CN" altLang="en-US" sz="4000"/>
          </a:p>
          <a:p>
            <a:pPr marL="0" indent="0">
              <a:buNone/>
            </a:pPr>
            <a:r>
              <a:rPr lang="zh-CN" altLang="en-US" sz="4000"/>
              <a:t>基督徒是已经在罪上死了的，所以不可以继续活在罪中。</a:t>
            </a:r>
            <a:endParaRPr lang="zh-CN" altLang="en-US" sz="40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在</a:t>
            </a:r>
            <a:r>
              <a:rPr lang="en-US" altLang="zh-CN" sz="4000"/>
              <a:t>2-14</a:t>
            </a:r>
            <a:r>
              <a:rPr lang="zh-CN" altLang="en-US" sz="4000"/>
              <a:t>节，保罗就是在论证这一点。</a:t>
            </a:r>
            <a:endParaRPr lang="zh-CN" altLang="en-US" sz="4000"/>
          </a:p>
          <a:p>
            <a:pPr marL="0" indent="0">
              <a:buNone/>
            </a:pPr>
            <a:r>
              <a:rPr lang="zh-CN" altLang="en-US" sz="4000"/>
              <a:t>一个根本性的原则：</a:t>
            </a:r>
            <a:endParaRPr lang="zh-CN" altLang="en-US" sz="4000"/>
          </a:p>
          <a:p>
            <a:pPr marL="0" indent="0">
              <a:buNone/>
            </a:pPr>
            <a:r>
              <a:rPr lang="zh-CN" altLang="en-US" sz="4000"/>
              <a:t>就基督在他的死和复活中实现的救赎的真实性而言，这救赎的现实也必然应用到与他联合的人。</a:t>
            </a:r>
            <a:endParaRPr lang="zh-CN" altLang="en-US" sz="40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注意，在</a:t>
            </a:r>
            <a:r>
              <a:rPr lang="en-US" altLang="zh-CN" sz="4000"/>
              <a:t>v10 </a:t>
            </a:r>
            <a:endParaRPr lang="en-US" altLang="zh-CN" sz="4000"/>
          </a:p>
          <a:p>
            <a:pPr marL="0" indent="0">
              <a:buNone/>
            </a:pPr>
            <a:r>
              <a:rPr lang="zh-CN" altLang="en-US" sz="4000">
                <a:sym typeface="+mn-ea"/>
              </a:rPr>
              <a:t>10 他 死 是 向 罪 死 了 ， 只 有 一 次 ； 他 活 是 向 神 活 着 。</a:t>
            </a:r>
            <a:endParaRPr lang="zh-CN" altLang="en-US" sz="4000">
              <a:sym typeface="+mn-ea"/>
            </a:endParaRPr>
          </a:p>
          <a:p>
            <a:pPr marL="0" indent="0">
              <a:buNone/>
            </a:pPr>
            <a:r>
              <a:rPr lang="zh-CN" altLang="en-US" sz="4000"/>
              <a:t>同时，基督徒也是与基督一同死了的</a:t>
            </a:r>
            <a:endParaRPr lang="zh-CN" altLang="en-US" sz="4000"/>
          </a:p>
          <a:p>
            <a:pPr marL="0" indent="0">
              <a:buNone/>
            </a:pPr>
            <a:r>
              <a:rPr lang="zh-CN" altLang="en-US" sz="4000">
                <a:sym typeface="+mn-ea"/>
              </a:rPr>
              <a:t>5 我 们 若 在 他 死 的 形 状 上 与 他 联 合 ，</a:t>
            </a:r>
            <a:endParaRPr lang="zh-CN" altLang="en-US" sz="4000">
              <a:sym typeface="+mn-ea"/>
            </a:endParaRPr>
          </a:p>
          <a:p>
            <a:pPr marL="0" indent="0">
              <a:buNone/>
            </a:pPr>
            <a:endParaRPr lang="zh-CN" altLang="en-US" sz="4000"/>
          </a:p>
          <a:p>
            <a:pPr marL="0" indent="0">
              <a:buNone/>
            </a:pPr>
            <a:endParaRPr lang="zh-CN" altLang="en-US" sz="40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sym typeface="+mn-ea"/>
              </a:rPr>
              <a:t>6 因 为 知 道 我 们 的 旧 人 和 他 同 钉 十 字 架 ， 使 罪 身 灭 绝 ， 叫 我 们 不 再 作 罪 的 奴 仆 ；</a:t>
            </a:r>
            <a:endParaRPr lang="zh-CN" altLang="en-US" sz="4000"/>
          </a:p>
          <a:p>
            <a:pPr marL="0" indent="0">
              <a:buNone/>
            </a:pPr>
            <a:endParaRPr lang="zh-CN" altLang="en-US" sz="4000"/>
          </a:p>
          <a:p>
            <a:pPr marL="0" indent="0">
              <a:buNone/>
            </a:pPr>
            <a:r>
              <a:rPr lang="zh-CN" altLang="en-US" sz="4000">
                <a:sym typeface="+mn-ea"/>
              </a:rPr>
              <a:t>8 我 们 若 是 与 基 督 同 死 ， 就 信 必 与 他 同 活 。</a:t>
            </a:r>
            <a:endParaRPr lang="zh-CN" altLang="en-US" sz="4000"/>
          </a:p>
          <a:p>
            <a:pPr marL="0" indent="0">
              <a:buNone/>
            </a:pPr>
            <a:endParaRPr lang="zh-CN" altLang="en-US" sz="40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如此一来，基督徒是已经向罪死的人。</a:t>
            </a:r>
            <a:endParaRPr lang="zh-CN" altLang="en-US" sz="4000"/>
          </a:p>
          <a:p>
            <a:pPr marL="0" indent="0">
              <a:buNone/>
            </a:pPr>
            <a:r>
              <a:rPr lang="zh-CN" altLang="en-US" sz="4000">
                <a:sym typeface="+mn-ea"/>
              </a:rPr>
              <a:t>11 这 样 ， 你 们 向 罪 也 当 看 自 己 是 死 的 ；</a:t>
            </a:r>
            <a:endParaRPr lang="zh-CN" altLang="en-US" sz="4000">
              <a:sym typeface="+mn-ea"/>
            </a:endParaRPr>
          </a:p>
          <a:p>
            <a:pPr marL="0" indent="0">
              <a:buNone/>
            </a:pPr>
            <a:endParaRPr lang="zh-CN" altLang="en-US" sz="4000"/>
          </a:p>
          <a:p>
            <a:pPr marL="0" indent="0">
              <a:buNone/>
            </a:pPr>
            <a:r>
              <a:rPr lang="zh-CN" altLang="en-US" sz="4000"/>
              <a:t>这一点是关于成圣的神学的核心。就是这个事实，这个现实使得我们可以以确定的</a:t>
            </a:r>
            <a:r>
              <a:rPr lang="en-US" altLang="zh-CN" sz="4000"/>
              <a:t>(definitive)</a:t>
            </a:r>
            <a:r>
              <a:rPr lang="zh-CN" altLang="en-US" sz="4000"/>
              <a:t>范畴来谈论成圣。</a:t>
            </a:r>
            <a:endParaRPr lang="zh-CN" altLang="en-US" sz="40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保罗说基督徒在基督里向罪是死的，这不但是从宗教性的敬虔的角度来讲，也是从存在的范畴而言的。</a:t>
            </a:r>
            <a:endParaRPr lang="zh-CN" altLang="en-US" sz="4000"/>
          </a:p>
          <a:p>
            <a:pPr marL="0" indent="0">
              <a:buNone/>
            </a:pPr>
            <a:r>
              <a:rPr lang="en-US" altLang="zh-CN" sz="4000"/>
              <a:t>Murray:</a:t>
            </a:r>
            <a:endParaRPr lang="en-US" altLang="zh-CN" sz="4000"/>
          </a:p>
          <a:p>
            <a:pPr marL="0" indent="0">
              <a:buNone/>
            </a:pPr>
            <a:r>
              <a:rPr lang="zh-CN" altLang="en-US" sz="4000"/>
              <a:t>这是一个一次性的、确定性的、不可逆转的与罪掌权的领域的决裂。</a:t>
            </a:r>
            <a:endParaRPr lang="zh-CN" altLang="en-US" sz="40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这就好比诗篇</a:t>
            </a:r>
            <a:r>
              <a:rPr lang="en-US" altLang="zh-CN" sz="4000"/>
              <a:t>103</a:t>
            </a:r>
            <a:r>
              <a:rPr lang="zh-CN" altLang="en-US" sz="4000"/>
              <a:t>篇</a:t>
            </a:r>
            <a:r>
              <a:rPr lang="en-US" altLang="zh-CN" sz="4000"/>
              <a:t>15</a:t>
            </a:r>
            <a:r>
              <a:rPr lang="zh-CN" altLang="en-US" sz="4000"/>
              <a:t>、</a:t>
            </a:r>
            <a:r>
              <a:rPr lang="en-US" altLang="zh-CN" sz="4000"/>
              <a:t>16</a:t>
            </a:r>
            <a:r>
              <a:rPr lang="zh-CN" altLang="en-US" sz="4000"/>
              <a:t>节所说的，</a:t>
            </a:r>
            <a:endParaRPr lang="zh-CN" altLang="en-US" sz="4000"/>
          </a:p>
          <a:p>
            <a:pPr marL="0" indent="0">
              <a:buNone/>
            </a:pPr>
            <a:r>
              <a:rPr lang="zh-CN" altLang="en-US" sz="4000"/>
              <a:t>至于世人，他的年日如草一样。他发旺如野地的花，经风一吹，便归于无有；他的原处也不再认识他。</a:t>
            </a:r>
            <a:endParaRPr lang="zh-CN" altLang="en-US" sz="4000"/>
          </a:p>
          <a:p>
            <a:pPr marL="0" indent="0">
              <a:buNone/>
            </a:pPr>
            <a:r>
              <a:rPr lang="zh-CN" altLang="en-US" sz="4000"/>
              <a:t>当一个人死了之后，他便不再活跃在他死在其中的那个领域和范畴。</a:t>
            </a:r>
            <a:endParaRPr lang="zh-CN" altLang="en-US" sz="40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成圣，如果说与称义有任何的不同的话，那么可能最好将其定义为逐渐习惯无条件称义的艺术，而无条件的称义是因着基督的缘故由上帝的恩典做成的。</a:t>
            </a:r>
            <a:endParaRPr lang="zh-CN" altLang="en-US" sz="400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2-4</a:t>
            </a:r>
            <a:r>
              <a:rPr lang="zh-CN" altLang="en-US" sz="4000"/>
              <a:t>节的逻辑：</a:t>
            </a:r>
            <a:endParaRPr lang="zh-CN" altLang="en-US" sz="4000"/>
          </a:p>
          <a:p>
            <a:pPr marL="0" indent="0">
              <a:buNone/>
            </a:pPr>
            <a:r>
              <a:rPr lang="zh-CN" altLang="en-US" sz="4000"/>
              <a:t>我们现在不能再活在罪中，因为我们已经向作为一个有权势的现实的罪死了。</a:t>
            </a:r>
            <a:endParaRPr lang="zh-CN" altLang="en-US" sz="4000"/>
          </a:p>
          <a:p>
            <a:pPr marL="0" indent="0">
              <a:buNone/>
            </a:pPr>
            <a:r>
              <a:rPr lang="en-US" altLang="zh-CN" sz="4000"/>
              <a:t>v2</a:t>
            </a:r>
            <a:r>
              <a:rPr lang="en-US" altLang="zh-CN" sz="4000">
                <a:sym typeface="+mn-ea"/>
              </a:rPr>
              <a:t>我 们 在 罪 上 死 了 的 人 岂 可 仍 在 罪 中 活 着 呢 ？</a:t>
            </a:r>
            <a:endParaRPr lang="en-US" altLang="zh-CN" sz="4000"/>
          </a:p>
          <a:p>
            <a:pPr marL="0" indent="0">
              <a:buNone/>
            </a:pPr>
            <a:r>
              <a:rPr lang="zh-CN" altLang="en-US" sz="4000"/>
              <a:t>向罪死包含着领域的转移。</a:t>
            </a:r>
            <a:endParaRPr lang="zh-CN" altLang="en-US" sz="400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向罪死意味着基督徒脱离罪的权势和捆绑，而这个脱离的核心含义是领域的转移。</a:t>
            </a:r>
            <a:endParaRPr lang="zh-CN" altLang="en-US" sz="400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保罗提及我们借着洗礼归入死，和基督一同埋葬。这里洗礼特别地指向与基督同死。这说明我们并不是抽象性的向罪死了，而是正如基督在他自己的死中向罪死了，我们因着与基督联合，同样地向罪死了。</a:t>
            </a:r>
            <a:endParaRPr lang="zh-CN" altLang="en-US" sz="400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20000"/>
          </a:bodyPr>
          <a:p>
            <a:pPr marL="0" indent="0">
              <a:buNone/>
            </a:pPr>
            <a:r>
              <a:rPr lang="en-US" altLang="zh-CN" sz="4000"/>
              <a:t>v4</a:t>
            </a:r>
            <a:r>
              <a:rPr lang="zh-CN" altLang="en-US" sz="4000"/>
              <a:t>保罗说在基督的死上有份包括一举一动有新生的样式。</a:t>
            </a:r>
            <a:endParaRPr lang="zh-CN" altLang="en-US" sz="4000"/>
          </a:p>
          <a:p>
            <a:pPr marL="0" indent="0">
              <a:buNone/>
            </a:pPr>
            <a:r>
              <a:rPr lang="zh-CN" altLang="en-US" sz="4000"/>
              <a:t>原则：</a:t>
            </a:r>
            <a:endParaRPr lang="zh-CN" altLang="en-US" sz="4000"/>
          </a:p>
          <a:p>
            <a:pPr marL="0" indent="0">
              <a:buNone/>
            </a:pPr>
            <a:r>
              <a:rPr lang="zh-CN" altLang="en-US" sz="4000"/>
              <a:t>正如基督向罪死了，所以与基督联合的基督徒也已经向罪死了。也正如基督从死里复活，所以与基督联合的基督徒可以有新生的样式。向罪死的另一种表述就是一举一动有新生的样式。</a:t>
            </a:r>
            <a:endParaRPr lang="zh-CN" altLang="en-US" sz="400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v5</a:t>
            </a:r>
            <a:r>
              <a:rPr lang="zh-CN" altLang="en-US" sz="4000">
                <a:sym typeface="+mn-ea"/>
              </a:rPr>
              <a:t> 我 们 若 在 他 死 的 形 状 上 与 他 联 合 ， 也 要 在 他 复 活 的 形 状 上 与 他 联 合 ；</a:t>
            </a:r>
            <a:endParaRPr lang="zh-CN" altLang="en-US" sz="4000"/>
          </a:p>
          <a:p>
            <a:pPr marL="0" indent="0">
              <a:buNone/>
            </a:pPr>
            <a:endParaRPr lang="zh-CN" altLang="en-US" sz="4000"/>
          </a:p>
          <a:p>
            <a:pPr marL="0" indent="0">
              <a:buNone/>
            </a:pPr>
            <a:r>
              <a:rPr lang="en-US" altLang="zh-CN" sz="4000">
                <a:sym typeface="+mn-ea"/>
              </a:rPr>
              <a:t>For if e have become unitd with Him in the likeness of His death, certainly we shall also be in the likeness of His resurrection. (NASB)</a:t>
            </a:r>
            <a:endParaRPr lang="en-US" altLang="zh-CN" sz="4000"/>
          </a:p>
          <a:p>
            <a:pPr marL="0" indent="0">
              <a:buNone/>
            </a:pPr>
            <a:endParaRPr lang="zh-CN" altLang="en-US" sz="400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sym typeface="+mn-ea"/>
              </a:rPr>
              <a:t>这是对</a:t>
            </a:r>
            <a:r>
              <a:rPr lang="en-US" altLang="zh-CN" sz="4000">
                <a:sym typeface="+mn-ea"/>
              </a:rPr>
              <a:t>v4</a:t>
            </a:r>
            <a:r>
              <a:rPr lang="zh-CN" altLang="en-US" sz="4000">
                <a:sym typeface="+mn-ea"/>
              </a:rPr>
              <a:t>的进一步论述。</a:t>
            </a:r>
            <a:endParaRPr lang="zh-CN" altLang="en-US" sz="4000"/>
          </a:p>
          <a:p>
            <a:pPr marL="0" indent="0">
              <a:buNone/>
            </a:pPr>
            <a:r>
              <a:rPr lang="zh-CN" altLang="en-US" sz="4000">
                <a:sym typeface="+mn-ea"/>
              </a:rPr>
              <a:t>我们与基督在他的死上的联合必然包含我们现在对在基督里面的死的样式的经历和体验。</a:t>
            </a:r>
            <a:endParaRPr lang="zh-CN" altLang="en-US" sz="4000">
              <a:sym typeface="+mn-ea"/>
            </a:endParaRPr>
          </a:p>
          <a:p>
            <a:pPr marL="0" indent="0">
              <a:buNone/>
            </a:pPr>
            <a:endParaRPr lang="zh-CN" altLang="en-US" sz="4000">
              <a:sym typeface="+mn-ea"/>
            </a:endParaRPr>
          </a:p>
          <a:p>
            <a:pPr marL="0" indent="0">
              <a:buNone/>
            </a:pPr>
            <a:r>
              <a:rPr lang="zh-CN" altLang="en-US" sz="4000">
                <a:sym typeface="+mn-ea"/>
              </a:rPr>
              <a:t>那么这个样式包括什么？</a:t>
            </a:r>
            <a:endParaRPr lang="zh-CN" altLang="en-US" sz="4000">
              <a:sym typeface="+mn-ea"/>
            </a:endParaRPr>
          </a:p>
          <a:p>
            <a:pPr marL="0" indent="0">
              <a:buNone/>
            </a:pPr>
            <a:endParaRPr lang="en-US" altLang="zh-CN" sz="400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死的样式必然包含向罪的权势死；我们现在有新生的样式，是因为我们已经在死的样式上与基督联和。</a:t>
            </a:r>
            <a:endParaRPr lang="zh-CN" altLang="en-US" sz="4000"/>
          </a:p>
          <a:p>
            <a:pPr marL="0" indent="0">
              <a:buNone/>
            </a:pPr>
            <a:endParaRPr lang="zh-CN" altLang="en-US" sz="4000"/>
          </a:p>
          <a:p>
            <a:pPr marL="0" indent="0">
              <a:buNone/>
            </a:pPr>
            <a:r>
              <a:rPr lang="zh-CN" altLang="en-US" sz="4000"/>
              <a:t>关于</a:t>
            </a:r>
            <a:r>
              <a:rPr lang="en-US" altLang="zh-CN" sz="4000"/>
              <a:t>5b</a:t>
            </a:r>
            <a:r>
              <a:rPr lang="zh-CN" altLang="en-US" sz="4000"/>
              <a:t>更多的探讨</a:t>
            </a:r>
            <a:endParaRPr lang="zh-CN" altLang="en-US" sz="400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sym typeface="+mn-ea"/>
              </a:rPr>
              <a:t>也 要 在 他 复 活 的 形 状 上 与 他 联 合 ；</a:t>
            </a:r>
            <a:endParaRPr lang="zh-CN" altLang="en-US" sz="4000"/>
          </a:p>
          <a:p>
            <a:pPr marL="0" indent="0">
              <a:buNone/>
            </a:pPr>
            <a:endParaRPr lang="zh-CN" altLang="en-US" sz="4000"/>
          </a:p>
          <a:p>
            <a:pPr marL="0" indent="0">
              <a:buNone/>
            </a:pPr>
            <a:r>
              <a:rPr lang="en-US" altLang="zh-CN" sz="4000"/>
              <a:t>certainly we shall also be in the likeness of His resurrection</a:t>
            </a:r>
            <a:endParaRPr lang="en-US" altLang="zh-CN" sz="4000"/>
          </a:p>
          <a:p>
            <a:pPr marL="0" indent="0">
              <a:buNone/>
            </a:pPr>
            <a:endParaRPr lang="en-US" altLang="zh-CN" sz="4000"/>
          </a:p>
          <a:p>
            <a:pPr marL="0" indent="0">
              <a:buNone/>
            </a:pPr>
            <a:r>
              <a:rPr lang="zh-CN" altLang="en-US" sz="4000"/>
              <a:t>如何理解这里的将来时</a:t>
            </a:r>
            <a:endParaRPr lang="zh-CN" altLang="en-US" sz="400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回答：</a:t>
            </a:r>
            <a:endParaRPr lang="zh-CN" altLang="en-US" sz="4000"/>
          </a:p>
          <a:p>
            <a:pPr marL="0" indent="0">
              <a:buNone/>
            </a:pPr>
            <a:r>
              <a:rPr lang="zh-CN" altLang="en-US" sz="4000"/>
              <a:t>逻辑将来时而非时态将来时</a:t>
            </a:r>
            <a:endParaRPr lang="zh-CN" altLang="en-US" sz="4000"/>
          </a:p>
          <a:p>
            <a:pPr marL="0" indent="0">
              <a:buNone/>
            </a:pPr>
            <a:r>
              <a:rPr lang="en-US" altLang="zh-CN" sz="4000"/>
              <a:t>logical future instead of temporal future</a:t>
            </a:r>
            <a:endParaRPr lang="en-US" altLang="zh-CN" sz="4000"/>
          </a:p>
          <a:p>
            <a:pPr marL="0" indent="0">
              <a:buNone/>
            </a:pPr>
            <a:r>
              <a:rPr lang="zh-CN" altLang="en-US" sz="4000"/>
              <a:t>与基督在他死的样式上联合必然包含在复活的样式上与他联合。这里的将来是不是严格意义上的将来，因为</a:t>
            </a:r>
            <a:r>
              <a:rPr lang="en-US" altLang="zh-CN" sz="4000"/>
              <a:t>v5</a:t>
            </a:r>
            <a:r>
              <a:rPr lang="zh-CN" altLang="en-US" sz="4000"/>
              <a:t>要佐证的是我们现在一举一动已经当有新生的样式。</a:t>
            </a:r>
            <a:endParaRPr lang="zh-CN" altLang="en-US" sz="400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在</a:t>
            </a:r>
            <a:r>
              <a:rPr lang="en-US" altLang="zh-CN" sz="4000"/>
              <a:t>v6</a:t>
            </a:r>
            <a:r>
              <a:rPr lang="zh-CN" altLang="en-US" sz="4000"/>
              <a:t>，保罗将话题转移到旧人被包含在基督的受难中。</a:t>
            </a:r>
            <a:endParaRPr lang="zh-CN" altLang="en-US" sz="4000"/>
          </a:p>
          <a:p>
            <a:pPr marL="0" indent="0">
              <a:buNone/>
            </a:pPr>
            <a:r>
              <a:rPr lang="en-US" altLang="zh-CN" sz="4000"/>
              <a:t>v6</a:t>
            </a:r>
            <a:endParaRPr lang="en-US" altLang="zh-CN" sz="4000"/>
          </a:p>
          <a:p>
            <a:pPr marL="0" indent="0">
              <a:buNone/>
            </a:pPr>
            <a:r>
              <a:rPr lang="zh-CN" altLang="en-US" sz="4000">
                <a:sym typeface="+mn-ea"/>
              </a:rPr>
              <a:t>6 因 为 知 道 我 们 的 旧 人 和 他 同 钉 十 字 架 ， 使 罪 身 灭 绝 ， 叫 我 们 不 再 作 罪 的 奴 仆 ；</a:t>
            </a:r>
            <a:endParaRPr lang="en-US" altLang="zh-CN" sz="40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事实上，</a:t>
            </a:r>
            <a:r>
              <a:rPr lang="en-US" altLang="zh-CN" sz="4000"/>
              <a:t>Forde</a:t>
            </a:r>
            <a:r>
              <a:rPr lang="zh-CN" altLang="en-US" sz="4000"/>
              <a:t>认为成圣并非在称义的基础上的附加，成圣就是称义的生活。</a:t>
            </a:r>
            <a:endParaRPr lang="zh-CN" altLang="en-US" sz="4000"/>
          </a:p>
          <a:p>
            <a:pPr marL="0" indent="0">
              <a:buNone/>
            </a:pPr>
            <a:r>
              <a:rPr lang="en-US" altLang="zh-CN" sz="4000"/>
              <a:t>Forde</a:t>
            </a:r>
            <a:r>
              <a:rPr lang="zh-CN" altLang="en-US" sz="4000"/>
              <a:t>为何要如此说呢？</a:t>
            </a:r>
            <a:endParaRPr lang="zh-CN" altLang="en-US" sz="4000"/>
          </a:p>
          <a:p>
            <a:pPr marL="0" indent="0">
              <a:buNone/>
            </a:pPr>
            <a:r>
              <a:rPr lang="zh-CN" altLang="en-US" sz="4000"/>
              <a:t>因为他认为</a:t>
            </a:r>
            <a:r>
              <a:rPr lang="en-US" altLang="zh-CN" sz="4000"/>
              <a:t>“</a:t>
            </a:r>
            <a:r>
              <a:rPr lang="zh-CN" altLang="en-US" sz="4000"/>
              <a:t>讨论成圣是危险的</a:t>
            </a:r>
            <a:r>
              <a:rPr lang="en-US" altLang="zh-CN" sz="4000"/>
              <a:t>”</a:t>
            </a:r>
            <a:r>
              <a:rPr lang="zh-CN" altLang="en-US" sz="4000"/>
              <a:t>。（</a:t>
            </a:r>
            <a:r>
              <a:rPr lang="en-US" altLang="zh-CN" sz="4000"/>
              <a:t>15</a:t>
            </a:r>
            <a:r>
              <a:rPr lang="zh-CN" altLang="en-US" sz="4000"/>
              <a:t>）</a:t>
            </a:r>
            <a:endParaRPr lang="zh-CN" altLang="en-US" sz="4000"/>
          </a:p>
          <a:p>
            <a:pPr marL="0" indent="0">
              <a:buNone/>
            </a:pPr>
            <a:r>
              <a:rPr lang="zh-CN" altLang="en-US" sz="4000"/>
              <a:t>称义对路德宗来说是一个舒适的安全港</a:t>
            </a:r>
            <a:endParaRPr lang="zh-CN" altLang="en-US" sz="400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在</a:t>
            </a:r>
            <a:r>
              <a:rPr lang="en-US" altLang="zh-CN" sz="4000"/>
              <a:t>v6</a:t>
            </a:r>
            <a:r>
              <a:rPr lang="zh-CN" altLang="en-US" sz="4000"/>
              <a:t>，保罗迫使我们从更为广泛的救赎史的角度来理解基督徒与基督同死同活，而不单单是停留在救赎在个人应用的层面。</a:t>
            </a:r>
            <a:endParaRPr lang="zh-CN" altLang="en-US" sz="4000"/>
          </a:p>
          <a:p>
            <a:pPr marL="0" indent="0">
              <a:buNone/>
            </a:pPr>
            <a:endParaRPr lang="zh-CN" altLang="en-US" sz="4000"/>
          </a:p>
          <a:p>
            <a:pPr marL="0" indent="0">
              <a:buNone/>
            </a:pPr>
            <a:r>
              <a:rPr lang="zh-CN" altLang="en-US" sz="4000"/>
              <a:t>先来看旧人这个概念</a:t>
            </a:r>
            <a:endParaRPr lang="zh-CN" altLang="en-US" sz="400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当保罗说我们的旧人的时候，他指的是什么？</a:t>
            </a:r>
            <a:endParaRPr lang="zh-CN" altLang="en-US" sz="4000"/>
          </a:p>
          <a:p>
            <a:pPr marL="0" indent="0">
              <a:buNone/>
            </a:pPr>
            <a:endParaRPr lang="zh-CN" altLang="en-US" sz="400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这个问题使得我们对罗马书</a:t>
            </a:r>
            <a:r>
              <a:rPr lang="en-US" altLang="zh-CN" sz="4000"/>
              <a:t>5</a:t>
            </a:r>
            <a:r>
              <a:rPr lang="zh-CN" altLang="en-US" sz="4000"/>
              <a:t>：</a:t>
            </a:r>
            <a:r>
              <a:rPr lang="en-US" altLang="zh-CN" sz="4000"/>
              <a:t>12-21</a:t>
            </a:r>
            <a:r>
              <a:rPr lang="zh-CN" altLang="en-US" sz="4000"/>
              <a:t>的解读再次进入视野。</a:t>
            </a:r>
            <a:endParaRPr lang="zh-CN" altLang="en-US" sz="4000"/>
          </a:p>
          <a:p>
            <a:pPr marL="0" indent="0">
              <a:buNone/>
            </a:pPr>
            <a:r>
              <a:rPr lang="zh-CN" altLang="en-US" sz="4000"/>
              <a:t>在上下文中，保罗所说的</a:t>
            </a:r>
            <a:r>
              <a:rPr lang="en-US" altLang="zh-CN" sz="4000"/>
              <a:t>“</a:t>
            </a:r>
            <a:r>
              <a:rPr lang="zh-CN" altLang="en-US" sz="4000"/>
              <a:t>旧人</a:t>
            </a:r>
            <a:r>
              <a:rPr lang="en-US" altLang="zh-CN" sz="4000"/>
              <a:t>”</a:t>
            </a:r>
            <a:r>
              <a:rPr lang="zh-CN" altLang="en-US" sz="4000"/>
              <a:t>几乎必然是指代在第一个亚当中被以盟约的形式所代表的人。</a:t>
            </a:r>
            <a:endParaRPr lang="zh-CN" altLang="en-US" sz="4000"/>
          </a:p>
          <a:p>
            <a:pPr marL="0" indent="0">
              <a:buNone/>
            </a:pPr>
            <a:r>
              <a:rPr lang="zh-CN" altLang="en-US" sz="4000"/>
              <a:t>即，</a:t>
            </a:r>
            <a:r>
              <a:rPr lang="en-US" altLang="zh-CN" sz="4000"/>
              <a:t>“</a:t>
            </a:r>
            <a:r>
              <a:rPr lang="zh-CN" altLang="en-US" sz="4000"/>
              <a:t>旧人</a:t>
            </a:r>
            <a:r>
              <a:rPr lang="en-US" altLang="zh-CN" sz="4000"/>
              <a:t>”</a:t>
            </a:r>
            <a:r>
              <a:rPr lang="zh-CN" altLang="en-US" sz="4000"/>
              <a:t>就是参与在旧的世代中、罪的权势下，是在亚当中的死亡和定罪中的人。</a:t>
            </a:r>
            <a:endParaRPr lang="zh-CN" altLang="en-US" sz="400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Ridderbos:</a:t>
            </a:r>
            <a:endParaRPr lang="en-US" altLang="zh-CN" sz="4000"/>
          </a:p>
          <a:p>
            <a:pPr marL="0" indent="0">
              <a:buNone/>
            </a:pPr>
            <a:r>
              <a:rPr lang="zh-CN" altLang="en-US" sz="4000"/>
              <a:t>我们不应该将</a:t>
            </a:r>
            <a:r>
              <a:rPr lang="en-US" altLang="zh-CN" sz="4000"/>
              <a:t>“</a:t>
            </a:r>
            <a:r>
              <a:rPr lang="zh-CN" altLang="en-US" sz="4000"/>
              <a:t>旧人</a:t>
            </a:r>
            <a:r>
              <a:rPr lang="en-US" altLang="zh-CN" sz="4000"/>
              <a:t>”</a:t>
            </a:r>
            <a:r>
              <a:rPr lang="zh-CN" altLang="en-US" sz="4000"/>
              <a:t>首要性地从救赎的应用的角度来理解，而应该从救赎史的角度来诠释。也就是说，这并非由信心和悔改而在基督徒的个人生活中带来的改变，而是关乎曾经发生在基督身上的事实，基督徒由于与基督联合被代表的缘故而在其中有份。</a:t>
            </a:r>
            <a:endParaRPr lang="zh-CN" altLang="en-US" sz="400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这至少是罗马书</a:t>
            </a:r>
            <a:r>
              <a:rPr lang="en-US" altLang="zh-CN" sz="4000"/>
              <a:t>6</a:t>
            </a:r>
            <a:r>
              <a:rPr lang="zh-CN" altLang="en-US" sz="4000"/>
              <a:t>：</a:t>
            </a:r>
            <a:r>
              <a:rPr lang="en-US" altLang="zh-CN" sz="4000"/>
              <a:t>6</a:t>
            </a:r>
            <a:r>
              <a:rPr lang="zh-CN" altLang="en-US" sz="4000"/>
              <a:t>直接表明的意思，</a:t>
            </a:r>
            <a:r>
              <a:rPr lang="zh-CN" altLang="en-US" sz="4000">
                <a:sym typeface="+mn-ea"/>
              </a:rPr>
              <a:t>6 因 为 知 道 我 们 的 旧 人 和 他 同 钉 十 字 架 ， 使 罪 身 灭 绝 ， 叫 我 们 不 再 作 罪 的 奴 仆 ；</a:t>
            </a:r>
            <a:endParaRPr lang="en-US" altLang="zh-CN" sz="4000"/>
          </a:p>
          <a:p>
            <a:pPr marL="0" indent="0">
              <a:buNone/>
            </a:pPr>
            <a:endParaRPr lang="zh-CN" altLang="en-US" sz="4000"/>
          </a:p>
          <a:p>
            <a:pPr marL="0" indent="0">
              <a:buNone/>
            </a:pPr>
            <a:r>
              <a:rPr lang="zh-CN" altLang="en-US" sz="4000"/>
              <a:t>如此，谈论与基督同钉十字架的旧人就等同于说旧人的死发生在基督作为第二个亚当受难时。</a:t>
            </a:r>
            <a:endParaRPr lang="zh-CN" altLang="en-US" sz="400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正如我们在亚当的死和定罪中被共同牵涉，所以我们在第二个亚当的死和复活中也同样被共同牵涉。</a:t>
            </a:r>
            <a:endParaRPr lang="zh-CN" altLang="en-US" sz="4000"/>
          </a:p>
          <a:p>
            <a:pPr marL="0" indent="0">
              <a:buNone/>
            </a:pPr>
            <a:r>
              <a:rPr lang="zh-CN" altLang="en-US" sz="4000"/>
              <a:t>亚当所代表的旧人是从客观的、救赎史的角度来理解的。而这就是保罗说旧人已经与基督同钉十字架的含义。</a:t>
            </a:r>
            <a:endParaRPr lang="zh-CN" altLang="en-US" sz="400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另外，保罗对旧人的描述：与基督同钉十字架。</a:t>
            </a:r>
            <a:endParaRPr lang="zh-CN" altLang="en-US" sz="4000"/>
          </a:p>
          <a:p>
            <a:pPr marL="0" indent="0">
              <a:buNone/>
            </a:pPr>
            <a:r>
              <a:rPr lang="zh-CN" altLang="en-US" sz="4000"/>
              <a:t>这让我们想起马太福音</a:t>
            </a:r>
            <a:r>
              <a:rPr lang="en-US" altLang="zh-CN" sz="4000"/>
              <a:t>27</a:t>
            </a:r>
            <a:r>
              <a:rPr lang="zh-CN" altLang="en-US" sz="4000"/>
              <a:t>：</a:t>
            </a:r>
            <a:r>
              <a:rPr lang="en-US" altLang="zh-CN" sz="4000"/>
              <a:t>44</a:t>
            </a:r>
            <a:r>
              <a:rPr lang="zh-CN" altLang="en-US" sz="4000"/>
              <a:t>（马可</a:t>
            </a:r>
            <a:r>
              <a:rPr lang="en-US" altLang="zh-CN" sz="4000"/>
              <a:t>15</a:t>
            </a:r>
            <a:r>
              <a:rPr lang="zh-CN" altLang="en-US" sz="4000"/>
              <a:t>：</a:t>
            </a:r>
            <a:r>
              <a:rPr lang="en-US" altLang="zh-CN" sz="4000"/>
              <a:t>32</a:t>
            </a:r>
            <a:r>
              <a:rPr lang="zh-CN" altLang="en-US" sz="4000"/>
              <a:t>；约翰</a:t>
            </a:r>
            <a:r>
              <a:rPr lang="en-US" altLang="zh-CN" sz="4000"/>
              <a:t>19</a:t>
            </a:r>
            <a:r>
              <a:rPr lang="zh-CN" altLang="en-US" sz="4000"/>
              <a:t>：</a:t>
            </a:r>
            <a:r>
              <a:rPr lang="en-US" altLang="zh-CN" sz="4000"/>
              <a:t>32</a:t>
            </a:r>
            <a:r>
              <a:rPr lang="zh-CN" altLang="en-US" sz="4000"/>
              <a:t>）</a:t>
            </a:r>
            <a:endParaRPr lang="zh-CN" altLang="en-US" sz="4000"/>
          </a:p>
          <a:p>
            <a:pPr marL="0" indent="0">
              <a:buNone/>
            </a:pPr>
            <a:r>
              <a:rPr lang="zh-CN" altLang="en-US" sz="4000"/>
              <a:t>那和他同钉的强盗</a:t>
            </a:r>
            <a:r>
              <a:rPr lang="en-US" altLang="zh-CN" sz="4000"/>
              <a:t>……</a:t>
            </a:r>
            <a:endParaRPr lang="en-US" altLang="zh-CN" sz="4000"/>
          </a:p>
          <a:p>
            <a:pPr marL="0" indent="0">
              <a:buNone/>
            </a:pPr>
            <a:r>
              <a:rPr lang="zh-CN" altLang="en-US" sz="4000"/>
              <a:t>从这个角度讲，保罗在罗马书</a:t>
            </a:r>
            <a:r>
              <a:rPr lang="en-US" altLang="zh-CN" sz="4000"/>
              <a:t>6</a:t>
            </a:r>
            <a:r>
              <a:rPr lang="zh-CN" altLang="en-US" sz="4000"/>
              <a:t>：</a:t>
            </a:r>
            <a:r>
              <a:rPr lang="en-US" altLang="zh-CN" sz="4000"/>
              <a:t>6“</a:t>
            </a:r>
            <a:r>
              <a:rPr lang="zh-CN" altLang="en-US" sz="4000"/>
              <a:t>与基督同钉</a:t>
            </a:r>
            <a:r>
              <a:rPr lang="en-US" altLang="zh-CN" sz="4000"/>
              <a:t>”</a:t>
            </a:r>
            <a:r>
              <a:rPr lang="zh-CN" altLang="en-US" sz="4000"/>
              <a:t>的用词可以说是令人震惊的！</a:t>
            </a:r>
            <a:endParaRPr lang="zh-CN" altLang="en-US" sz="400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旧人是因着在客观的、救赎史的现实中与基督同钉十字架而灭绝的。</a:t>
            </a:r>
            <a:endParaRPr lang="zh-CN" altLang="en-US" sz="4000"/>
          </a:p>
          <a:p>
            <a:pPr marL="0" indent="0">
              <a:buNone/>
            </a:pPr>
            <a:r>
              <a:rPr lang="zh-CN" altLang="en-US" sz="4000"/>
              <a:t>所以基督徒最根本的身份是在客观的、过去已发生的救赎史的现实中与基督同死同活。</a:t>
            </a:r>
            <a:endParaRPr lang="zh-CN" altLang="en-US" sz="400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在这个框架中，我们来理解：</a:t>
            </a:r>
            <a:endParaRPr lang="zh-CN" altLang="en-US" sz="4000"/>
          </a:p>
          <a:p>
            <a:pPr marL="0" indent="0">
              <a:buNone/>
            </a:pPr>
            <a:r>
              <a:rPr lang="zh-CN" altLang="en-US" sz="4000">
                <a:sym typeface="+mn-ea"/>
              </a:rPr>
              <a:t>使 罪 身 灭 绝 ， </a:t>
            </a:r>
            <a:endParaRPr lang="zh-CN" altLang="en-US" sz="4000">
              <a:sym typeface="+mn-ea"/>
            </a:endParaRPr>
          </a:p>
          <a:p>
            <a:pPr marL="0" indent="0">
              <a:buNone/>
            </a:pPr>
            <a:r>
              <a:rPr lang="zh-CN" altLang="en-US" sz="4000">
                <a:sym typeface="+mn-ea"/>
              </a:rPr>
              <a:t>和</a:t>
            </a:r>
            <a:endParaRPr lang="zh-CN" altLang="en-US" sz="4000">
              <a:sym typeface="+mn-ea"/>
            </a:endParaRPr>
          </a:p>
          <a:p>
            <a:pPr marL="0" indent="0">
              <a:buNone/>
            </a:pPr>
            <a:r>
              <a:rPr lang="zh-CN" altLang="en-US" sz="4000">
                <a:sym typeface="+mn-ea"/>
              </a:rPr>
              <a:t>叫 我 们 不 再 作 罪 的 奴 仆 ；</a:t>
            </a:r>
            <a:endParaRPr lang="en-US" altLang="zh-CN" sz="4000"/>
          </a:p>
          <a:p>
            <a:pPr marL="0" indent="0">
              <a:buNone/>
            </a:pPr>
            <a:endParaRPr lang="zh-CN" altLang="en-US" sz="4000"/>
          </a:p>
          <a:p>
            <a:pPr marL="0" indent="0">
              <a:buNone/>
            </a:pPr>
            <a:endParaRPr lang="zh-CN" altLang="en-US" sz="400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a:t>
            </a:r>
            <a:r>
              <a:rPr lang="zh-CN" altLang="en-US" sz="4000"/>
              <a:t>罪身</a:t>
            </a:r>
            <a:r>
              <a:rPr lang="en-US" altLang="zh-CN" sz="4000"/>
              <a:t>”</a:t>
            </a:r>
            <a:r>
              <a:rPr lang="zh-CN" altLang="en-US" sz="4000"/>
              <a:t>从救赎史的角度理解的话，指的是与亚当相关联的旧的秩序的一部分。可以说</a:t>
            </a:r>
            <a:r>
              <a:rPr lang="en-US" altLang="zh-CN" sz="4000"/>
              <a:t>“</a:t>
            </a:r>
            <a:r>
              <a:rPr lang="zh-CN" altLang="en-US" sz="4000"/>
              <a:t>罪身</a:t>
            </a:r>
            <a:r>
              <a:rPr lang="en-US" altLang="zh-CN" sz="4000"/>
              <a:t>”</a:t>
            </a:r>
            <a:r>
              <a:rPr lang="zh-CN" altLang="en-US" sz="4000"/>
              <a:t>大概等同于之前我们所提到的</a:t>
            </a:r>
            <a:r>
              <a:rPr lang="en-US" altLang="zh-CN" sz="4000"/>
              <a:t>“</a:t>
            </a:r>
            <a:r>
              <a:rPr lang="zh-CN" altLang="en-US" sz="4000"/>
              <a:t>肉身</a:t>
            </a:r>
            <a:r>
              <a:rPr lang="en-US" altLang="zh-CN" sz="4000"/>
              <a:t>”</a:t>
            </a:r>
            <a:r>
              <a:rPr lang="zh-CN" altLang="en-US" sz="4000"/>
              <a:t>、 </a:t>
            </a:r>
            <a:r>
              <a:rPr lang="en-US" altLang="zh-CN" sz="4000"/>
              <a:t>“</a:t>
            </a:r>
            <a:r>
              <a:rPr lang="zh-CN" altLang="zh-CN" sz="4000"/>
              <a:t>肉体</a:t>
            </a:r>
            <a:r>
              <a:rPr lang="en-US" altLang="zh-CN" sz="4000"/>
              <a:t>”</a:t>
            </a:r>
            <a:r>
              <a:rPr lang="zh-CN" altLang="en-US" sz="4000"/>
              <a:t>。</a:t>
            </a:r>
            <a:endParaRPr lang="zh-CN" altLang="en-US" sz="4000"/>
          </a:p>
          <a:p>
            <a:pPr marL="0" indent="0">
              <a:buNone/>
            </a:pPr>
            <a:endParaRPr lang="zh-CN" altLang="en-US" sz="4000"/>
          </a:p>
          <a:p>
            <a:pPr marL="0" indent="0">
              <a:buNone/>
            </a:pPr>
            <a:r>
              <a:rPr lang="zh-CN" altLang="en-US" sz="4000"/>
              <a:t>我们当从客观的、被罪所掌控的救赎史的范畴来理解。</a:t>
            </a:r>
            <a:endParaRPr lang="zh-CN" altLang="en-US" sz="40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之后，</a:t>
            </a:r>
            <a:r>
              <a:rPr lang="en-US" altLang="zh-CN" sz="4000"/>
              <a:t>Forde</a:t>
            </a:r>
            <a:r>
              <a:rPr lang="zh-CN" altLang="en-US" sz="4000"/>
              <a:t>在他的文章中完全在探讨因信称义。</a:t>
            </a:r>
            <a:endParaRPr lang="zh-CN" altLang="en-US" sz="4000"/>
          </a:p>
          <a:p>
            <a:pPr marL="0" indent="0">
              <a:buNone/>
            </a:pPr>
            <a:endParaRPr lang="zh-CN" altLang="en-US" sz="4000"/>
          </a:p>
          <a:p>
            <a:pPr marL="0" indent="0">
              <a:buNone/>
            </a:pPr>
            <a:r>
              <a:rPr lang="zh-CN" altLang="en-US" sz="4000"/>
              <a:t>与</a:t>
            </a:r>
            <a:r>
              <a:rPr lang="en-US" altLang="zh-CN" sz="4000"/>
              <a:t>Forde</a:t>
            </a:r>
            <a:r>
              <a:rPr lang="zh-CN" altLang="en-US" sz="4000"/>
              <a:t>的观点相对，改革宗神学认为成圣有着它独特的本质。</a:t>
            </a:r>
            <a:endParaRPr lang="zh-CN" altLang="en-US" sz="400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当基督的死与我们的死平行理解的时候，这种理解就更为明显。</a:t>
            </a:r>
            <a:endParaRPr lang="zh-CN" altLang="en-US" sz="4000"/>
          </a:p>
          <a:p>
            <a:pPr marL="0" indent="0">
              <a:buNone/>
            </a:pPr>
            <a:r>
              <a:rPr lang="zh-CN" altLang="en-US" sz="4000"/>
              <a:t>基督的死也在于他的肉身受死：</a:t>
            </a:r>
            <a:endParaRPr lang="zh-CN" altLang="en-US" sz="4000"/>
          </a:p>
          <a:p>
            <a:pPr marL="0" indent="0">
              <a:buNone/>
            </a:pPr>
            <a:r>
              <a:rPr lang="zh-CN" altLang="en-US" sz="4000"/>
              <a:t>歌罗西书</a:t>
            </a:r>
            <a:r>
              <a:rPr lang="en-US" altLang="zh-CN" sz="4000"/>
              <a:t>1</a:t>
            </a:r>
            <a:r>
              <a:rPr lang="zh-CN" altLang="en-US" sz="4000"/>
              <a:t>：</a:t>
            </a:r>
            <a:r>
              <a:rPr lang="en-US" altLang="zh-CN" sz="4000"/>
              <a:t>22</a:t>
            </a:r>
            <a:endParaRPr lang="en-US" altLang="zh-CN" sz="4000"/>
          </a:p>
          <a:p>
            <a:pPr marL="0" indent="0">
              <a:buNone/>
            </a:pPr>
            <a:r>
              <a:rPr lang="zh-CN" altLang="en-US" sz="4000"/>
              <a:t>但如今他藉着基督的肉身受死</a:t>
            </a:r>
            <a:r>
              <a:rPr lang="en-US" altLang="zh-CN" sz="4000"/>
              <a:t>……</a:t>
            </a:r>
            <a:endParaRPr lang="en-US" altLang="zh-CN" sz="400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zh-CN" altLang="en-US" sz="4000"/>
              <a:t>就基督而言，他的肉身受死也意味着他向被罪和死所定义的旧的世代的死。</a:t>
            </a:r>
            <a:endParaRPr lang="zh-CN" altLang="en-US" sz="4000"/>
          </a:p>
          <a:p>
            <a:pPr marL="0" indent="0">
              <a:buNone/>
            </a:pPr>
            <a:r>
              <a:rPr lang="zh-CN" altLang="en-US" sz="4000"/>
              <a:t>而我们与基督同死就意味这罪身存在的旧的模式就会灭绝。</a:t>
            </a:r>
            <a:endParaRPr lang="zh-CN" altLang="en-US" sz="4000"/>
          </a:p>
          <a:p>
            <a:pPr marL="0" indent="0">
              <a:buNone/>
            </a:pPr>
            <a:r>
              <a:rPr lang="zh-CN" altLang="en-US" sz="4000"/>
              <a:t>灭绝这个词 </a:t>
            </a:r>
            <a:r>
              <a:rPr lang="el-GR" altLang="en-US" sz="4000"/>
              <a:t>καταργηθη</a:t>
            </a:r>
            <a:r>
              <a:rPr lang="zh-CN" altLang="en-US" sz="4000"/>
              <a:t>的含义就是是某样事物的能力失去有效性，而不必然是使其全然消失。</a:t>
            </a:r>
            <a:endParaRPr lang="zh-CN" altLang="en-US" sz="4000"/>
          </a:p>
          <a:p>
            <a:pPr marL="0" indent="0">
              <a:buNone/>
            </a:pPr>
            <a:r>
              <a:rPr lang="zh-CN" altLang="en-US" sz="4000"/>
              <a:t>参考：</a:t>
            </a:r>
            <a:endParaRPr lang="zh-CN" altLang="en-US" sz="400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20000"/>
          </a:bodyPr>
          <a:p>
            <a:pPr marL="0" indent="0">
              <a:buNone/>
            </a:pPr>
            <a:r>
              <a:rPr lang="zh-CN" altLang="en-US" sz="4000"/>
              <a:t>以弗所书</a:t>
            </a:r>
            <a:r>
              <a:rPr lang="en-US" altLang="zh-CN" sz="4000"/>
              <a:t>2</a:t>
            </a:r>
            <a:r>
              <a:rPr lang="zh-CN" altLang="en-US" sz="4000"/>
              <a:t>：</a:t>
            </a:r>
            <a:r>
              <a:rPr lang="en-US" altLang="zh-CN" sz="4000"/>
              <a:t>14-15</a:t>
            </a:r>
            <a:endParaRPr lang="en-US" altLang="zh-CN" sz="4000"/>
          </a:p>
          <a:p>
            <a:pPr marL="0" indent="0">
              <a:buNone/>
            </a:pPr>
            <a:r>
              <a:rPr lang="en-US" altLang="zh-CN" sz="4000"/>
              <a:t>14 因 他 使 我 们 和 睦 （ 原 文 作 ： 因 他 是 我 们 的 和 睦 ） ， 将 两 下 合 而 为 一 ， 拆 毁 了 中 间 隔 断 的 墙 ；</a:t>
            </a:r>
            <a:endParaRPr lang="en-US" altLang="zh-CN" sz="4000"/>
          </a:p>
          <a:p>
            <a:pPr marL="0" indent="0">
              <a:buNone/>
            </a:pPr>
            <a:r>
              <a:rPr lang="en-US" altLang="zh-CN" sz="4000"/>
              <a:t>15 而 且 以 自 己 的 身 体 废 掉 冤 仇 ， 就 是 那 记 在 律 法 上 的 规 条 ， 为 要 将 两 下 藉 着 自 己 造 成 一 个 新 人 ， 如 此 便 成 就 了 和 睦 。</a:t>
            </a:r>
            <a:endParaRPr lang="en-US" altLang="zh-CN" sz="400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zh-CN" altLang="en-US" sz="4000"/>
              <a:t>希伯来书</a:t>
            </a:r>
            <a:r>
              <a:rPr lang="en-US" altLang="zh-CN" sz="4000"/>
              <a:t>2</a:t>
            </a:r>
            <a:r>
              <a:rPr lang="zh-CN" altLang="en-US" sz="4000"/>
              <a:t>：</a:t>
            </a:r>
            <a:r>
              <a:rPr lang="en-US" altLang="zh-CN" sz="4000"/>
              <a:t>14</a:t>
            </a:r>
            <a:endParaRPr lang="en-US" altLang="zh-CN" sz="4000"/>
          </a:p>
          <a:p>
            <a:pPr marL="0" indent="0">
              <a:buNone/>
            </a:pPr>
            <a:r>
              <a:rPr lang="en-US" altLang="zh-CN" sz="4000"/>
              <a:t>14 儿 女 既 同 有 血 肉 之 体 ， 他 也 照 样 亲 自 成 了 血 肉 之 体 ， 特 要 藉 着 死 败 坏 那 掌 死 权 的 ， 就 是 魔 鬼 ，</a:t>
            </a:r>
            <a:endParaRPr lang="en-US" altLang="zh-CN" sz="4000"/>
          </a:p>
          <a:p>
            <a:pPr marL="0" indent="0">
              <a:buNone/>
            </a:pPr>
            <a:endParaRPr lang="en-US" altLang="zh-CN" sz="4000"/>
          </a:p>
          <a:p>
            <a:pPr marL="0" indent="0">
              <a:buNone/>
            </a:pPr>
            <a:r>
              <a:rPr lang="zh-CN" altLang="en-US" sz="4000"/>
              <a:t>这里的要点是借着与基督同死，罪身就失去了其牢不可破的控制力。</a:t>
            </a:r>
            <a:endParaRPr lang="zh-CN" altLang="en-US" sz="400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a:t>
            </a:r>
            <a:r>
              <a:rPr lang="zh-CN" altLang="en-US" sz="4000"/>
              <a:t>叫我们不再做罪的奴仆</a:t>
            </a:r>
            <a:r>
              <a:rPr lang="en-US" altLang="zh-CN" sz="4000"/>
              <a:t>”</a:t>
            </a:r>
            <a:endParaRPr lang="en-US" altLang="zh-CN" sz="4000"/>
          </a:p>
          <a:p>
            <a:pPr marL="0" indent="0">
              <a:buNone/>
            </a:pPr>
            <a:r>
              <a:rPr lang="zh-CN" altLang="en-US" sz="4000"/>
              <a:t>我们的旧人已经与基督同钉十字架；那么罪身曾经的掌控力被打破，所以我们也就不再是罪的奴仆。</a:t>
            </a:r>
            <a:endParaRPr lang="zh-CN" altLang="en-US" sz="4000"/>
          </a:p>
          <a:p>
            <a:pPr marL="0" indent="0">
              <a:buNone/>
            </a:pPr>
            <a:r>
              <a:rPr lang="zh-CN" altLang="en-US" sz="4000"/>
              <a:t>罪的奴仆象征着宽泛的、世代性的、救赎史的概念，是罪在其中掌权的世界。</a:t>
            </a:r>
            <a:endParaRPr lang="zh-CN" altLang="en-US" sz="400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是罪的奴仆的人仍然参与在旧的世代中，被由亚当的堕落所带来的负罪、玷污和定罪所捆锁。</a:t>
            </a:r>
            <a:endParaRPr lang="zh-CN" altLang="en-US" sz="4000"/>
          </a:p>
          <a:p>
            <a:pPr marL="0" indent="0">
              <a:buNone/>
            </a:pPr>
            <a:r>
              <a:rPr lang="zh-CN" altLang="en-US" sz="4000"/>
              <a:t>是基督的死和复活带来了对这个救赎史中罪掌权的世代的反转。</a:t>
            </a:r>
            <a:endParaRPr lang="zh-CN" altLang="en-US" sz="4000"/>
          </a:p>
          <a:p>
            <a:pPr marL="0" indent="0">
              <a:buNone/>
            </a:pPr>
            <a:r>
              <a:rPr lang="zh-CN" altLang="en-US" sz="4000"/>
              <a:t>也是借着客观的、救赎史层面的与基督同死同活，我们才能理解我们现在的与基督同死同活。</a:t>
            </a:r>
            <a:endParaRPr lang="zh-CN" altLang="en-US" sz="400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从广泛的含义来说，保罗是在论述说正如我们与第一个亚当盟约性的联合而成为罪的奴仆，那么同理，我们也因着与第二个亚当盟约性的联合而得以从罪的权势中脱离。</a:t>
            </a:r>
            <a:endParaRPr lang="zh-CN" altLang="en-US" sz="400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zh-CN" altLang="en-US" sz="4000"/>
              <a:t>因此，我们现在的与基督同死同活的根基是我们在救赎史中与基督的同死同活。</a:t>
            </a:r>
            <a:endParaRPr lang="zh-CN" altLang="en-US" sz="4000"/>
          </a:p>
          <a:p>
            <a:pPr marL="0" indent="0">
              <a:buNone/>
            </a:pPr>
            <a:r>
              <a:rPr lang="zh-CN" altLang="en-US" sz="4000"/>
              <a:t>基督徒在基督的死和复活上的关联是如此的紧密，以至于保罗可以说旧人与基督同钉十字架。</a:t>
            </a:r>
            <a:endParaRPr lang="zh-CN" altLang="en-US" sz="4000"/>
          </a:p>
          <a:p>
            <a:pPr marL="0" indent="0">
              <a:buNone/>
            </a:pPr>
            <a:endParaRPr lang="zh-CN" altLang="en-US" sz="4000"/>
          </a:p>
          <a:p>
            <a:pPr marL="0" indent="0">
              <a:buNone/>
            </a:pPr>
            <a:r>
              <a:rPr lang="zh-CN" altLang="en-US" sz="4000"/>
              <a:t>虽然这其中包含代赎的概念，但这个理解超越了简单的代赎的概念。</a:t>
            </a:r>
            <a:endParaRPr lang="zh-CN" altLang="en-US" sz="400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如果我们与基督同死，那么如何理解</a:t>
            </a:r>
            <a:endParaRPr lang="zh-CN" altLang="en-US" sz="4000"/>
          </a:p>
          <a:p>
            <a:pPr marL="0" indent="0">
              <a:buNone/>
            </a:pPr>
            <a:r>
              <a:rPr lang="zh-CN" altLang="en-US" sz="4000"/>
              <a:t>10 他 死 是 向 罪 死 了 ， 只 有 一 次 ； 他 活 是 向 神 活 着 。</a:t>
            </a:r>
            <a:endParaRPr lang="zh-CN" altLang="en-US" sz="4000"/>
          </a:p>
          <a:p>
            <a:pPr marL="0" indent="0">
              <a:buNone/>
            </a:pPr>
            <a:endParaRPr lang="zh-CN" altLang="en-US" sz="4000"/>
          </a:p>
          <a:p>
            <a:pPr marL="0" indent="0">
              <a:buNone/>
            </a:pPr>
            <a:r>
              <a:rPr lang="zh-CN" altLang="en-US" sz="4000"/>
              <a:t>如何理解基督向罪死呢？</a:t>
            </a:r>
            <a:endParaRPr lang="zh-CN" altLang="en-US" sz="400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其实答案就是借着他的复活，死不再在他身上具有权势了。</a:t>
            </a:r>
            <a:endParaRPr lang="zh-CN" altLang="en-US" sz="4000"/>
          </a:p>
          <a:p>
            <a:pPr marL="0" indent="0">
              <a:buNone/>
            </a:pPr>
            <a:r>
              <a:rPr lang="en-US" altLang="zh-CN" sz="4000"/>
              <a:t>v9</a:t>
            </a:r>
            <a:endParaRPr lang="en-US" altLang="zh-CN" sz="4000"/>
          </a:p>
          <a:p>
            <a:pPr marL="0" indent="0">
              <a:buNone/>
            </a:pPr>
            <a:r>
              <a:rPr lang="en-US" altLang="zh-CN" sz="4000"/>
              <a:t>9 因 为 知 道 基 督 既 从 死 里 复 活 ， 就 不 再 死 ， 死 也 不 再 作 他 的 主 了 。</a:t>
            </a:r>
            <a:endParaRPr lang="en-US" altLang="zh-CN" sz="40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zh-CN" altLang="en-US"/>
              <a:t>确定性的成圣</a:t>
            </a:r>
            <a:endParaRPr lang="zh-CN" altLang="en-US"/>
          </a:p>
        </p:txBody>
      </p:sp>
      <p:sp>
        <p:nvSpPr>
          <p:cNvPr id="3" name="Content Placeholder 2"/>
          <p:cNvSpPr>
            <a:spLocks noGrp="1"/>
          </p:cNvSpPr>
          <p:nvPr>
            <p:ph idx="1"/>
          </p:nvPr>
        </p:nvSpPr>
        <p:spPr/>
        <p:txBody>
          <a:bodyPr/>
          <a:p>
            <a:pPr marL="0" indent="0">
              <a:buNone/>
            </a:pPr>
            <a:r>
              <a:rPr lang="zh-CN" altLang="en-US" sz="4000"/>
              <a:t>事实上，甚至包括改革宗，大部分神学家对成圣的探讨都集中在渐进性的层面。</a:t>
            </a:r>
            <a:endParaRPr lang="zh-CN" altLang="en-US" sz="4000"/>
          </a:p>
          <a:p>
            <a:pPr marL="0" indent="0">
              <a:buNone/>
            </a:pPr>
            <a:r>
              <a:rPr lang="zh-CN" altLang="en-US" sz="4000"/>
              <a:t>这个角度当然正确，但并不完全。因为这个角度没有处理圣经中对于成圣确定性的宣告。</a:t>
            </a:r>
            <a:endParaRPr lang="zh-CN" altLang="en-US" sz="4000"/>
          </a:p>
          <a:p>
            <a:pPr marL="0" indent="0">
              <a:buNone/>
            </a:pPr>
            <a:endParaRPr lang="zh-CN" altLang="en-US" sz="4000"/>
          </a:p>
          <a:p>
            <a:pPr marL="0" indent="0">
              <a:buNone/>
            </a:pPr>
            <a:r>
              <a:rPr lang="zh-CN" altLang="en-US" sz="4000"/>
              <a:t>经文：</a:t>
            </a:r>
            <a:endParaRPr lang="zh-CN" altLang="en-US" sz="400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同样，我们也必须明白我们是在基督里向罪死，向神活的。</a:t>
            </a:r>
            <a:endParaRPr lang="zh-CN" altLang="en-US" sz="4000"/>
          </a:p>
          <a:p>
            <a:pPr marL="0" indent="0">
              <a:buNone/>
            </a:pPr>
            <a:endParaRPr lang="zh-CN" altLang="en-US" sz="4000"/>
          </a:p>
          <a:p>
            <a:pPr marL="0" indent="0">
              <a:buNone/>
            </a:pPr>
            <a:r>
              <a:rPr lang="zh-CN" altLang="en-US" sz="4000"/>
              <a:t>基督徒向罪的掌控的权势是死的，但向上帝的主权的大能却是活的。</a:t>
            </a:r>
            <a:endParaRPr lang="zh-CN" altLang="en-US" sz="400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11 这 样 ， 你 们 向 罪 也 当 看 自 己 是 死 的 ； 向 神 在 基 督 耶 稣 里 ， 却 当 看 自 己 是 活 的 。</a:t>
            </a:r>
            <a:endParaRPr lang="zh-CN" altLang="en-US" sz="4000"/>
          </a:p>
          <a:p>
            <a:pPr marL="0" indent="0">
              <a:buNone/>
            </a:pPr>
            <a:endParaRPr lang="zh-CN" altLang="en-US" sz="4000"/>
          </a:p>
          <a:p>
            <a:pPr marL="0" indent="0">
              <a:buNone/>
            </a:pPr>
            <a:r>
              <a:rPr lang="zh-CN" altLang="en-US" sz="4000"/>
              <a:t>11 So you also must consider yourselves dead to sin and alive to God in Christ Jesus.</a:t>
            </a:r>
            <a:endParaRPr lang="zh-CN" altLang="en-US" sz="400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el-GR" altLang="en-US" sz="4000"/>
              <a:t>λογιζεσθε</a:t>
            </a:r>
            <a:r>
              <a:rPr lang="zh-CN" altLang="en-US" sz="4000"/>
              <a:t>这个词的本意是</a:t>
            </a:r>
            <a:endParaRPr lang="zh-CN" altLang="en-US" sz="4000"/>
          </a:p>
          <a:p>
            <a:pPr marL="0" indent="0">
              <a:buNone/>
            </a:pPr>
            <a:r>
              <a:rPr lang="en-US" altLang="zh-CN" sz="4000"/>
              <a:t>“reason to a logical conclusion”</a:t>
            </a:r>
            <a:endParaRPr lang="en-US" altLang="zh-CN" sz="4000"/>
          </a:p>
          <a:p>
            <a:pPr marL="0" indent="0">
              <a:buNone/>
            </a:pPr>
            <a:r>
              <a:rPr lang="zh-CN" altLang="en-US" sz="4000"/>
              <a:t>思考出一个逻辑上合理的结论</a:t>
            </a:r>
            <a:endParaRPr lang="zh-CN" altLang="en-US" sz="4000"/>
          </a:p>
          <a:p>
            <a:pPr marL="0" indent="0">
              <a:buNone/>
            </a:pPr>
            <a:r>
              <a:rPr lang="zh-CN" altLang="en-US" sz="4000"/>
              <a:t>这一节主要的英文译本译为：</a:t>
            </a:r>
            <a:endParaRPr lang="zh-CN" altLang="en-US" sz="4000"/>
          </a:p>
          <a:p>
            <a:pPr marL="0" indent="0">
              <a:buNone/>
            </a:pPr>
            <a:r>
              <a:rPr lang="en-US" altLang="zh-CN" sz="4000"/>
              <a:t>reckon, consider; </a:t>
            </a:r>
            <a:r>
              <a:rPr lang="zh-CN" altLang="en-US" sz="4000"/>
              <a:t>（认为）</a:t>
            </a:r>
            <a:endParaRPr lang="zh-CN" altLang="en-US" sz="4000"/>
          </a:p>
          <a:p>
            <a:pPr marL="0" indent="0">
              <a:buNone/>
            </a:pPr>
            <a:r>
              <a:rPr lang="en-US" altLang="zh-CN" sz="4000"/>
              <a:t>reckon</a:t>
            </a:r>
            <a:r>
              <a:rPr lang="zh-CN" altLang="en-US" sz="4000"/>
              <a:t>的首要意思计算；</a:t>
            </a:r>
            <a:r>
              <a:rPr lang="en-US" altLang="zh-CN" sz="4000"/>
              <a:t>consider</a:t>
            </a:r>
            <a:r>
              <a:rPr lang="zh-CN" altLang="en-US" sz="4000"/>
              <a:t>的首要意思是仔细考量</a:t>
            </a:r>
            <a:endParaRPr lang="zh-CN" altLang="en-US" sz="400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所以这里的意思并非主观上的认为如此。</a:t>
            </a:r>
            <a:endParaRPr lang="zh-CN" altLang="en-US" sz="4000"/>
          </a:p>
          <a:p>
            <a:pPr marL="0" indent="0">
              <a:buNone/>
            </a:pPr>
            <a:r>
              <a:rPr lang="zh-CN" altLang="en-US" sz="4000"/>
              <a:t>圣经在这里用</a:t>
            </a:r>
            <a:r>
              <a:rPr lang="el-GR" altLang="en-US" sz="4000"/>
              <a:t>λογιζεσθε</a:t>
            </a:r>
            <a:r>
              <a:rPr lang="zh-CN" altLang="en-US" sz="4000"/>
              <a:t>这个词是要我们真切地明白关于救恩的事实，而不是盲目地、主观地，脱离救赎史来捏造自己的状态。</a:t>
            </a:r>
            <a:endParaRPr lang="zh-CN" altLang="en-US" sz="400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zh-CN" altLang="en-US" sz="4000"/>
              <a:t>为什么强调成圣确定性的特质，并解读为向罪死，向神活很重要呢？</a:t>
            </a:r>
            <a:endParaRPr lang="zh-CN" altLang="en-US" sz="4000"/>
          </a:p>
          <a:p>
            <a:pPr marL="0" indent="0">
              <a:buNone/>
            </a:pPr>
            <a:r>
              <a:rPr lang="zh-CN" altLang="en-US" sz="4000"/>
              <a:t>首先，因为圣经多处论及确定性的成圣。</a:t>
            </a:r>
            <a:endParaRPr lang="zh-CN" altLang="en-US" sz="4000"/>
          </a:p>
          <a:p>
            <a:pPr marL="0" indent="0">
              <a:buNone/>
            </a:pPr>
            <a:r>
              <a:rPr lang="en-US" altLang="zh-CN" sz="4000"/>
              <a:t>Murray:</a:t>
            </a:r>
            <a:endParaRPr lang="en-US" altLang="zh-CN" sz="4000"/>
          </a:p>
          <a:p>
            <a:pPr marL="0" indent="0">
              <a:buNone/>
            </a:pPr>
            <a:r>
              <a:rPr lang="zh-CN" altLang="en-US" sz="4000"/>
              <a:t>正因为我们不能允许基督钉十字架被反转或重复，我们也不能对这个教义做出妥协：那就是基督徒向罪是死的，并且决不在罪的权势之下。</a:t>
            </a:r>
            <a:endParaRPr lang="zh-CN" altLang="en-US" sz="400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因此，是基督决定性的和确定性的复活带来了每位基督徒的新生命的决定性和确定性地到来。正如我们不能允许基督的复活被反转或重复，我们也不能对这个教义做出妥协：那就是每一位基督徒都是新造的人，旧人已被钉十字架，罪身已经被打破。</a:t>
            </a:r>
            <a:endParaRPr lang="zh-CN" altLang="en-US" sz="4000"/>
          </a:p>
          <a:p>
            <a:pPr marL="0" indent="0">
              <a:buNone/>
            </a:pPr>
            <a:r>
              <a:rPr lang="zh-CN" altLang="en-US" sz="4000"/>
              <a:t>（</a:t>
            </a:r>
            <a:r>
              <a:rPr lang="en-US" altLang="zh-CN" sz="4000" i="1"/>
              <a:t>Collected Writings</a:t>
            </a:r>
            <a:r>
              <a:rPr lang="en-US" altLang="zh-CN" sz="4000"/>
              <a:t>, vol 2, 293</a:t>
            </a:r>
            <a:r>
              <a:rPr lang="zh-CN" altLang="en-US" sz="4000"/>
              <a:t>）</a:t>
            </a:r>
            <a:endParaRPr lang="zh-CN" altLang="en-US" sz="400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Murray</a:t>
            </a:r>
            <a:r>
              <a:rPr lang="zh-CN" altLang="en-US" sz="4000"/>
              <a:t>的要点：</a:t>
            </a:r>
            <a:endParaRPr lang="zh-CN" altLang="en-US" sz="4000"/>
          </a:p>
          <a:p>
            <a:pPr marL="0" indent="0">
              <a:buNone/>
            </a:pPr>
            <a:r>
              <a:rPr lang="zh-CN" altLang="en-US" sz="4000"/>
              <a:t>否认基督徒向罪的死是决定性和确定性的，那么我们就相当于否认基督的死是决定性和确定性的。</a:t>
            </a:r>
            <a:endParaRPr lang="zh-CN" altLang="en-US" sz="4000"/>
          </a:p>
          <a:p>
            <a:pPr marL="0" indent="0">
              <a:buNone/>
            </a:pPr>
            <a:r>
              <a:rPr lang="zh-CN" altLang="en-US" sz="4000"/>
              <a:t>否认基督徒与基督一同复活是决定性和确定性的，那么我们就相当于否认基督的复活是决定性和确定性的。</a:t>
            </a:r>
            <a:endParaRPr lang="zh-CN" altLang="en-US" sz="400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我们再看一下如何在过去的历史和现在的个体之间做关联。</a:t>
            </a:r>
            <a:endParaRPr lang="zh-CN" altLang="en-US" sz="4000"/>
          </a:p>
          <a:p>
            <a:pPr marL="0" indent="0">
              <a:buNone/>
            </a:pPr>
            <a:r>
              <a:rPr lang="zh-CN" altLang="en-US" sz="4000"/>
              <a:t>首先，因着基督和属他的人的联合的关系，我们可以说与罪和死确定性的决裂既属于基督也属于基督的教会。</a:t>
            </a:r>
            <a:endParaRPr lang="zh-CN" altLang="en-US" sz="400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其次，与基督的死和复活就其本质而言，既是过去的、历史性的，也是现在的、个体性的。</a:t>
            </a:r>
            <a:endParaRPr lang="zh-CN" altLang="en-US" sz="4000"/>
          </a:p>
          <a:p>
            <a:pPr marL="0" indent="0">
              <a:buNone/>
            </a:pPr>
            <a:r>
              <a:rPr lang="zh-CN" altLang="en-US" sz="4000"/>
              <a:t>过去的、历史性的：</a:t>
            </a:r>
            <a:endParaRPr lang="zh-CN" altLang="en-US" sz="4000"/>
          </a:p>
          <a:p>
            <a:pPr marL="0" indent="0">
              <a:buNone/>
            </a:pPr>
            <a:r>
              <a:rPr lang="zh-CN" altLang="en-US" sz="4000">
                <a:sym typeface="+mn-ea"/>
              </a:rPr>
              <a:t>6 因 为 知 道 我 们 的 旧 人 和 他 同 钉 十 字 架 ， 使 罪 身 灭 绝 ， 叫 我 们 不 再 作 罪 的 奴 仆 ；</a:t>
            </a:r>
            <a:endParaRPr lang="zh-CN" altLang="en-US" sz="400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现在的、个体性的：</a:t>
            </a:r>
            <a:endParaRPr lang="zh-CN" altLang="en-US" sz="4000"/>
          </a:p>
          <a:p>
            <a:pPr marL="0" indent="0">
              <a:buNone/>
            </a:pPr>
            <a:r>
              <a:rPr lang="zh-CN" altLang="en-US" sz="4000">
                <a:sym typeface="+mn-ea"/>
              </a:rPr>
              <a:t>4 所 以 ， 我 们 藉 着 洗 礼 归 入 死 ， 和 他 一 同 埋 葬 ， 原 是 叫 我 们 一 举 一 动 有 新 生 的 样 式 ， 像 基 督 藉 着 父 的 荣 耀 从 死 里 复 活 一 样 。</a:t>
            </a:r>
            <a:endParaRPr lang="zh-CN" altLang="en-US" sz="4000"/>
          </a:p>
          <a:p>
            <a:pPr marL="0" indent="0">
              <a:buNone/>
            </a:pPr>
            <a:endParaRPr lang="zh-CN" altLang="en-US" sz="4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哥林多前书</a:t>
            </a:r>
            <a:r>
              <a:rPr lang="en-US" altLang="zh-CN" sz="4000"/>
              <a:t>1</a:t>
            </a:r>
            <a:r>
              <a:rPr lang="zh-CN" altLang="en-US" sz="4000"/>
              <a:t>：</a:t>
            </a:r>
            <a:endParaRPr lang="zh-CN" altLang="en-US" sz="4000"/>
          </a:p>
          <a:p>
            <a:pPr marL="0" indent="0">
              <a:buNone/>
            </a:pPr>
            <a:r>
              <a:rPr lang="zh-CN" altLang="en-US" sz="4000"/>
              <a:t>2 写 信 给 在 哥 林 多 神 的 教 会 ， 就 是 在 基 督 耶 稣 里 成 圣 、 蒙 召 作 圣 徒 的 ， 以 及 所 有 在 各 处 求 告 我 主 耶 稣 基 督 之 名 的 人 。 基 督 是 他 们 的 主 ， 也 是 我 们 的 主 。</a:t>
            </a:r>
            <a:endParaRPr lang="zh-CN" altLang="en-US" sz="400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这个历史性的事实和现在个体性的事实是如何关联的呢？</a:t>
            </a:r>
            <a:endParaRPr lang="zh-CN" altLang="en-US" sz="4000"/>
          </a:p>
          <a:p>
            <a:pPr marL="0" indent="0">
              <a:buNone/>
            </a:pPr>
            <a:r>
              <a:rPr lang="en-US" altLang="zh-CN" sz="4000"/>
              <a:t>Murray:</a:t>
            </a:r>
            <a:endParaRPr lang="en-US" altLang="zh-CN" sz="4000"/>
          </a:p>
          <a:p>
            <a:pPr marL="0" indent="0">
              <a:buNone/>
            </a:pPr>
            <a:r>
              <a:rPr lang="zh-CN" altLang="en-US" sz="4000"/>
              <a:t>我们不得不说，因着我们已经与基督同死，并且在他的死里复活中我们也与他同活，这使得我们与罪的权势、掌控、和玷污有了确定性的决裂。</a:t>
            </a:r>
            <a:endParaRPr lang="zh-CN" altLang="en-US" sz="400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zh-CN" altLang="en-US" sz="4000"/>
              <a:t>而这之所以成为事实，是因为基督在他的死和复活中打破了罪的权势，胜过了这个世界的王，并借着这胜利将这一切也传递给与他联合的人。这联合是如此地紧密，以至于基督徒得以享有基督所赢得的。所以，他们向罪死了，在基督复活的大能中与他一同复活，结出圣洁的果子，并终以永生。</a:t>
            </a:r>
            <a:endParaRPr lang="zh-CN" altLang="en-US" sz="4000"/>
          </a:p>
          <a:p>
            <a:pPr marL="0" indent="0">
              <a:buNone/>
            </a:pPr>
            <a:r>
              <a:rPr lang="zh-CN" altLang="en-US" sz="4000"/>
              <a:t>（</a:t>
            </a:r>
            <a:r>
              <a:rPr lang="en-US" altLang="zh-CN" sz="4000" i="1"/>
              <a:t>Collected Writings, </a:t>
            </a:r>
            <a:r>
              <a:rPr lang="en-US" altLang="zh-CN" sz="4000"/>
              <a:t>vol 2, 289</a:t>
            </a:r>
            <a:r>
              <a:rPr lang="zh-CN" altLang="en-US" sz="4000"/>
              <a:t>）</a:t>
            </a:r>
            <a:endParaRPr lang="zh-CN" altLang="en-US" sz="400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这意味着在过去的、救赎史中的与基督同死同活和现在的、存在性的、个体性的与基督同死同活之间存在着</a:t>
            </a:r>
            <a:r>
              <a:rPr lang="zh-CN" altLang="en-US" sz="4000"/>
              <a:t>最为紧密的、有机的关联。</a:t>
            </a:r>
            <a:endParaRPr lang="zh-CN" altLang="en-US" sz="4000"/>
          </a:p>
          <a:p>
            <a:pPr marL="0" indent="0">
              <a:buNone/>
            </a:pPr>
            <a:r>
              <a:rPr lang="zh-CN" altLang="en-US" sz="4000"/>
              <a:t>简言之，过去的救赎史使得基督徒生命史中所实现的成为必然。</a:t>
            </a:r>
            <a:endParaRPr lang="zh-CN" altLang="en-US" sz="400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可以说，过去的历史和现在的经历是基督徒与基督同死同活这一个现实的两个方面。在这个构建中，我们才能说我们真正拥有基督在他的死和复活中为我们成就的一切。</a:t>
            </a:r>
            <a:endParaRPr lang="zh-CN" altLang="en-US" sz="400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zh-CN" altLang="en-US"/>
              <a:t>确定性的成圣和与基督联合</a:t>
            </a:r>
            <a:endParaRPr lang="zh-CN" altLang="en-US"/>
          </a:p>
        </p:txBody>
      </p:sp>
      <p:sp>
        <p:nvSpPr>
          <p:cNvPr id="3" name="Content Placeholder 2"/>
          <p:cNvSpPr>
            <a:spLocks noGrp="1"/>
          </p:cNvSpPr>
          <p:nvPr>
            <p:ph idx="1"/>
          </p:nvPr>
        </p:nvSpPr>
        <p:spPr/>
        <p:txBody>
          <a:bodyPr/>
          <a:p>
            <a:pPr marL="0" indent="0">
              <a:buNone/>
            </a:pPr>
            <a:r>
              <a:rPr lang="zh-CN" altLang="en-US" sz="4000"/>
              <a:t>首先，成圣和与基督联合是不可分割的整体，但仍然必须做出区分。</a:t>
            </a:r>
            <a:endParaRPr lang="zh-CN" altLang="en-US" sz="4000"/>
          </a:p>
          <a:p>
            <a:pPr marL="0" indent="0">
              <a:buNone/>
            </a:pPr>
            <a:r>
              <a:rPr lang="zh-CN" altLang="en-US" sz="4000"/>
              <a:t>成圣是与基督联合的一面。确定性的成圣的关注点是与基督联合中处理罪的权势的一面。</a:t>
            </a:r>
            <a:endParaRPr lang="zh-CN" altLang="en-US" sz="4000"/>
          </a:p>
          <a:p>
            <a:pPr marL="0" indent="0">
              <a:buNone/>
            </a:pPr>
            <a:r>
              <a:rPr lang="zh-CN" altLang="en-US" sz="4000"/>
              <a:t>如此，确定性的成圣并不穷尽与基督联合的丰盛；即，它并不等同于与基督联合。</a:t>
            </a:r>
            <a:endParaRPr lang="zh-CN" altLang="en-US" sz="400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因此，确定性的成圣是与基督联合的一面。它包含了与罪奴役性的权势的决裂。这里所谓的罪指的是在亚当里的权势和奴役的力量。</a:t>
            </a:r>
            <a:endParaRPr lang="zh-CN" altLang="en-US" sz="4000"/>
          </a:p>
          <a:p>
            <a:pPr marL="0" indent="0">
              <a:buNone/>
            </a:pPr>
            <a:endParaRPr lang="zh-CN" altLang="en-US" sz="400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其次，成圣并不是对称义的感恩。而是包含了向罪死，在基督里活的现实。这个现实既有历史性的层面也有个体性的层面。</a:t>
            </a:r>
            <a:endParaRPr lang="zh-CN" altLang="en-US" sz="4000"/>
          </a:p>
          <a:p>
            <a:pPr marL="0" indent="0">
              <a:buNone/>
            </a:pPr>
            <a:r>
              <a:rPr lang="zh-CN" altLang="en-US" sz="4000"/>
              <a:t>回应</a:t>
            </a:r>
            <a:r>
              <a:rPr lang="en-US" altLang="zh-CN" sz="4000"/>
              <a:t>Forde</a:t>
            </a:r>
            <a:r>
              <a:rPr lang="zh-CN" altLang="en-US" sz="4000"/>
              <a:t>的说法，成圣并非对称义的适应和习惯。</a:t>
            </a:r>
            <a:endParaRPr lang="zh-CN" altLang="en-US" sz="400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成圣是对由亚当具象化和代表的旧的、被罪掌控的世代的死；同时，在基督里活在复活的新生命中。</a:t>
            </a:r>
            <a:endParaRPr lang="zh-CN" altLang="en-US" sz="4000"/>
          </a:p>
          <a:p>
            <a:pPr marL="0" indent="0">
              <a:buNone/>
            </a:pPr>
            <a:r>
              <a:rPr lang="en-US" altLang="zh-CN" sz="4000"/>
              <a:t>Gaffin</a:t>
            </a:r>
            <a:r>
              <a:rPr lang="zh-CN" altLang="en-US" sz="4000"/>
              <a:t>既强调称义和成圣的不可分割的关联，也强调它们的区分：</a:t>
            </a:r>
            <a:endParaRPr lang="zh-CN" altLang="en-US" sz="400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zh-CN" altLang="en-US" sz="4000"/>
              <a:t>仅仅说成圣必然跟随着称义是不够的</a:t>
            </a:r>
            <a:r>
              <a:rPr lang="en-US" altLang="zh-CN" sz="4000"/>
              <a:t>……</a:t>
            </a:r>
            <a:endParaRPr lang="en-US" altLang="zh-CN" sz="4000"/>
          </a:p>
          <a:p>
            <a:pPr marL="0" indent="0">
              <a:buNone/>
            </a:pPr>
            <a:r>
              <a:rPr lang="zh-CN" altLang="en-US" sz="4000"/>
              <a:t>它们是在基督里这同一个事实的两面</a:t>
            </a:r>
            <a:r>
              <a:rPr lang="en-US" altLang="zh-CN" sz="4000"/>
              <a:t>……</a:t>
            </a:r>
            <a:endParaRPr lang="en-US" altLang="zh-CN" sz="4000"/>
          </a:p>
          <a:p>
            <a:pPr marL="0" indent="0">
              <a:buNone/>
            </a:pPr>
            <a:r>
              <a:rPr lang="zh-CN" altLang="en-US" sz="4000"/>
              <a:t>然而这却并不消除称义和成圣之间的区别。</a:t>
            </a:r>
            <a:endParaRPr lang="zh-CN" altLang="en-US" sz="4000"/>
          </a:p>
          <a:p>
            <a:pPr marL="0" indent="0">
              <a:buNone/>
            </a:pPr>
            <a:r>
              <a:rPr lang="zh-CN" altLang="en-US" sz="4000"/>
              <a:t>（</a:t>
            </a:r>
            <a:r>
              <a:rPr lang="en-US" altLang="zh-CN" sz="4000" i="1"/>
              <a:t>Resurrection and Redemption</a:t>
            </a:r>
            <a:r>
              <a:rPr lang="en-US" altLang="zh-CN" sz="4000"/>
              <a:t>, 203</a:t>
            </a:r>
            <a:r>
              <a:rPr lang="zh-CN" altLang="en-US" sz="4000"/>
              <a:t>）</a:t>
            </a:r>
            <a:endParaRPr lang="zh-CN" altLang="en-US" sz="4000"/>
          </a:p>
          <a:p>
            <a:pPr marL="0" indent="0">
              <a:buNone/>
            </a:pPr>
            <a:r>
              <a:rPr lang="zh-CN" altLang="en-US" sz="4000"/>
              <a:t>如同</a:t>
            </a:r>
            <a:r>
              <a:rPr lang="en-US" altLang="zh-CN" sz="4000"/>
              <a:t>Calvin, Gaffin</a:t>
            </a:r>
            <a:r>
              <a:rPr lang="zh-CN" altLang="en-US" sz="4000"/>
              <a:t>同样要我们看到称义和成圣是必须要区分的，但同时属于与基督联合的事实。</a:t>
            </a:r>
            <a:endParaRPr lang="zh-CN" altLang="en-US" sz="400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所以，路德宗的构建一方面忽略了称义和成圣都是属于与基督联合的福分；</a:t>
            </a:r>
            <a:endParaRPr lang="zh-CN" altLang="en-US" sz="4000"/>
          </a:p>
          <a:p>
            <a:pPr marL="0" indent="0">
              <a:buNone/>
            </a:pPr>
            <a:r>
              <a:rPr lang="zh-CN" altLang="en-US" sz="4000"/>
              <a:t>另一方面，忽略了成圣并不等同于与基督联合，而仅仅是其一面。</a:t>
            </a:r>
            <a:endParaRPr lang="zh-CN" altLang="en-US" sz="40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哥林多前书</a:t>
            </a:r>
            <a:r>
              <a:rPr lang="en-US" altLang="zh-CN" sz="4000"/>
              <a:t>6</a:t>
            </a:r>
            <a:r>
              <a:rPr lang="zh-CN" altLang="en-US" sz="4000"/>
              <a:t>：</a:t>
            </a:r>
            <a:endParaRPr lang="zh-CN" altLang="en-US" sz="4000"/>
          </a:p>
          <a:p>
            <a:pPr marL="0" indent="0">
              <a:buNone/>
            </a:pPr>
            <a:r>
              <a:rPr lang="zh-CN" altLang="en-US" sz="4000"/>
              <a:t>11 你 们 中 间 也 有 人 从 前 是 这 样 ； 但 如 今 你 们 奉 主 耶 稣 基 督 的 名 ， 并 藉 着 我 们 神 的 灵 ， 已 经 洗 净 ， 成 圣 ， 称 义 了 。</a:t>
            </a:r>
            <a:endParaRPr lang="zh-CN" altLang="en-US" sz="400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第三，确定性的成圣和重生的关系需要进一步阐明。</a:t>
            </a:r>
            <a:endParaRPr lang="zh-CN" altLang="en-US" sz="4000"/>
          </a:p>
          <a:p>
            <a:pPr marL="0" indent="0">
              <a:buNone/>
            </a:pPr>
            <a:r>
              <a:rPr lang="zh-CN" altLang="en-US" sz="4000"/>
              <a:t>重生和确定性的成圣都包含与罪的权势决裂的方面。</a:t>
            </a:r>
            <a:endParaRPr lang="zh-CN" altLang="en-US" sz="4000"/>
          </a:p>
          <a:p>
            <a:pPr marL="0" indent="0">
              <a:buNone/>
            </a:pPr>
            <a:r>
              <a:rPr lang="zh-CN" altLang="en-US" sz="4000"/>
              <a:t>然而，我们必须对二者做如下区分：</a:t>
            </a:r>
            <a:endParaRPr lang="zh-CN" altLang="en-US" sz="400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1. </a:t>
            </a:r>
            <a:r>
              <a:rPr lang="zh-CN" altLang="en-US" sz="4000"/>
              <a:t>重生仅仅包含新生命的赋予。</a:t>
            </a:r>
            <a:endParaRPr lang="zh-CN" altLang="en-US" sz="4000"/>
          </a:p>
          <a:p>
            <a:pPr marL="0" indent="0">
              <a:buNone/>
            </a:pPr>
            <a:r>
              <a:rPr lang="zh-CN" altLang="en-US" sz="4000"/>
              <a:t>以弗所书</a:t>
            </a:r>
            <a:r>
              <a:rPr lang="en-US" altLang="zh-CN" sz="4000"/>
              <a:t>2</a:t>
            </a:r>
            <a:r>
              <a:rPr lang="zh-CN" altLang="en-US" sz="4000"/>
              <a:t>：</a:t>
            </a:r>
            <a:r>
              <a:rPr lang="en-US" altLang="zh-CN" sz="4000"/>
              <a:t>5</a:t>
            </a:r>
            <a:endParaRPr lang="en-US" altLang="zh-CN" sz="4000"/>
          </a:p>
          <a:p>
            <a:pPr marL="0" indent="0">
              <a:buNone/>
            </a:pPr>
            <a:r>
              <a:rPr lang="zh-CN" altLang="en-US" sz="4000"/>
              <a:t>当我们死在过犯罪恶中的时候，便叫我们与基督一同活过来。你们得救是本乎恩。</a:t>
            </a:r>
            <a:endParaRPr lang="zh-CN" altLang="en-US" sz="400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2. </a:t>
            </a:r>
            <a:r>
              <a:rPr lang="zh-CN" altLang="en-US" sz="4000"/>
              <a:t>确定性的成圣在新生命的基础上还谈论了向罪的权势死。</a:t>
            </a:r>
            <a:endParaRPr lang="zh-CN" altLang="en-US" sz="4000"/>
          </a:p>
          <a:p>
            <a:pPr marL="0" indent="0">
              <a:buNone/>
            </a:pPr>
            <a:r>
              <a:rPr lang="zh-CN" altLang="en-US" sz="4000"/>
              <a:t>罗马书</a:t>
            </a:r>
            <a:r>
              <a:rPr lang="en-US" altLang="zh-CN" sz="4000"/>
              <a:t>6</a:t>
            </a:r>
            <a:r>
              <a:rPr lang="zh-CN" altLang="en-US" sz="4000"/>
              <a:t>：</a:t>
            </a:r>
            <a:r>
              <a:rPr lang="en-US" altLang="zh-CN" sz="4000"/>
              <a:t>9-11</a:t>
            </a:r>
            <a:endParaRPr lang="en-US" altLang="zh-CN" sz="4000"/>
          </a:p>
          <a:p>
            <a:pPr marL="0" indent="0">
              <a:buNone/>
            </a:pPr>
            <a:r>
              <a:rPr lang="zh-CN" altLang="en-US" sz="4000">
                <a:sym typeface="+mn-ea"/>
              </a:rPr>
              <a:t>9 因 为 知 道 基 督 既 从 死 里 复 活 ， 就 不 再 死 ， 死 也 不 再 作 他 的 主 了 </a:t>
            </a:r>
            <a:r>
              <a:rPr lang="en-US" altLang="zh-CN" sz="4000">
                <a:sym typeface="+mn-ea"/>
              </a:rPr>
              <a:t>.</a:t>
            </a:r>
            <a:endParaRPr lang="en-US" altLang="zh-CN" sz="4000"/>
          </a:p>
          <a:p>
            <a:pPr marL="0" indent="0">
              <a:buNone/>
            </a:pPr>
            <a:endParaRPr lang="en-US" altLang="zh-CN" sz="400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sym typeface="+mn-ea"/>
              </a:rPr>
              <a:t>10 他 死 是 向 罪 死 了 ， 只 有 一 次 ； 他 活 是 向 神 活 着 。</a:t>
            </a:r>
            <a:endParaRPr lang="zh-CN" altLang="en-US" sz="4000"/>
          </a:p>
          <a:p>
            <a:pPr marL="0" indent="0">
              <a:buNone/>
            </a:pPr>
            <a:r>
              <a:rPr lang="zh-CN" altLang="en-US" sz="4000">
                <a:sym typeface="+mn-ea"/>
              </a:rPr>
              <a:t>11 这 样 ， 你 们 向 罪 也 当 看 自 己 是 死 的 ； 向 神 在 基 督 耶 稣 里 ， 却 当 看 自 己 是 活 的 。</a:t>
            </a:r>
            <a:endParaRPr lang="zh-CN" altLang="en-US" sz="4000"/>
          </a:p>
          <a:p>
            <a:pPr marL="0" indent="0">
              <a:buNone/>
            </a:pPr>
            <a:endParaRPr lang="zh-CN" altLang="en-US" sz="400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3. </a:t>
            </a:r>
            <a:r>
              <a:rPr lang="zh-CN" altLang="en-US" sz="4000"/>
              <a:t>保罗将新生的样式与确定性的成圣相关联。</a:t>
            </a:r>
            <a:endParaRPr lang="zh-CN" altLang="en-US" sz="4000"/>
          </a:p>
          <a:p>
            <a:pPr marL="0" indent="0">
              <a:buNone/>
            </a:pPr>
            <a:r>
              <a:rPr lang="zh-CN" altLang="en-US" sz="4000"/>
              <a:t>罗马书</a:t>
            </a:r>
            <a:r>
              <a:rPr lang="en-US" altLang="zh-CN" sz="4000"/>
              <a:t>6</a:t>
            </a:r>
            <a:r>
              <a:rPr lang="zh-CN" altLang="en-US" sz="4000"/>
              <a:t>：</a:t>
            </a:r>
            <a:endParaRPr lang="zh-CN" altLang="en-US" sz="4000"/>
          </a:p>
          <a:p>
            <a:pPr marL="0" indent="0">
              <a:buNone/>
            </a:pPr>
            <a:r>
              <a:rPr lang="zh-CN" altLang="en-US" sz="4000">
                <a:sym typeface="+mn-ea"/>
              </a:rPr>
              <a:t>4 所 以 ， 我 们 藉 着 洗 礼 归 入 死 ， 和 他 一 同 埋 葬 ， 原 是 叫 我 们 一 举 一 动 有 新 生 的 样 式 ， 像 基 督 藉 着 父 的 荣 耀 从 死 里 复 活 一 样 。</a:t>
            </a:r>
            <a:endParaRPr lang="zh-CN" altLang="en-US" sz="400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如此，确定性的成圣探讨的是在新生的样式中人的回应。</a:t>
            </a:r>
            <a:endParaRPr lang="zh-CN" altLang="en-US" sz="4000"/>
          </a:p>
          <a:p>
            <a:pPr marL="0" indent="0">
              <a:buNone/>
            </a:pPr>
            <a:r>
              <a:rPr lang="zh-CN" altLang="en-US" sz="4000"/>
              <a:t>然而重生并不立即带来对人的回应的思考。重生的要点仅仅是新生命的赋予。</a:t>
            </a:r>
            <a:endParaRPr lang="zh-CN" altLang="en-US" sz="4000"/>
          </a:p>
          <a:p>
            <a:pPr marL="0" indent="0">
              <a:buNone/>
            </a:pPr>
            <a:r>
              <a:rPr lang="zh-CN" altLang="en-US" sz="4000"/>
              <a:t>重生中，神恩独作论被凸显出来；而在确定性的成圣中，人的参与的方面同样被强调。</a:t>
            </a:r>
            <a:endParaRPr lang="zh-CN" altLang="en-US" sz="400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因此，我们有充分的圣经依据来区分确定性的成圣和重生。将二者混为一谈是对圣经经文不负责任的对待。</a:t>
            </a:r>
            <a:endParaRPr lang="zh-CN" altLang="en-US" sz="400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zh-CN" altLang="en-US"/>
              <a:t>陈述与要求</a:t>
            </a:r>
            <a:endParaRPr lang="zh-CN" altLang="en-US"/>
          </a:p>
        </p:txBody>
      </p:sp>
      <p:sp>
        <p:nvSpPr>
          <p:cNvPr id="3" name="Content Placeholder 2"/>
          <p:cNvSpPr>
            <a:spLocks noGrp="1"/>
          </p:cNvSpPr>
          <p:nvPr>
            <p:ph idx="1"/>
          </p:nvPr>
        </p:nvSpPr>
        <p:spPr/>
        <p:txBody>
          <a:bodyPr>
            <a:normAutofit lnSpcReduction="20000"/>
          </a:bodyPr>
          <a:p>
            <a:pPr marL="0" indent="0">
              <a:buNone/>
            </a:pPr>
            <a:r>
              <a:rPr lang="zh-CN" altLang="en-US" sz="4000"/>
              <a:t>保罗并没有在宣告确定性的成圣的基础上，去否定或削弱对罪持续的抵制</a:t>
            </a:r>
            <a:r>
              <a:rPr lang="zh-CN" altLang="en-US" sz="4000"/>
              <a:t>的重要意义。</a:t>
            </a:r>
            <a:endParaRPr lang="zh-CN" altLang="en-US" sz="4000"/>
          </a:p>
          <a:p>
            <a:pPr marL="0" indent="0">
              <a:buNone/>
            </a:pPr>
            <a:r>
              <a:rPr lang="zh-CN" altLang="en-US" sz="4000"/>
              <a:t>罗马书</a:t>
            </a:r>
            <a:r>
              <a:rPr lang="en-US" altLang="zh-CN" sz="4000"/>
              <a:t>6</a:t>
            </a:r>
            <a:r>
              <a:rPr lang="zh-CN" altLang="en-US" sz="4000"/>
              <a:t>：</a:t>
            </a:r>
            <a:r>
              <a:rPr lang="en-US" altLang="zh-CN" sz="4000"/>
              <a:t>18</a:t>
            </a:r>
            <a:endParaRPr lang="en-US" altLang="zh-CN" sz="4000"/>
          </a:p>
          <a:p>
            <a:pPr marL="0" indent="0">
              <a:buNone/>
            </a:pPr>
            <a:r>
              <a:rPr lang="zh-CN" altLang="en-US" sz="4000"/>
              <a:t>你们既从罪里得了释放，就作了义的奴仆。</a:t>
            </a:r>
            <a:endParaRPr lang="zh-CN" altLang="en-US" sz="4000"/>
          </a:p>
          <a:p>
            <a:pPr marL="0" indent="0">
              <a:buNone/>
            </a:pPr>
            <a:r>
              <a:rPr lang="zh-CN" altLang="en-US" sz="4000"/>
              <a:t>正如我们曾经在罪和不洁的事情上不断地加添我们的过犯，如今我们在义上也当如此。</a:t>
            </a:r>
            <a:endParaRPr lang="zh-CN" altLang="en-US" sz="4000"/>
          </a:p>
          <a:p>
            <a:pPr marL="0" indent="0">
              <a:buNone/>
            </a:pPr>
            <a:r>
              <a:rPr lang="zh-CN" altLang="en-US" sz="4000"/>
              <a:t>这里面包含了一个过程的含义，并非我们不需要在义和圣洁的事情上加添我们的顺服。</a:t>
            </a:r>
            <a:endParaRPr lang="zh-CN" altLang="en-US" sz="400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zh-CN" altLang="en-US" sz="4000"/>
              <a:t>罗马书</a:t>
            </a:r>
            <a:r>
              <a:rPr lang="en-US" altLang="zh-CN" sz="4000"/>
              <a:t>6</a:t>
            </a:r>
            <a:r>
              <a:rPr lang="zh-CN" altLang="en-US" sz="4000"/>
              <a:t>：</a:t>
            </a:r>
            <a:r>
              <a:rPr lang="en-US" altLang="zh-CN" sz="4000"/>
              <a:t>12</a:t>
            </a:r>
            <a:endParaRPr lang="en-US" altLang="zh-CN" sz="4000"/>
          </a:p>
          <a:p>
            <a:pPr marL="0" indent="0">
              <a:buNone/>
            </a:pPr>
            <a:r>
              <a:rPr lang="zh-CN" altLang="en-US" sz="4000"/>
              <a:t>所以，不要容罪在你们必死的身上作王，使你们顺从身子的私欲。</a:t>
            </a:r>
            <a:endParaRPr lang="zh-CN" altLang="en-US" sz="4000"/>
          </a:p>
          <a:p>
            <a:pPr marL="0" indent="0">
              <a:buNone/>
            </a:pPr>
            <a:r>
              <a:rPr lang="zh-CN" altLang="en-US" sz="4000"/>
              <a:t>这是明显的要求，与陈述不可分开。</a:t>
            </a:r>
            <a:endParaRPr lang="zh-CN" altLang="en-US" sz="4000"/>
          </a:p>
          <a:p>
            <a:pPr marL="0" indent="0">
              <a:buNone/>
            </a:pPr>
            <a:r>
              <a:rPr lang="zh-CN" altLang="en-US" sz="4000"/>
              <a:t>保罗的话可以这样理解：</a:t>
            </a:r>
            <a:endParaRPr lang="zh-CN" altLang="en-US" sz="4000"/>
          </a:p>
          <a:p>
            <a:pPr marL="0" indent="0">
              <a:buNone/>
            </a:pPr>
            <a:r>
              <a:rPr lang="zh-CN" altLang="en-US" sz="4000"/>
              <a:t>既然你们已经在基督里向罪死了，那就继续向罪死，不要让罪作王。</a:t>
            </a:r>
            <a:endParaRPr lang="zh-CN" altLang="en-US" sz="400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圣经在这里给出的既是一个陈述性的事实：</a:t>
            </a:r>
            <a:endParaRPr lang="zh-CN" altLang="en-US" sz="4000"/>
          </a:p>
          <a:p>
            <a:pPr marL="0" indent="0">
              <a:buNone/>
            </a:pPr>
            <a:r>
              <a:rPr lang="en-US" altLang="zh-CN" sz="4000"/>
              <a:t>v2 </a:t>
            </a:r>
            <a:r>
              <a:rPr lang="zh-CN" altLang="en-US" sz="4000"/>
              <a:t>断乎不可！我们在罪上死了的人岂可仍在罪中活着呢？</a:t>
            </a:r>
            <a:endParaRPr lang="zh-CN" altLang="en-US" sz="4000"/>
          </a:p>
          <a:p>
            <a:pPr marL="0" indent="0">
              <a:buNone/>
            </a:pPr>
            <a:r>
              <a:rPr lang="zh-CN" altLang="en-US" sz="4000"/>
              <a:t>也是一个需要追求的目标：</a:t>
            </a:r>
            <a:endParaRPr lang="zh-CN" altLang="en-US" sz="4000"/>
          </a:p>
          <a:p>
            <a:pPr marL="0" indent="0">
              <a:buNone/>
            </a:pPr>
            <a:r>
              <a:rPr lang="en-US" altLang="zh-CN" sz="4000"/>
              <a:t>v12 </a:t>
            </a:r>
            <a:r>
              <a:rPr lang="zh-CN" altLang="en-US" sz="4000">
                <a:sym typeface="+mn-ea"/>
              </a:rPr>
              <a:t>所以，不要容罪在你们必死的身上作王，使你们顺从身子的私欲。</a:t>
            </a:r>
            <a:endParaRPr lang="zh-CN" altLang="en-US" sz="4000"/>
          </a:p>
          <a:p>
            <a:pPr marL="0" indent="0">
              <a:buNone/>
            </a:pPr>
            <a:endParaRPr lang="en-US" altLang="zh-CN" sz="4000"/>
          </a:p>
          <a:p>
            <a:pPr marL="0" indent="0">
              <a:buNone/>
            </a:pPr>
            <a:endParaRPr lang="zh-CN" altLang="en-US" sz="40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希伯来书</a:t>
            </a:r>
            <a:r>
              <a:rPr lang="en-US" altLang="zh-CN" sz="4000"/>
              <a:t>10</a:t>
            </a:r>
            <a:r>
              <a:rPr lang="zh-CN" altLang="en-US" sz="4000"/>
              <a:t>：</a:t>
            </a:r>
            <a:endParaRPr lang="zh-CN" altLang="en-US" sz="4000"/>
          </a:p>
          <a:p>
            <a:pPr marL="0" indent="0">
              <a:buNone/>
            </a:pPr>
            <a:r>
              <a:rPr lang="en-US" altLang="zh-CN" sz="4000"/>
              <a:t>10 我 们 凭 这 旨 意 ， 靠 耶 稣 基 督 ， 只 一 次 献 上 他 的 身 体 ， 就 得 以 成 圣 。</a:t>
            </a:r>
            <a:endParaRPr lang="en-US" altLang="zh-CN" sz="4000"/>
          </a:p>
          <a:p>
            <a:pPr marL="0" indent="0">
              <a:buNone/>
            </a:pPr>
            <a:endParaRPr lang="en-US" altLang="zh-CN" sz="4000"/>
          </a:p>
          <a:p>
            <a:pPr marL="0" indent="0">
              <a:buNone/>
            </a:pPr>
            <a:r>
              <a:rPr lang="en-US" altLang="zh-CN" sz="4000"/>
              <a:t>14 因 为 他 一 次 献 祭 ， 便 叫 那 得 以 成 圣 的 人 永 远 完 全 。</a:t>
            </a:r>
            <a:endParaRPr lang="en-US" altLang="zh-CN" sz="400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如此，在基督里向罪死既是一个已然的现实，也是一个未然的目标。</a:t>
            </a:r>
            <a:endParaRPr lang="zh-CN" altLang="en-US" sz="4000"/>
          </a:p>
          <a:p>
            <a:pPr marL="0" indent="0">
              <a:buNone/>
            </a:pPr>
            <a:r>
              <a:rPr lang="zh-CN" altLang="en-US" sz="4000"/>
              <a:t>我们从歌罗西书</a:t>
            </a:r>
            <a:r>
              <a:rPr lang="en-US" altLang="zh-CN" sz="4000"/>
              <a:t>3</a:t>
            </a:r>
            <a:r>
              <a:rPr lang="zh-CN" altLang="en-US" sz="4000"/>
              <a:t>：</a:t>
            </a:r>
            <a:r>
              <a:rPr lang="en-US" altLang="zh-CN" sz="4000"/>
              <a:t>1-4</a:t>
            </a:r>
            <a:r>
              <a:rPr lang="zh-CN" altLang="en-US" sz="4000"/>
              <a:t>的经文进一步理解</a:t>
            </a:r>
            <a:r>
              <a:rPr lang="en-US" altLang="zh-CN" sz="4000"/>
              <a:t>“</a:t>
            </a:r>
            <a:r>
              <a:rPr lang="zh-CN" altLang="en-US" sz="4000"/>
              <a:t>我们在基督里所是的</a:t>
            </a:r>
            <a:r>
              <a:rPr lang="en-US" altLang="zh-CN" sz="4000"/>
              <a:t>”</a:t>
            </a:r>
            <a:r>
              <a:rPr lang="zh-CN" altLang="en-US" sz="4000"/>
              <a:t>和</a:t>
            </a:r>
            <a:r>
              <a:rPr lang="en-US" altLang="zh-CN" sz="4000"/>
              <a:t>“</a:t>
            </a:r>
            <a:r>
              <a:rPr lang="zh-CN" altLang="en-US" sz="4000"/>
              <a:t>我们被呼召在基督里要做的</a:t>
            </a:r>
            <a:r>
              <a:rPr lang="en-US" altLang="zh-CN" sz="4000"/>
              <a:t>”</a:t>
            </a:r>
            <a:r>
              <a:rPr lang="zh-CN" altLang="en-US" sz="4000"/>
              <a:t>之间的关系。</a:t>
            </a:r>
            <a:endParaRPr lang="zh-CN" altLang="en-US" sz="400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20000"/>
          </a:bodyPr>
          <a:p>
            <a:pPr marL="0" indent="0">
              <a:buNone/>
            </a:pPr>
            <a:r>
              <a:rPr lang="zh-CN" altLang="en-US" sz="4000"/>
              <a:t>歌罗西书</a:t>
            </a:r>
            <a:r>
              <a:rPr lang="en-US" altLang="zh-CN" sz="4000"/>
              <a:t>3</a:t>
            </a:r>
            <a:r>
              <a:rPr lang="zh-CN" altLang="en-US" sz="4000"/>
              <a:t>：</a:t>
            </a:r>
            <a:r>
              <a:rPr lang="en-US" altLang="zh-CN" sz="4000"/>
              <a:t>1-4</a:t>
            </a:r>
            <a:endParaRPr lang="en-US" altLang="zh-CN" sz="4000"/>
          </a:p>
          <a:p>
            <a:pPr marL="0" indent="0">
              <a:buNone/>
            </a:pPr>
            <a:r>
              <a:rPr lang="zh-CN" altLang="en-US" sz="4000"/>
              <a:t>所以，你们若真与基督一同复活，就当求在上面的事；那里有基督坐在神的右边。</a:t>
            </a:r>
            <a:endParaRPr lang="zh-CN" altLang="en-US" sz="4000"/>
          </a:p>
          <a:p>
            <a:pPr marL="0" indent="0">
              <a:buNone/>
            </a:pPr>
            <a:r>
              <a:rPr lang="zh-CN" altLang="en-US" sz="4000"/>
              <a:t>你们要思念上面的事，不要思念地上的事。</a:t>
            </a:r>
            <a:endParaRPr lang="zh-CN" altLang="en-US" sz="4000"/>
          </a:p>
          <a:p>
            <a:pPr marL="0" indent="0">
              <a:buNone/>
            </a:pPr>
            <a:r>
              <a:rPr lang="zh-CN" altLang="en-US" sz="4000"/>
              <a:t>因为你们已经死了，你们的生命与基督一同藏在神里面。</a:t>
            </a:r>
            <a:endParaRPr lang="zh-CN" altLang="en-US" sz="4000"/>
          </a:p>
          <a:p>
            <a:pPr marL="0" indent="0">
              <a:buNone/>
            </a:pPr>
            <a:r>
              <a:rPr lang="zh-CN" altLang="en-US" sz="4000"/>
              <a:t>基督是我们的生命，他显现的时候，你们也要与他一同显现在荣耀里。</a:t>
            </a:r>
            <a:endParaRPr lang="zh-CN" altLang="en-US" sz="400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首先，我们看到陈述</a:t>
            </a:r>
            <a:r>
              <a:rPr lang="en-US" altLang="zh-CN" sz="4000"/>
              <a:t>“</a:t>
            </a:r>
            <a:r>
              <a:rPr lang="zh-CN" altLang="en-US" sz="4000"/>
              <a:t>你们与基督一同复活</a:t>
            </a:r>
            <a:r>
              <a:rPr lang="en-US" altLang="zh-CN" sz="4000"/>
              <a:t>”</a:t>
            </a:r>
            <a:r>
              <a:rPr lang="zh-CN" altLang="en-US" sz="4000"/>
              <a:t>，之后马上就跟了要求</a:t>
            </a:r>
            <a:r>
              <a:rPr lang="en-US" altLang="zh-CN" sz="4000"/>
              <a:t>“</a:t>
            </a:r>
            <a:r>
              <a:rPr lang="zh-CN" altLang="en-US" sz="4000"/>
              <a:t>就当求在上面的事</a:t>
            </a:r>
            <a:r>
              <a:rPr lang="en-US" altLang="zh-CN" sz="4000"/>
              <a:t>”</a:t>
            </a:r>
            <a:r>
              <a:rPr lang="zh-CN" altLang="en-US" sz="4000"/>
              <a:t>。</a:t>
            </a:r>
            <a:endParaRPr lang="zh-CN" altLang="en-US" sz="4000"/>
          </a:p>
          <a:p>
            <a:pPr marL="0" indent="0">
              <a:buNone/>
            </a:pPr>
            <a:endParaRPr lang="zh-CN" altLang="en-US" sz="4000"/>
          </a:p>
          <a:p>
            <a:pPr marL="0" indent="0">
              <a:buNone/>
            </a:pPr>
            <a:r>
              <a:rPr lang="zh-CN" altLang="en-US" sz="4000"/>
              <a:t>接着，保罗以要求开始</a:t>
            </a:r>
            <a:r>
              <a:rPr lang="en-US" altLang="zh-CN" sz="4000"/>
              <a:t>v2</a:t>
            </a:r>
            <a:r>
              <a:rPr lang="zh-CN" altLang="en-US" sz="4000"/>
              <a:t>，</a:t>
            </a:r>
            <a:r>
              <a:rPr lang="en-US" altLang="zh-CN" sz="4000"/>
              <a:t>“</a:t>
            </a:r>
            <a:r>
              <a:rPr lang="zh-CN" altLang="en-US" sz="4000"/>
              <a:t>要思念上面的事，不要思念地上的事</a:t>
            </a:r>
            <a:r>
              <a:rPr lang="en-US" altLang="zh-CN" sz="4000"/>
              <a:t>”</a:t>
            </a:r>
            <a:r>
              <a:rPr lang="zh-CN" altLang="en-US" sz="4000"/>
              <a:t>；但他很快又补充道</a:t>
            </a:r>
            <a:r>
              <a:rPr lang="en-US" altLang="zh-CN" sz="4000"/>
              <a:t>“</a:t>
            </a:r>
            <a:r>
              <a:rPr lang="zh-CN" altLang="en-US" sz="4000"/>
              <a:t>因为你们已经死了</a:t>
            </a:r>
            <a:r>
              <a:rPr lang="en-US" altLang="zh-CN" sz="4000"/>
              <a:t>”</a:t>
            </a:r>
            <a:r>
              <a:rPr lang="zh-CN" altLang="en-US" sz="4000"/>
              <a:t>。</a:t>
            </a:r>
            <a:endParaRPr lang="zh-CN" altLang="en-US" sz="400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所以复活的生命既是完成的事实（陈述），也是基督徒的任务（要求</a:t>
            </a:r>
            <a:r>
              <a:rPr lang="zh-CN" altLang="en-US" sz="4000"/>
              <a:t>）。</a:t>
            </a:r>
            <a:endParaRPr lang="zh-CN" altLang="en-US" sz="4000"/>
          </a:p>
          <a:p>
            <a:pPr marL="0" indent="0">
              <a:buNone/>
            </a:pPr>
            <a:r>
              <a:rPr lang="zh-CN" altLang="en-US" sz="4000"/>
              <a:t>要求与陈述共同出现在新约中极为普遍：</a:t>
            </a:r>
            <a:endParaRPr lang="zh-CN" altLang="en-US" sz="4000"/>
          </a:p>
          <a:p>
            <a:pPr marL="0" indent="0">
              <a:buNone/>
            </a:pPr>
            <a:r>
              <a:rPr lang="zh-CN" altLang="en-US" sz="4000"/>
              <a:t>加拉太书</a:t>
            </a:r>
            <a:r>
              <a:rPr lang="en-US" altLang="zh-CN" sz="4000"/>
              <a:t>5</a:t>
            </a:r>
            <a:r>
              <a:rPr lang="zh-CN" altLang="en-US" sz="4000"/>
              <a:t>：</a:t>
            </a:r>
            <a:r>
              <a:rPr lang="en-US" altLang="zh-CN" sz="4000"/>
              <a:t>25</a:t>
            </a:r>
            <a:endParaRPr lang="en-US" altLang="zh-CN" sz="4000"/>
          </a:p>
          <a:p>
            <a:pPr marL="0" indent="0">
              <a:buNone/>
            </a:pPr>
            <a:endParaRPr lang="en-US" altLang="zh-CN" sz="4000"/>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以弗所书</a:t>
            </a:r>
            <a:r>
              <a:rPr lang="en-US" altLang="zh-CN" sz="4000"/>
              <a:t>5</a:t>
            </a:r>
            <a:r>
              <a:rPr lang="zh-CN" altLang="en-US" sz="4000"/>
              <a:t>：</a:t>
            </a:r>
            <a:r>
              <a:rPr lang="en-US" altLang="zh-CN" sz="4000"/>
              <a:t>8</a:t>
            </a:r>
            <a:endParaRPr lang="en-US" altLang="zh-CN" sz="4000"/>
          </a:p>
          <a:p>
            <a:pPr marL="0" indent="0">
              <a:buNone/>
            </a:pPr>
            <a:endParaRPr lang="en-US" altLang="zh-CN" sz="4000"/>
          </a:p>
          <a:p>
            <a:pPr marL="0" indent="0">
              <a:buNone/>
            </a:pPr>
            <a:r>
              <a:rPr lang="zh-CN" altLang="en-US" sz="4000"/>
              <a:t>哥林多前书</a:t>
            </a:r>
            <a:r>
              <a:rPr lang="en-US" altLang="zh-CN" sz="4000"/>
              <a:t>5</a:t>
            </a:r>
            <a:r>
              <a:rPr lang="zh-CN" altLang="en-US" sz="4000"/>
              <a:t>：</a:t>
            </a:r>
            <a:r>
              <a:rPr lang="en-US" altLang="zh-CN" sz="4000"/>
              <a:t>7</a:t>
            </a:r>
            <a:endParaRPr lang="en-US" altLang="zh-CN" sz="400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加拉太书</a:t>
            </a:r>
            <a:r>
              <a:rPr lang="en-US" altLang="zh-CN" sz="4000"/>
              <a:t>3</a:t>
            </a:r>
            <a:r>
              <a:rPr lang="zh-CN" altLang="en-US" sz="4000"/>
              <a:t>：</a:t>
            </a:r>
            <a:r>
              <a:rPr lang="en-US" altLang="zh-CN" sz="4000"/>
              <a:t>27</a:t>
            </a:r>
            <a:endParaRPr lang="en-US" altLang="zh-CN" sz="4000"/>
          </a:p>
          <a:p>
            <a:pPr marL="0" indent="0">
              <a:buNone/>
            </a:pPr>
            <a:endParaRPr lang="en-US" altLang="zh-CN" sz="4000"/>
          </a:p>
          <a:p>
            <a:pPr marL="0" indent="0">
              <a:buNone/>
            </a:pPr>
            <a:r>
              <a:rPr lang="zh-CN" altLang="en-US" sz="4000"/>
              <a:t>歌罗西书</a:t>
            </a:r>
            <a:r>
              <a:rPr lang="en-US" altLang="zh-CN" sz="4000"/>
              <a:t>3</a:t>
            </a:r>
            <a:r>
              <a:rPr lang="zh-CN" altLang="en-US" sz="4000"/>
              <a:t>：</a:t>
            </a:r>
            <a:r>
              <a:rPr lang="en-US" altLang="zh-CN" sz="4000"/>
              <a:t>9-10</a:t>
            </a:r>
            <a:endParaRPr lang="en-US" altLang="zh-CN" sz="4000"/>
          </a:p>
          <a:p>
            <a:pPr marL="0" indent="0">
              <a:buNone/>
            </a:pPr>
            <a:endParaRPr lang="en-US" altLang="zh-CN" sz="400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4</a:t>
            </a:r>
            <a:r>
              <a:rPr lang="zh-CN" altLang="en-US" sz="4000"/>
              <a:t>：</a:t>
            </a:r>
            <a:r>
              <a:rPr lang="en-US" altLang="zh-CN" sz="4000"/>
              <a:t>22-24</a:t>
            </a:r>
            <a:endParaRPr lang="en-US" altLang="zh-CN" sz="4000"/>
          </a:p>
          <a:p>
            <a:pPr marL="0" indent="0">
              <a:buNone/>
            </a:pPr>
            <a:endParaRPr lang="en-US" altLang="zh-CN" sz="400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罗马书</a:t>
            </a:r>
            <a:r>
              <a:rPr lang="en-US" altLang="zh-CN" sz="4000"/>
              <a:t>6</a:t>
            </a:r>
            <a:r>
              <a:rPr lang="zh-CN" altLang="en-US" sz="4000"/>
              <a:t>：</a:t>
            </a:r>
            <a:r>
              <a:rPr lang="en-US" altLang="zh-CN" sz="4000"/>
              <a:t>2</a:t>
            </a:r>
            <a:endParaRPr lang="en-US" altLang="zh-CN" sz="4000"/>
          </a:p>
          <a:p>
            <a:pPr marL="0" indent="0">
              <a:buNone/>
            </a:pPr>
            <a:endParaRPr lang="en-US" altLang="zh-CN" sz="400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成圣既是神的工作，</a:t>
            </a:r>
            <a:endParaRPr lang="zh-CN" altLang="en-US" sz="4000"/>
          </a:p>
          <a:p>
            <a:pPr marL="0" indent="0">
              <a:buNone/>
            </a:pPr>
            <a:r>
              <a:rPr lang="zh-CN" altLang="en-US" sz="4000"/>
              <a:t>帖撒罗尼迦前书</a:t>
            </a:r>
            <a:r>
              <a:rPr lang="en-US" altLang="zh-CN" sz="4000"/>
              <a:t>5</a:t>
            </a:r>
            <a:r>
              <a:rPr lang="zh-CN" altLang="en-US" sz="4000"/>
              <a:t>：</a:t>
            </a:r>
            <a:r>
              <a:rPr lang="en-US" altLang="zh-CN" sz="4000"/>
              <a:t>23</a:t>
            </a:r>
            <a:endParaRPr lang="en-US" altLang="zh-CN" sz="4000"/>
          </a:p>
          <a:p>
            <a:pPr marL="0" indent="0">
              <a:buNone/>
            </a:pPr>
            <a:endParaRPr lang="en-US" altLang="zh-CN" sz="4000"/>
          </a:p>
          <a:p>
            <a:pPr marL="0" indent="0">
              <a:buNone/>
            </a:pPr>
            <a:r>
              <a:rPr lang="zh-CN" altLang="en-US" sz="4000"/>
              <a:t>腓立比书</a:t>
            </a:r>
            <a:r>
              <a:rPr lang="en-US" altLang="zh-CN" sz="4000"/>
              <a:t>1</a:t>
            </a:r>
            <a:r>
              <a:rPr lang="zh-CN" altLang="en-US" sz="4000"/>
              <a:t>：</a:t>
            </a:r>
            <a:r>
              <a:rPr lang="en-US" altLang="zh-CN" sz="4000"/>
              <a:t>6</a:t>
            </a:r>
            <a:endParaRPr lang="en-US" altLang="zh-CN" sz="4000"/>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也是基督徒的工作：</a:t>
            </a:r>
            <a:endParaRPr lang="zh-CN" altLang="en-US" sz="4000"/>
          </a:p>
          <a:p>
            <a:pPr marL="0" indent="0">
              <a:buNone/>
            </a:pPr>
            <a:r>
              <a:rPr lang="zh-CN" altLang="en-US" sz="4000"/>
              <a:t>哥林多后书</a:t>
            </a:r>
            <a:r>
              <a:rPr lang="en-US" altLang="zh-CN" sz="4000"/>
              <a:t>7</a:t>
            </a:r>
            <a:r>
              <a:rPr lang="zh-CN" altLang="en-US" sz="4000"/>
              <a:t>：</a:t>
            </a:r>
            <a:r>
              <a:rPr lang="en-US" altLang="zh-CN" sz="4000"/>
              <a:t>1</a:t>
            </a:r>
            <a:endParaRPr lang="en-US" altLang="zh-CN" sz="4000"/>
          </a:p>
          <a:p>
            <a:pPr marL="0" indent="0">
              <a:buNone/>
            </a:pPr>
            <a:endParaRPr lang="en-US" altLang="zh-CN" sz="4000"/>
          </a:p>
          <a:p>
            <a:pPr marL="0" indent="0">
              <a:buNone/>
            </a:pPr>
            <a:r>
              <a:rPr lang="zh-CN" altLang="en-US" sz="4000"/>
              <a:t>希伯来书</a:t>
            </a:r>
            <a:r>
              <a:rPr lang="en-US" altLang="zh-CN" sz="4000"/>
              <a:t>12</a:t>
            </a:r>
            <a:r>
              <a:rPr lang="zh-CN" altLang="en-US" sz="4000"/>
              <a:t>：</a:t>
            </a:r>
            <a:r>
              <a:rPr lang="en-US" altLang="zh-CN" sz="4000"/>
              <a:t>14</a:t>
            </a:r>
            <a:endParaRPr lang="en-US" altLang="zh-CN" sz="400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9254</Words>
  <Application>WPS Presentation</Application>
  <PresentationFormat>Widescreen</PresentationFormat>
  <Paragraphs>428</Paragraphs>
  <Slides>102</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102</vt:i4>
      </vt:variant>
    </vt:vector>
  </HeadingPairs>
  <TitlesOfParts>
    <vt:vector size="109" baseType="lpstr">
      <vt:lpstr>Arial</vt:lpstr>
      <vt:lpstr>SimSun</vt:lpstr>
      <vt:lpstr>Wingdings</vt:lpstr>
      <vt:lpstr>Calibri Light</vt:lpstr>
      <vt:lpstr>Calibri</vt:lpstr>
      <vt:lpstr>Microsoft YaHei</vt:lpstr>
      <vt:lpstr>Office Theme</vt:lpstr>
      <vt:lpstr>十一  与基督联合的福分： 在基督里成圣</vt:lpstr>
      <vt:lpstr>PowerPoint 演示文稿</vt:lpstr>
      <vt:lpstr>PowerPoint 演示文稿</vt:lpstr>
      <vt:lpstr>PowerPoint 演示文稿</vt:lpstr>
      <vt:lpstr>PowerPoint 演示文稿</vt:lpstr>
      <vt:lpstr>确定性的成圣</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十一  与基督联合的福分： 在基督里成圣</dc:title>
  <dc:creator/>
  <cp:lastModifiedBy>helloesther</cp:lastModifiedBy>
  <cp:revision>166</cp:revision>
  <dcterms:created xsi:type="dcterms:W3CDTF">2017-07-10T04:03:00Z</dcterms:created>
  <dcterms:modified xsi:type="dcterms:W3CDTF">2017-07-11T07:23:59Z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1033-10.2.0.5871</vt:lpwstr>
  </property>
</Properties>
</file>