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5" Type="http://schemas.openxmlformats.org/officeDocument/2006/relationships/tableStyles" Target="tableStyles.xml"/><Relationship Id="rId54" Type="http://schemas.openxmlformats.org/officeDocument/2006/relationships/viewProps" Target="viewProps.xml"/><Relationship Id="rId53" Type="http://schemas.openxmlformats.org/officeDocument/2006/relationships/presProps" Target="presProps.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zh-CN" altLang="en-US" dirty="0"/>
              <a:t>八 </a:t>
            </a:r>
            <a:br>
              <a:rPr lang="zh-CN" altLang="en-US" dirty="0"/>
            </a:br>
            <a:r>
              <a:rPr lang="zh-CN" altLang="en-US" dirty="0"/>
              <a:t>与基督同复活同受苦</a:t>
            </a:r>
            <a:endParaRPr lang="zh-CN" alt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已然未然：</a:t>
            </a:r>
            <a:endParaRPr lang="zh-CN" altLang="en-US" sz="4000"/>
          </a:p>
          <a:p>
            <a:pPr marL="0" indent="0">
              <a:buNone/>
            </a:pPr>
            <a:r>
              <a:rPr lang="zh-CN" altLang="en-US" sz="4000"/>
              <a:t>保罗在经文中提到两种生命：</a:t>
            </a:r>
            <a:endParaRPr lang="zh-CN" altLang="en-US" sz="4000"/>
          </a:p>
          <a:p>
            <a:pPr marL="0" indent="0">
              <a:buNone/>
            </a:pPr>
            <a:r>
              <a:rPr lang="en-US" altLang="zh-CN" sz="4000"/>
              <a:t>1. </a:t>
            </a:r>
            <a:r>
              <a:rPr lang="zh-CN" altLang="en-US" sz="4000"/>
              <a:t>复活的隐藏的生命；</a:t>
            </a:r>
            <a:endParaRPr lang="zh-CN" altLang="en-US" sz="4000"/>
          </a:p>
          <a:p>
            <a:pPr marL="0" indent="0">
              <a:buNone/>
            </a:pPr>
            <a:r>
              <a:rPr lang="en-US" altLang="zh-CN" sz="4000"/>
              <a:t>2. </a:t>
            </a:r>
            <a:r>
              <a:rPr lang="zh-CN" altLang="en-US" sz="4000"/>
              <a:t>复活的将会显现的生命。</a:t>
            </a:r>
            <a:endParaRPr lang="zh-CN" alt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复活的隐藏的生命：</a:t>
            </a:r>
            <a:endParaRPr lang="zh-CN" altLang="en-US" sz="4000"/>
          </a:p>
          <a:p>
            <a:pPr marL="0" indent="0">
              <a:buNone/>
            </a:pPr>
            <a:r>
              <a:rPr lang="zh-CN" altLang="en-US" sz="4000"/>
              <a:t>在第</a:t>
            </a:r>
            <a:r>
              <a:rPr lang="en-US" altLang="zh-CN" sz="4000"/>
              <a:t>3</a:t>
            </a:r>
            <a:r>
              <a:rPr lang="zh-CN" altLang="en-US" sz="4000"/>
              <a:t>节，3 因 为 你 们 已 经 死 了 ， 你 们 的 生 命 与 基 督 一 同 藏 在 神 里 面 。</a:t>
            </a:r>
            <a:endParaRPr lang="zh-CN" altLang="en-US" sz="4000"/>
          </a:p>
          <a:p>
            <a:pPr marL="0" indent="0">
              <a:buNone/>
            </a:pPr>
            <a:r>
              <a:rPr lang="zh-CN" altLang="en-US" sz="4000"/>
              <a:t>这是在基督里基督徒复活的生命的现状。</a:t>
            </a:r>
            <a:endParaRPr lang="zh-CN" altLang="en-US" sz="4000"/>
          </a:p>
          <a:p>
            <a:pPr marL="0" indent="0">
              <a:buNone/>
            </a:pPr>
            <a:r>
              <a:rPr lang="zh-CN" altLang="en-US" sz="4000"/>
              <a:t>我们已经与基督同活，旧的已去，新的已来。但我们所体验和经历的这个复活的生命的形式是与基督一同藏在神里面的。</a:t>
            </a:r>
            <a:endParaRPr lang="zh-CN" altLang="en-US"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所以，首要的是我们与基督同在的复活的生命已经是一个属灵事实。</a:t>
            </a:r>
            <a:endParaRPr lang="zh-CN" altLang="en-US"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复活的将会显现的生命：</a:t>
            </a:r>
            <a:endParaRPr lang="zh-CN" altLang="en-US" sz="4000"/>
          </a:p>
          <a:p>
            <a:pPr marL="0" indent="0">
              <a:buNone/>
            </a:pPr>
            <a:r>
              <a:rPr lang="zh-CN" altLang="en-US" sz="4000"/>
              <a:t>我们与基督一同藏在神里面的生命不会总是隐藏的。</a:t>
            </a:r>
            <a:endParaRPr lang="zh-CN" altLang="en-US" sz="4000"/>
          </a:p>
          <a:p>
            <a:pPr marL="0" indent="0">
              <a:buNone/>
            </a:pPr>
            <a:r>
              <a:rPr lang="zh-CN" altLang="en-US" sz="4000"/>
              <a:t>保罗说当基督，我们复活的生命，显现的时候，我们也会与他一同显现在荣耀中。</a:t>
            </a:r>
            <a:endParaRPr lang="zh-CN" altLang="en-US"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所以，与基督联合，特别是我们与基督一同复活，是要从已然未然的范畴来理解的。这其中既包含已经实现的末世的事实，也包含将会到来的末世的事实。</a:t>
            </a:r>
            <a:endParaRPr lang="zh-CN" altLang="en-US" sz="4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引申：</a:t>
            </a:r>
            <a:endParaRPr lang="zh-CN" altLang="en-US" sz="4000"/>
          </a:p>
          <a:p>
            <a:pPr marL="0" indent="0">
              <a:buNone/>
            </a:pPr>
            <a:r>
              <a:rPr lang="zh-CN" altLang="en-US" sz="4000"/>
              <a:t>这对我们在基督的死和复活上与他联合意味着什么呢？</a:t>
            </a:r>
            <a:endParaRPr lang="zh-CN" altLang="en-US" sz="4000"/>
          </a:p>
          <a:p>
            <a:pPr marL="0" indent="0">
              <a:buNone/>
            </a:pPr>
            <a:r>
              <a:rPr lang="zh-CN" altLang="en-US" sz="4000"/>
              <a:t>意味这基督徒的死和复活是和与基督联合紧密关联的。</a:t>
            </a:r>
            <a:endParaRPr lang="zh-CN" altLang="en-US" sz="4000"/>
          </a:p>
          <a:p>
            <a:pPr marL="0" indent="0">
              <a:buNone/>
            </a:pPr>
            <a:r>
              <a:rPr lang="zh-CN" altLang="en-US" sz="4000"/>
              <a:t>如果不立即转向基督徒与基督同在的复活的生命，保罗就不能够谈论基督徒的死。</a:t>
            </a:r>
            <a:endParaRPr lang="zh-CN" altLang="en-US" sz="4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正如基督所经历的，死是通往复活的死。所以在基督徒的生命经历中，基督徒的死也必定是要被基督的复活予以定义和诠释的。</a:t>
            </a:r>
            <a:endParaRPr lang="zh-CN" altLang="en-US" sz="4000"/>
          </a:p>
          <a:p>
            <a:pPr marL="0" indent="0">
              <a:buNone/>
            </a:pPr>
            <a:endParaRPr lang="zh-CN" altLang="en-US" sz="4000"/>
          </a:p>
          <a:p>
            <a:pPr marL="0" indent="0">
              <a:buNone/>
            </a:pPr>
            <a:r>
              <a:rPr lang="zh-CN" altLang="en-US" sz="4000"/>
              <a:t>那么与基督一同复活和生命与基督一同藏在神里面如何理解呢？</a:t>
            </a:r>
            <a:endParaRPr lang="zh-CN" altLang="en-US" sz="4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解释：</a:t>
            </a:r>
            <a:endParaRPr lang="zh-CN" altLang="en-US" sz="4000"/>
          </a:p>
          <a:p>
            <a:pPr marL="0" indent="0">
              <a:buNone/>
            </a:pPr>
            <a:r>
              <a:rPr lang="zh-CN" altLang="en-US" sz="4000"/>
              <a:t>我们向罪的死，和我们复活的生命和基督自己的死和复活一样，是真实的、永恒的、最终的。</a:t>
            </a:r>
            <a:endParaRPr lang="zh-CN" altLang="en-US" sz="4000"/>
          </a:p>
          <a:p>
            <a:pPr marL="0" indent="0">
              <a:buNone/>
            </a:pPr>
            <a:endParaRPr lang="zh-CN" altLang="en-US" sz="4000"/>
          </a:p>
          <a:p>
            <a:pPr marL="0" indent="0">
              <a:buNone/>
            </a:pPr>
            <a:r>
              <a:rPr lang="zh-CN" altLang="en-US" sz="4000"/>
              <a:t>然而，我们还需要进一步思考对基督徒而言，在基督复活的大能中与他联合而带来的生命模式。</a:t>
            </a:r>
            <a:endParaRPr lang="zh-CN" altLang="en-US" sz="4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fontScale="90000" lnSpcReduction="20000"/>
          </a:bodyPr>
          <a:p>
            <a:pPr marL="0" indent="0">
              <a:buNone/>
            </a:pPr>
            <a:r>
              <a:rPr lang="zh-CN" altLang="zh-CN" sz="4000"/>
              <a:t>与基督联合：与基督一同受苦，在他死和荣耀的复活的样式上与他联合</a:t>
            </a:r>
            <a:endParaRPr lang="zh-CN" altLang="zh-CN" sz="4000"/>
          </a:p>
          <a:p>
            <a:pPr marL="0" indent="0">
              <a:buNone/>
            </a:pPr>
            <a:r>
              <a:rPr lang="zh-CN" altLang="zh-CN" sz="4000"/>
              <a:t>几处重要经文的分析：</a:t>
            </a:r>
            <a:endParaRPr lang="zh-CN" altLang="zh-CN" sz="4000"/>
          </a:p>
          <a:p>
            <a:pPr marL="0" indent="0">
              <a:buNone/>
            </a:pPr>
            <a:r>
              <a:rPr lang="zh-CN" altLang="zh-CN" sz="4000"/>
              <a:t>歌罗西书</a:t>
            </a:r>
            <a:r>
              <a:rPr lang="en-US" altLang="zh-CN" sz="4000"/>
              <a:t>3</a:t>
            </a:r>
            <a:r>
              <a:rPr lang="zh-CN" altLang="en-US" sz="4000"/>
              <a:t>：</a:t>
            </a:r>
            <a:r>
              <a:rPr lang="en-US" altLang="zh-CN" sz="4000"/>
              <a:t>3/</a:t>
            </a:r>
            <a:r>
              <a:rPr lang="zh-CN" altLang="en-US" sz="4000"/>
              <a:t>以弗所书</a:t>
            </a:r>
            <a:r>
              <a:rPr lang="en-US" altLang="zh-CN" sz="4000"/>
              <a:t>2</a:t>
            </a:r>
            <a:r>
              <a:rPr lang="zh-CN" altLang="en-US" sz="4000"/>
              <a:t>：</a:t>
            </a:r>
            <a:r>
              <a:rPr lang="en-US" altLang="zh-CN" sz="4000"/>
              <a:t>6</a:t>
            </a:r>
            <a:r>
              <a:rPr lang="zh-CN" altLang="en-US" sz="4000"/>
              <a:t>； </a:t>
            </a:r>
            <a:endParaRPr lang="zh-CN" altLang="en-US" sz="4000"/>
          </a:p>
          <a:p>
            <a:pPr marL="0" indent="0">
              <a:buNone/>
            </a:pPr>
            <a:r>
              <a:rPr lang="zh-CN" altLang="en-US" sz="4000"/>
              <a:t>哥林多后书</a:t>
            </a:r>
            <a:r>
              <a:rPr lang="en-US" altLang="zh-CN" sz="4000"/>
              <a:t>4</a:t>
            </a:r>
            <a:r>
              <a:rPr lang="zh-CN" altLang="en-US" sz="4000"/>
              <a:t>：</a:t>
            </a:r>
            <a:r>
              <a:rPr lang="en-US" altLang="zh-CN" sz="4000"/>
              <a:t>7-11</a:t>
            </a:r>
            <a:r>
              <a:rPr lang="zh-CN" altLang="en-US" sz="4000"/>
              <a:t>； </a:t>
            </a:r>
            <a:endParaRPr lang="zh-CN" altLang="en-US" sz="4000"/>
          </a:p>
          <a:p>
            <a:pPr marL="0" indent="0">
              <a:buNone/>
            </a:pPr>
            <a:r>
              <a:rPr lang="zh-CN" altLang="en-US" sz="4000"/>
              <a:t>腓立比书</a:t>
            </a:r>
            <a:r>
              <a:rPr lang="en-US" altLang="zh-CN" sz="4000"/>
              <a:t>3</a:t>
            </a:r>
            <a:r>
              <a:rPr lang="zh-CN" altLang="en-US" sz="4000"/>
              <a:t>：</a:t>
            </a:r>
            <a:r>
              <a:rPr lang="en-US" altLang="zh-CN" sz="4000"/>
              <a:t>8-10</a:t>
            </a:r>
            <a:r>
              <a:rPr lang="zh-CN" altLang="en-US" sz="4000"/>
              <a:t>；</a:t>
            </a:r>
            <a:endParaRPr lang="zh-CN" altLang="en-US" sz="4000"/>
          </a:p>
          <a:p>
            <a:pPr marL="0" indent="0">
              <a:buNone/>
            </a:pPr>
            <a:r>
              <a:rPr lang="zh-CN" altLang="en-US" sz="4000"/>
              <a:t>罗马书</a:t>
            </a:r>
            <a:r>
              <a:rPr lang="en-US" altLang="zh-CN" sz="4000"/>
              <a:t>8</a:t>
            </a:r>
            <a:r>
              <a:rPr lang="zh-CN" altLang="en-US" sz="4000"/>
              <a:t>：</a:t>
            </a:r>
            <a:r>
              <a:rPr lang="en-US" altLang="zh-CN" sz="4000"/>
              <a:t>17</a:t>
            </a:r>
            <a:endParaRPr lang="en-US" altLang="zh-CN" sz="4000"/>
          </a:p>
          <a:p>
            <a:pPr marL="0" indent="0">
              <a:buNone/>
            </a:pPr>
            <a:r>
              <a:rPr lang="zh-CN" altLang="en-US" sz="4000"/>
              <a:t>腓立比书</a:t>
            </a:r>
            <a:r>
              <a:rPr lang="en-US" altLang="zh-CN" sz="4000"/>
              <a:t>2</a:t>
            </a:r>
            <a:r>
              <a:rPr lang="zh-CN" altLang="en-US" sz="4000"/>
              <a:t>：</a:t>
            </a:r>
            <a:r>
              <a:rPr lang="en-US" altLang="zh-CN" sz="4000"/>
              <a:t>6-11</a:t>
            </a:r>
            <a:endParaRPr lang="en-US" altLang="zh-CN" sz="4000"/>
          </a:p>
          <a:p>
            <a:pPr marL="0" indent="0">
              <a:buNone/>
            </a:pPr>
            <a:endParaRPr lang="zh-CN" altLang="en-US" sz="4000"/>
          </a:p>
          <a:p>
            <a:pPr marL="0" indent="0">
              <a:buNone/>
            </a:pPr>
            <a:endParaRPr lang="zh-CN" altLang="zh-CN" sz="4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歌罗西书</a:t>
            </a:r>
            <a:r>
              <a:rPr lang="en-US" altLang="zh-CN" sz="4000"/>
              <a:t>3</a:t>
            </a:r>
            <a:r>
              <a:rPr lang="zh-CN" altLang="en-US" sz="4000"/>
              <a:t>：</a:t>
            </a:r>
            <a:r>
              <a:rPr lang="en-US" altLang="zh-CN" sz="4000"/>
              <a:t>3</a:t>
            </a:r>
            <a:endParaRPr lang="en-US" altLang="zh-CN" sz="4000"/>
          </a:p>
          <a:p>
            <a:pPr marL="0" indent="0">
              <a:buNone/>
            </a:pPr>
            <a:r>
              <a:rPr lang="en-US" altLang="zh-CN" sz="4000"/>
              <a:t>3 因 为 你 们 已 经 死 了 ， 你 们 的 生 命 与 基 督 一 同 藏 在 神 里 面 。</a:t>
            </a:r>
            <a:endParaRPr lang="en-US" altLang="zh-CN" sz="4000"/>
          </a:p>
          <a:p>
            <a:pPr marL="0" indent="0">
              <a:buNone/>
            </a:pPr>
            <a:r>
              <a:rPr lang="zh-CN" altLang="en-US" sz="4000"/>
              <a:t>以弗所书</a:t>
            </a:r>
            <a:r>
              <a:rPr lang="en-US" altLang="zh-CN" sz="4000"/>
              <a:t>2</a:t>
            </a:r>
            <a:r>
              <a:rPr lang="zh-CN" altLang="en-US" sz="4000"/>
              <a:t>：</a:t>
            </a:r>
            <a:r>
              <a:rPr lang="en-US" altLang="zh-CN" sz="4000"/>
              <a:t>6</a:t>
            </a:r>
            <a:endParaRPr lang="en-US" altLang="zh-CN" sz="4000"/>
          </a:p>
          <a:p>
            <a:pPr marL="0" indent="0">
              <a:buNone/>
            </a:pPr>
            <a:r>
              <a:rPr lang="en-US" altLang="zh-CN" sz="4000"/>
              <a:t>6 他 又 叫 我 们 与 基 督 耶 稣 一 同 复 活 ， 一 同 坐 在 天 上 ，</a:t>
            </a:r>
            <a:endParaRPr lang="en-US" altLang="zh-CN"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fontScale="90000" lnSpcReduction="20000"/>
          </a:bodyPr>
          <a:p>
            <a:pPr marL="0" indent="0">
              <a:buNone/>
            </a:pPr>
            <a:r>
              <a:rPr lang="zh-CN" altLang="en-US" sz="4000"/>
              <a:t>歌罗西书</a:t>
            </a:r>
            <a:r>
              <a:rPr lang="en-US" altLang="zh-CN" sz="4000"/>
              <a:t>3</a:t>
            </a:r>
            <a:r>
              <a:rPr lang="zh-CN" altLang="en-US" sz="4000"/>
              <a:t>：</a:t>
            </a:r>
            <a:r>
              <a:rPr lang="en-US" altLang="zh-CN" sz="4000"/>
              <a:t>1-4</a:t>
            </a:r>
            <a:endParaRPr lang="en-US" altLang="zh-CN" sz="4000"/>
          </a:p>
          <a:p>
            <a:pPr marL="0" indent="0">
              <a:buNone/>
            </a:pPr>
            <a:r>
              <a:rPr lang="en-US" altLang="zh-CN" sz="4000"/>
              <a:t>3 所 以 ， 你 们 若 真 与 基 督 一 同 复 活 ， 就 当 求 在 上 面 的 事 ； 那 里 有 基 督 坐 在 神 的 右 边 。</a:t>
            </a:r>
            <a:endParaRPr lang="en-US" altLang="zh-CN" sz="4000"/>
          </a:p>
          <a:p>
            <a:pPr marL="0" indent="0">
              <a:buNone/>
            </a:pPr>
            <a:r>
              <a:rPr lang="en-US" altLang="zh-CN" sz="4000"/>
              <a:t>2 你 们 要 思 念 上 面 的 事 ， 不 要 思 念 地 上 的 事 。</a:t>
            </a:r>
            <a:endParaRPr lang="en-US" altLang="zh-CN" sz="4000"/>
          </a:p>
          <a:p>
            <a:pPr marL="0" indent="0">
              <a:buNone/>
            </a:pPr>
            <a:r>
              <a:rPr lang="en-US" altLang="zh-CN" sz="4000"/>
              <a:t>3 因 为 你 们 已 经 死 了 ， 你 们 的 生 命 与 基 督 一 同 藏 在 神 里 面 。</a:t>
            </a:r>
            <a:endParaRPr lang="en-US" altLang="zh-CN" sz="4000"/>
          </a:p>
          <a:p>
            <a:pPr marL="0" indent="0">
              <a:buNone/>
            </a:pPr>
            <a:r>
              <a:rPr lang="en-US" altLang="zh-CN" sz="4000"/>
              <a:t>4 基 督 是 我 们 的 生 命 ， 他 显 现 的 时 候 ， 你 们 也 要 与 他 一 同 显 现 在 荣 耀 里 。</a:t>
            </a:r>
            <a:endParaRPr lang="en-US" altLang="zh-CN" sz="4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歌罗西书</a:t>
            </a:r>
            <a:r>
              <a:rPr lang="en-US" altLang="zh-CN" sz="4000"/>
              <a:t>3</a:t>
            </a:r>
            <a:r>
              <a:rPr lang="zh-CN" altLang="en-US" sz="4000"/>
              <a:t>：</a:t>
            </a:r>
            <a:r>
              <a:rPr lang="en-US" altLang="zh-CN" sz="4000"/>
              <a:t>3</a:t>
            </a:r>
            <a:r>
              <a:rPr lang="zh-CN" altLang="en-US" sz="4000"/>
              <a:t>不但论及复活的生命，更是谈到在基督的死上有份。</a:t>
            </a:r>
            <a:endParaRPr lang="zh-CN" altLang="en-US" sz="4000"/>
          </a:p>
          <a:p>
            <a:pPr marL="0" indent="0">
              <a:buNone/>
            </a:pPr>
            <a:r>
              <a:rPr lang="zh-CN" altLang="en-US" sz="4000"/>
              <a:t>所以基督徒不但是与基督一同复活，有新的行事为人的样式；同时也参与在基督的受难和死的里面。</a:t>
            </a:r>
            <a:endParaRPr lang="zh-CN" altLang="en-US" sz="4000"/>
          </a:p>
          <a:p>
            <a:pPr marL="0" indent="0">
              <a:buNone/>
            </a:pPr>
            <a:endParaRPr lang="zh-CN" altLang="en-US" sz="4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而且，如之前提到过的，保罗谈到基督徒的死是从基督徒的生命与基督一同藏在神里面的角度来谈的。</a:t>
            </a:r>
            <a:endParaRPr lang="zh-CN" altLang="en-US" sz="4000"/>
          </a:p>
          <a:p>
            <a:pPr marL="0" indent="0">
              <a:buNone/>
            </a:pPr>
            <a:r>
              <a:rPr lang="zh-CN" altLang="en-US" sz="4000"/>
              <a:t>而这个隐藏的生命所包含的一个现实就是与基督一同受苦。</a:t>
            </a:r>
            <a:endParaRPr lang="zh-CN" altLang="en-US" sz="4000"/>
          </a:p>
          <a:p>
            <a:pPr marL="0" indent="0">
              <a:buNone/>
            </a:pPr>
            <a:r>
              <a:rPr lang="zh-CN" altLang="en-US" sz="4000"/>
              <a:t>我们这样看：</a:t>
            </a:r>
            <a:endParaRPr lang="zh-CN" altLang="en-US" sz="4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因着基督的降卑、受苦、死、复活、得荣耀</a:t>
            </a:r>
            <a:endParaRPr lang="zh-CN" altLang="en-US" sz="4000"/>
          </a:p>
          <a:p>
            <a:pPr marL="0" indent="0">
              <a:buNone/>
            </a:pPr>
            <a:r>
              <a:rPr lang="zh-CN" altLang="en-US" sz="4000"/>
              <a:t>带来我们的复活、受苦、死、复活、得荣耀</a:t>
            </a:r>
            <a:endParaRPr lang="zh-CN" altLang="en-US" sz="4000"/>
          </a:p>
          <a:p>
            <a:pPr marL="0" indent="0">
              <a:buNone/>
            </a:pPr>
            <a:r>
              <a:rPr lang="zh-CN" altLang="en-US" sz="4000"/>
              <a:t>我们与基督同死就意味着与他一同受苦。</a:t>
            </a:r>
            <a:endParaRPr lang="zh-CN" altLang="en-US" sz="4000"/>
          </a:p>
          <a:p>
            <a:pPr marL="0" indent="0">
              <a:buNone/>
            </a:pPr>
            <a:endParaRPr lang="zh-CN" altLang="en-US" sz="4000"/>
          </a:p>
          <a:p>
            <a:pPr marL="0" indent="0">
              <a:buNone/>
            </a:pPr>
            <a:r>
              <a:rPr lang="zh-CN" altLang="en-US" sz="4000"/>
              <a:t>而这带来一个对我们与基督联合的已经实现的末世性的现实：</a:t>
            </a:r>
            <a:endParaRPr lang="zh-CN" altLang="en-US" sz="4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与基督同死必然引发与基督一同受苦。因为这个两个方面基督自己降卑在世所经历的两个方面。</a:t>
            </a:r>
            <a:endParaRPr lang="zh-CN" altLang="en-US" sz="4000"/>
          </a:p>
          <a:p>
            <a:pPr marL="0" indent="0">
              <a:buNone/>
            </a:pPr>
            <a:endParaRPr lang="zh-CN" altLang="en-US" sz="4000"/>
          </a:p>
          <a:p>
            <a:pPr marL="0" indent="0">
              <a:buNone/>
            </a:pPr>
            <a:r>
              <a:rPr lang="zh-CN" altLang="en-US" sz="4000"/>
              <a:t>再看其他经文</a:t>
            </a:r>
            <a:endParaRPr lang="zh-CN" altLang="en-US"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林后</a:t>
            </a:r>
            <a:r>
              <a:rPr lang="en-US" altLang="zh-CN" sz="4000"/>
              <a:t>4</a:t>
            </a:r>
            <a:r>
              <a:rPr lang="zh-CN" altLang="en-US" sz="4000"/>
              <a:t>：</a:t>
            </a:r>
            <a:r>
              <a:rPr lang="en-US" altLang="zh-CN" sz="4000"/>
              <a:t>7-11</a:t>
            </a:r>
            <a:endParaRPr lang="en-US" altLang="zh-CN" sz="4000"/>
          </a:p>
          <a:p>
            <a:pPr marL="0" indent="0">
              <a:buNone/>
            </a:pPr>
            <a:r>
              <a:rPr lang="en-US" altLang="zh-CN" sz="4000"/>
              <a:t>7 我 们 有 这 宝 贝 放 在 瓦 器 里 ， 要 显 明 这 莫 大 的 能 力 是 出 於 神 ， 不 是 出 於 我 们 。</a:t>
            </a:r>
            <a:endParaRPr lang="en-US" altLang="zh-CN" sz="4000"/>
          </a:p>
          <a:p>
            <a:pPr marL="0" indent="0">
              <a:buNone/>
            </a:pPr>
            <a:r>
              <a:rPr lang="en-US" altLang="zh-CN" sz="4000"/>
              <a:t>8 我 们 四 面 受 敌 ， 却 不 被 困 住 ； 心 里 作 难 ， 却 不 至 失 望 ；</a:t>
            </a:r>
            <a:endParaRPr lang="en-US" altLang="zh-CN" sz="4000"/>
          </a:p>
          <a:p>
            <a:pPr marL="0" indent="0">
              <a:buNone/>
            </a:pPr>
            <a:r>
              <a:rPr lang="en-US" altLang="zh-CN" sz="4000"/>
              <a:t>9 遭 逼 迫 ， 却 不 被 丢 弃 ； 打 倒 了 ， 却 不 至 死 亡 。</a:t>
            </a:r>
            <a:endParaRPr lang="en-US" altLang="zh-CN" sz="4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10 身 上 常 带 着 耶 稣 的 死 ， 使 耶 稣 的 生 也 显 明 在 我 们 身 上 。</a:t>
            </a:r>
            <a:endParaRPr lang="zh-CN" altLang="en-US" sz="4000"/>
          </a:p>
          <a:p>
            <a:pPr marL="0" indent="0">
              <a:buNone/>
            </a:pPr>
            <a:r>
              <a:rPr lang="zh-CN" altLang="en-US" sz="4000"/>
              <a:t>11 因 为 我 们 这 活 着 的 人 是 常 为 耶 稣 被 交 於 死 地 ， 使 耶 稣 的 生 在 我 们 这 必 死 的 身 上 显 明 出 来 。</a:t>
            </a:r>
            <a:endParaRPr lang="zh-CN" altLang="en-US" sz="4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这里的焦点在于与基督联合的存在性</a:t>
            </a:r>
            <a:r>
              <a:rPr lang="en-US" altLang="zh-CN" sz="4000"/>
              <a:t>(existential)</a:t>
            </a:r>
            <a:r>
              <a:rPr lang="zh-CN" altLang="en-US" sz="4000"/>
              <a:t>的层面。</a:t>
            </a:r>
            <a:endParaRPr lang="zh-CN" altLang="en-US" sz="4000"/>
          </a:p>
          <a:p>
            <a:pPr marL="0" indent="0">
              <a:buNone/>
            </a:pPr>
            <a:r>
              <a:rPr lang="zh-CN" altLang="en-US" sz="4000">
                <a:sym typeface="+mn-ea"/>
              </a:rPr>
              <a:t>10 身 上 常 带 着 耶 稣 的 死 ， 使 耶 稣 的 生 也 显 明 在 我 们 身 上 。</a:t>
            </a:r>
            <a:endParaRPr lang="zh-CN" altLang="en-US" sz="4000">
              <a:sym typeface="+mn-ea"/>
            </a:endParaRPr>
          </a:p>
          <a:p>
            <a:pPr marL="0" indent="0">
              <a:buNone/>
            </a:pPr>
            <a:r>
              <a:rPr lang="zh-CN" altLang="en-US" sz="4000">
                <a:sym typeface="+mn-ea"/>
              </a:rPr>
              <a:t>11 因 为 我 们 这 活 着 的 人 是 常 为 耶 稣 被 交 於 死 地 ， 使 耶 稣 的 生 在 我 们 这 必 死 的 身 上 显 明 出 来 。</a:t>
            </a:r>
            <a:endParaRPr lang="zh-CN" altLang="en-US" sz="4000"/>
          </a:p>
          <a:p>
            <a:pPr marL="0" indent="0">
              <a:buNone/>
            </a:pPr>
            <a:endParaRPr lang="zh-CN" altLang="en-US" sz="4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尽管现在耶稣的生没有扩展到我们必死的身体，但他的生却在其中显明。</a:t>
            </a:r>
            <a:endParaRPr lang="zh-CN" altLang="en-US" sz="4000"/>
          </a:p>
          <a:p>
            <a:pPr marL="0" indent="0">
              <a:buNone/>
            </a:pPr>
            <a:r>
              <a:rPr lang="zh-CN" altLang="en-US" sz="4000"/>
              <a:t>这意味着我们与基督一同藏在神里面的生命是在临到我们肉身的苦难中逐渐长成的。</a:t>
            </a:r>
            <a:endParaRPr lang="zh-CN" altLang="en-US" sz="4000"/>
          </a:p>
          <a:p>
            <a:pPr marL="0" indent="0">
              <a:buNone/>
            </a:pPr>
            <a:r>
              <a:rPr lang="zh-CN" altLang="en-US" sz="4000"/>
              <a:t>16 所 以 ， 我 们 不 丧 胆 。 外 体 虽 然 毁 坏 ， 内 心 却 一 天 新 似 一 天 。</a:t>
            </a:r>
            <a:endParaRPr lang="zh-CN" altLang="en-US" sz="4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腓立比书</a:t>
            </a:r>
            <a:r>
              <a:rPr lang="en-US" altLang="zh-CN" sz="4000"/>
              <a:t>3</a:t>
            </a:r>
            <a:r>
              <a:rPr lang="zh-CN" altLang="en-US" sz="4000"/>
              <a:t>：</a:t>
            </a:r>
            <a:r>
              <a:rPr lang="en-US" altLang="zh-CN" sz="4000"/>
              <a:t>8-10</a:t>
            </a:r>
            <a:endParaRPr lang="en-US" altLang="zh-CN" sz="4000"/>
          </a:p>
          <a:p>
            <a:pPr marL="0" indent="0">
              <a:buNone/>
            </a:pPr>
            <a:r>
              <a:rPr lang="en-US" altLang="zh-CN" sz="4000"/>
              <a:t>8 不 但 如 此 ， 我 也 将 万 事 当 作 有 损 的 ， 因 我 以 认 识 我 主 基 督 耶 稣 为 至 宝 。 我 为 他 已 经 丢 弃 万 事 ， 看 作 粪 土 ， 为 要 得 着 基 督 ；</a:t>
            </a:r>
            <a:endParaRPr lang="en-US" altLang="zh-CN" sz="4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9 并 且 得 以 在 他 里 面 ， 不 是 有 自 己 因 律 法 而 得 的 义 ， 乃 是 有 信 基 督 的 义 ， 就 是 因 信 神 而 来 的 义 ，</a:t>
            </a:r>
            <a:endParaRPr lang="zh-CN" altLang="en-US" sz="4000"/>
          </a:p>
          <a:p>
            <a:pPr marL="0" indent="0">
              <a:buNone/>
            </a:pPr>
            <a:r>
              <a:rPr lang="zh-CN" altLang="en-US" sz="4000"/>
              <a:t>10 使 我 认 识 基 督 ， 晓 得 他 复 活 的 大 能 ， 并 且 晓 得 和 他 一 同 受 苦 ， 效 法 他 的 死 ，</a:t>
            </a:r>
            <a:endParaRPr lang="zh-CN" altLang="en-US" sz="4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在这一段经文中，我们看到对与基督联合的聚焦：从与基督一同复活，到同死，到未来与基督复活在荣耀中。</a:t>
            </a:r>
            <a:endParaRPr lang="zh-CN" altLang="en-US" sz="4000"/>
          </a:p>
          <a:p>
            <a:pPr marL="0" indent="0">
              <a:buNone/>
            </a:pPr>
            <a:r>
              <a:rPr lang="zh-CN" altLang="en-US" sz="4000"/>
              <a:t>谈到与基督联合，我们要留意这个基本事实：</a:t>
            </a:r>
            <a:endParaRPr lang="zh-CN" altLang="en-US" sz="4000"/>
          </a:p>
          <a:p>
            <a:pPr marL="0" indent="0">
              <a:buNone/>
            </a:pPr>
            <a:r>
              <a:rPr lang="zh-CN" altLang="en-US" sz="4000"/>
              <a:t>我们在基督里的生命的模式暂时还是隐藏的，同时我们却是借着这个与基督联合而来的隐藏的生命死了。</a:t>
            </a:r>
            <a:endParaRPr lang="zh-CN" altLang="en-US" sz="4000"/>
          </a:p>
          <a:p>
            <a:pPr marL="0" indent="0">
              <a:buNone/>
            </a:pPr>
            <a:endParaRPr lang="zh-CN" altLang="en-US" sz="4000"/>
          </a:p>
          <a:p>
            <a:pPr marL="0" indent="0">
              <a:buNone/>
            </a:pPr>
            <a:endParaRPr lang="zh-CN" altLang="en-US" sz="4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10 that I may know him and the power of his resurrection, and may share his sufferings, becoming like him in his death,</a:t>
            </a:r>
            <a:endParaRPr lang="zh-CN" altLang="en-US" sz="4000"/>
          </a:p>
          <a:p>
            <a:pPr marL="0" indent="0">
              <a:buNone/>
            </a:pPr>
            <a:r>
              <a:rPr lang="zh-CN" altLang="en-US" sz="4000"/>
              <a:t>保罗在这里将受苦置于基督徒当下已经在基督里复活的语境中考量。</a:t>
            </a:r>
            <a:endParaRPr lang="zh-CN" altLang="en-US" sz="4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再次思考次序的问题：</a:t>
            </a:r>
            <a:endParaRPr lang="zh-CN" altLang="en-US" sz="4000"/>
          </a:p>
          <a:p>
            <a:pPr marL="0" indent="0">
              <a:buNone/>
            </a:pPr>
            <a:r>
              <a:rPr lang="zh-CN" altLang="en-US" sz="4000"/>
              <a:t>直觉上：</a:t>
            </a:r>
            <a:endParaRPr lang="zh-CN" altLang="en-US" sz="4000"/>
          </a:p>
          <a:p>
            <a:pPr marL="0" indent="0">
              <a:buNone/>
            </a:pPr>
            <a:r>
              <a:rPr lang="zh-CN" altLang="en-US" sz="4000"/>
              <a:t>受苦、死、复活。</a:t>
            </a:r>
            <a:endParaRPr lang="zh-CN" altLang="en-US" sz="4000"/>
          </a:p>
          <a:p>
            <a:pPr marL="0" indent="0">
              <a:buNone/>
            </a:pPr>
            <a:endParaRPr lang="zh-CN" altLang="en-US" sz="4000"/>
          </a:p>
          <a:p>
            <a:pPr marL="0" indent="0">
              <a:buNone/>
            </a:pPr>
            <a:r>
              <a:rPr lang="zh-CN" altLang="en-US" sz="4000"/>
              <a:t>保罗的论述：</a:t>
            </a:r>
            <a:endParaRPr lang="zh-CN" altLang="en-US" sz="4000"/>
          </a:p>
          <a:p>
            <a:pPr marL="0" indent="0">
              <a:buNone/>
            </a:pPr>
            <a:r>
              <a:rPr lang="zh-CN" altLang="en-US" sz="4000"/>
              <a:t>复活、受苦、在死上效法</a:t>
            </a:r>
            <a:endParaRPr lang="zh-CN" altLang="en-US" sz="4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当保罗说基督徒与基督同死，或者说效法基督的死，他并非仅仅是在说一件原则上看是正确的事情；他是在表述一个最深层面的事实，这个事实就是基督徒与复活的基督的联合必然带来基督徒在复活之后但必然，也有能力与基督一同受苦。</a:t>
            </a:r>
            <a:endParaRPr lang="zh-CN" altLang="en-US" sz="4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另外，很重要的是保罗不是就受苦而论受苦。受苦本身在保罗看来绝非终极目的；受苦仅仅是与基督联合的必然性结果</a:t>
            </a:r>
            <a:r>
              <a:rPr lang="en-US" altLang="zh-CN" sz="4000"/>
              <a:t>——</a:t>
            </a:r>
            <a:r>
              <a:rPr lang="zh-CN" altLang="en-US" sz="4000"/>
              <a:t>复活的生命所必然要经历的。</a:t>
            </a:r>
            <a:endParaRPr lang="zh-CN" altLang="en-US" sz="4000"/>
          </a:p>
          <a:p>
            <a:pPr marL="0" indent="0">
              <a:buNone/>
            </a:pPr>
            <a:endParaRPr lang="zh-CN" altLang="en-US" sz="4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关于受苦，基督徒的受苦是对基督的受苦的复制。</a:t>
            </a:r>
            <a:endParaRPr lang="zh-CN" altLang="en-US" sz="4000"/>
          </a:p>
          <a:p>
            <a:pPr marL="0" indent="0">
              <a:buNone/>
            </a:pPr>
            <a:r>
              <a:rPr lang="zh-CN" altLang="en-US" sz="4000"/>
              <a:t>基督降生卑微、生在律法之下、受苦、受难；</a:t>
            </a:r>
            <a:endParaRPr lang="zh-CN" altLang="en-US" sz="4000"/>
          </a:p>
          <a:p>
            <a:pPr marL="0" indent="0">
              <a:buNone/>
            </a:pPr>
            <a:r>
              <a:rPr lang="zh-CN" altLang="en-US" sz="4000"/>
              <a:t>基督所经历的，连同基督徒的受苦，都是一种必然。这些绝不是需要去寻求的；相反，在基督徒的生命模式中，这些都会是必然的存在。</a:t>
            </a:r>
            <a:endParaRPr lang="zh-CN" altLang="en-US" sz="4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然而同时，效法基督的死也会带来不可避免的在基督的荣耀里复活。</a:t>
            </a:r>
            <a:endParaRPr lang="zh-CN" altLang="en-US" sz="4000"/>
          </a:p>
          <a:p>
            <a:pPr marL="0" indent="0">
              <a:buNone/>
            </a:pPr>
            <a:r>
              <a:rPr lang="zh-CN" altLang="en-US" sz="4000"/>
              <a:t>罗马书</a:t>
            </a:r>
            <a:r>
              <a:rPr lang="en-US" altLang="zh-CN" sz="4000"/>
              <a:t>8</a:t>
            </a:r>
            <a:r>
              <a:rPr lang="zh-CN" altLang="en-US" sz="4000"/>
              <a:t>：</a:t>
            </a:r>
            <a:r>
              <a:rPr lang="en-US" altLang="zh-CN" sz="4000"/>
              <a:t>17</a:t>
            </a:r>
            <a:endParaRPr lang="en-US" altLang="zh-CN" sz="4000"/>
          </a:p>
          <a:p>
            <a:pPr marL="0" indent="0">
              <a:buNone/>
            </a:pPr>
            <a:r>
              <a:rPr lang="en-US" altLang="zh-CN" sz="4000"/>
              <a:t>17 既 是 儿 女 ， 便 是 後 嗣 ， 就 是 神 的 後 嗣 ， 和 基 督 同 作 後 嗣 。 如 果 我 们 和 他 一 同 受 苦 ， 也 必 和 他 一 同 得 荣 耀 。</a:t>
            </a:r>
            <a:endParaRPr lang="en-US" altLang="zh-CN" sz="4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再一次，受苦是与基督一同受苦。基督徒并被独自受苦。相反，他们是与基督一同受苦，与那位在他们的苦难中与他们同在的基督一同受苦。</a:t>
            </a:r>
            <a:endParaRPr lang="zh-CN" altLang="en-US" sz="4000"/>
          </a:p>
          <a:p>
            <a:pPr marL="0" indent="0">
              <a:buNone/>
            </a:pPr>
            <a:r>
              <a:rPr lang="zh-CN" altLang="en-US" sz="4000"/>
              <a:t>赋予了基督生命经历特征的救赎史的结构也同样地，因着我们与基督的联合，赋予着我们生命经历的特征。</a:t>
            </a:r>
            <a:endParaRPr lang="zh-CN" altLang="en-US" sz="4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因此，与基督受苦绝非没有盼望的死路；正相反，你的受苦会一路通往与基督荣耀的同在。</a:t>
            </a:r>
            <a:endParaRPr lang="zh-CN" altLang="en-US" sz="4000"/>
          </a:p>
          <a:p>
            <a:pPr marL="0" indent="0">
              <a:buNone/>
            </a:pPr>
            <a:endParaRPr lang="zh-CN" altLang="en-US" sz="4000"/>
          </a:p>
          <a:p>
            <a:pPr marL="0" indent="0">
              <a:buNone/>
            </a:pPr>
            <a:endParaRPr lang="zh-CN" altLang="en-US" sz="4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更为扩展一点说，保罗说</a:t>
            </a:r>
            <a:endParaRPr lang="zh-CN" altLang="zh-CN" sz="4000"/>
          </a:p>
          <a:p>
            <a:pPr marL="0" indent="0">
              <a:buNone/>
            </a:pPr>
            <a:r>
              <a:rPr lang="zh-CN" altLang="zh-CN" sz="4000"/>
              <a:t>18 我 想 ， 现 在 的 苦 楚 若 比 起 将 来 要 显 於 我 们 的 荣 耀 就 不 足 介 意 了 。</a:t>
            </a:r>
            <a:endParaRPr lang="zh-CN" altLang="zh-CN" sz="4000"/>
          </a:p>
          <a:p>
            <a:pPr marL="0" indent="0">
              <a:buNone/>
            </a:pPr>
            <a:endParaRPr lang="zh-CN" altLang="zh-CN" sz="4000"/>
          </a:p>
          <a:p>
            <a:pPr marL="0" indent="0">
              <a:buNone/>
            </a:pPr>
            <a:r>
              <a:rPr lang="zh-CN" altLang="zh-CN" sz="4000"/>
              <a:t>这里我们看到明显的对比：</a:t>
            </a:r>
            <a:endParaRPr lang="zh-CN" altLang="zh-CN" sz="4000"/>
          </a:p>
          <a:p>
            <a:pPr marL="0" indent="0">
              <a:buNone/>
            </a:pPr>
            <a:r>
              <a:rPr lang="zh-CN" altLang="zh-CN" sz="4000"/>
              <a:t>现在的苦楚 对 将来的荣耀</a:t>
            </a:r>
            <a:endParaRPr lang="zh-CN" altLang="zh-CN" sz="4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这提供了一个救赎史的框架来解读苦难。</a:t>
            </a:r>
            <a:endParaRPr lang="zh-CN" altLang="en-US" sz="4000"/>
          </a:p>
          <a:p>
            <a:pPr marL="0" indent="0">
              <a:buNone/>
            </a:pPr>
            <a:r>
              <a:rPr lang="zh-CN" altLang="en-US" sz="4000"/>
              <a:t>我们需要抓住的要点在于：我们现今的苦楚必然会带来将来的荣耀。</a:t>
            </a:r>
            <a:endParaRPr lang="zh-CN" altLang="en-US" sz="4000"/>
          </a:p>
          <a:p>
            <a:pPr marL="0" indent="0">
              <a:buNone/>
            </a:pPr>
            <a:r>
              <a:rPr lang="zh-CN" altLang="en-US" sz="4000"/>
              <a:t>在林后</a:t>
            </a:r>
            <a:r>
              <a:rPr lang="en-US" altLang="zh-CN" sz="4000"/>
              <a:t>4</a:t>
            </a:r>
            <a:r>
              <a:rPr lang="zh-CN" altLang="en-US" sz="4000"/>
              <a:t>：</a:t>
            </a:r>
            <a:r>
              <a:rPr lang="en-US" altLang="zh-CN" sz="4000"/>
              <a:t>17</a:t>
            </a:r>
            <a:r>
              <a:rPr lang="zh-CN" altLang="en-US" sz="4000"/>
              <a:t>，保罗说</a:t>
            </a:r>
            <a:endParaRPr lang="zh-CN" altLang="en-US" sz="4000"/>
          </a:p>
          <a:p>
            <a:pPr marL="0" indent="0">
              <a:buNone/>
            </a:pPr>
            <a:r>
              <a:rPr lang="zh-CN" altLang="en-US" sz="4000"/>
              <a:t>17 我 们 这 至 暂 至 轻 的 苦 楚 ， 要 为 我 们 成 就 极 重 无 比 、 永 远 的 荣 耀 。</a:t>
            </a:r>
            <a:endParaRPr lang="zh-CN" altLang="en-US" sz="4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我们看以下两种次序：</a:t>
            </a:r>
            <a:endParaRPr lang="zh-CN" altLang="en-US" sz="4000"/>
          </a:p>
          <a:p>
            <a:pPr marL="0" indent="0">
              <a:buNone/>
            </a:pPr>
            <a:r>
              <a:rPr lang="en-US" altLang="zh-CN" sz="4000"/>
              <a:t>1. </a:t>
            </a:r>
            <a:r>
              <a:rPr lang="zh-CN" altLang="en-US" sz="4000"/>
              <a:t>与基督联合的 </a:t>
            </a:r>
            <a:r>
              <a:rPr lang="en-US" altLang="zh-CN" sz="4000"/>
              <a:t>“</a:t>
            </a:r>
            <a:r>
              <a:rPr lang="zh-CN" altLang="en-US" sz="4000"/>
              <a:t>逻辑</a:t>
            </a:r>
            <a:r>
              <a:rPr lang="en-US" altLang="zh-CN" sz="4000"/>
              <a:t>” </a:t>
            </a:r>
            <a:r>
              <a:rPr lang="zh-CN" altLang="en-US" sz="4000"/>
              <a:t>次序：死；复活；得荣耀。</a:t>
            </a:r>
            <a:endParaRPr lang="zh-CN" altLang="en-US" sz="4000"/>
          </a:p>
          <a:p>
            <a:pPr marL="0" indent="0">
              <a:buNone/>
            </a:pPr>
            <a:r>
              <a:rPr lang="en-US" altLang="zh-CN" sz="4000"/>
              <a:t>2. </a:t>
            </a:r>
            <a:r>
              <a:rPr lang="zh-CN" altLang="en-US" sz="4000"/>
              <a:t>保罗提到的次序：复活；死；得荣耀。</a:t>
            </a:r>
            <a:endParaRPr lang="zh-CN" altLang="en-US" sz="4000"/>
          </a:p>
          <a:p>
            <a:pPr marL="0" indent="0">
              <a:buNone/>
            </a:pPr>
            <a:r>
              <a:rPr lang="zh-CN" altLang="en-US" sz="4000"/>
              <a:t>参考腓立比书</a:t>
            </a:r>
            <a:r>
              <a:rPr lang="en-US" altLang="zh-CN" sz="4000"/>
              <a:t>3</a:t>
            </a:r>
            <a:r>
              <a:rPr lang="zh-CN" altLang="en-US" sz="4000"/>
              <a:t>：</a:t>
            </a:r>
            <a:r>
              <a:rPr lang="en-US" altLang="zh-CN" sz="4000"/>
              <a:t>10</a:t>
            </a:r>
            <a:endParaRPr lang="en-US" altLang="zh-CN" sz="4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总结以上的分析：</a:t>
            </a:r>
            <a:endParaRPr lang="zh-CN" altLang="en-US" sz="4000"/>
          </a:p>
          <a:p>
            <a:pPr marL="0" indent="0">
              <a:buNone/>
            </a:pPr>
            <a:r>
              <a:rPr lang="zh-CN" altLang="en-US" sz="4000"/>
              <a:t>你是按照你的主和救主的样式在你的主和救主里受苦。</a:t>
            </a:r>
            <a:endParaRPr lang="zh-CN" altLang="en-US" sz="4000"/>
          </a:p>
          <a:p>
            <a:pPr marL="0" indent="0">
              <a:buNone/>
            </a:pPr>
            <a:r>
              <a:rPr lang="zh-CN" altLang="en-US" sz="4000"/>
              <a:t>你在基督里将得的荣耀和基督已得的荣耀是一样确定的。</a:t>
            </a:r>
            <a:endParaRPr lang="zh-CN" altLang="en-US" sz="4000"/>
          </a:p>
          <a:p>
            <a:pPr marL="0" indent="0">
              <a:buNone/>
            </a:pPr>
            <a:r>
              <a:rPr lang="zh-CN" altLang="en-US" sz="4000"/>
              <a:t>然而次序却不可改变：基督是初熟的果子，之后，他再来，才是我们这些属他的人。</a:t>
            </a:r>
            <a:endParaRPr lang="zh-CN" altLang="en-US" sz="40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因为基督受苦而进入荣耀，又因为我们与基督的联合，我们的受苦必然性地会以永恒的荣耀而成全。</a:t>
            </a:r>
            <a:endParaRPr lang="zh-CN" altLang="en-US" sz="4000"/>
          </a:p>
          <a:p>
            <a:pPr marL="0" indent="0">
              <a:buNone/>
            </a:pPr>
            <a:r>
              <a:rPr lang="zh-CN" altLang="en-US" sz="4000"/>
              <a:t>看林前</a:t>
            </a:r>
            <a:r>
              <a:rPr lang="en-US" altLang="zh-CN" sz="4000"/>
              <a:t>15</a:t>
            </a:r>
            <a:r>
              <a:rPr lang="zh-CN" altLang="en-US" sz="4000"/>
              <a:t>：</a:t>
            </a:r>
            <a:r>
              <a:rPr lang="en-US" altLang="zh-CN" sz="4000"/>
              <a:t>58</a:t>
            </a:r>
            <a:endParaRPr lang="en-US" altLang="zh-CN" sz="4000"/>
          </a:p>
          <a:p>
            <a:pPr marL="0" indent="0">
              <a:buNone/>
            </a:pPr>
            <a:r>
              <a:rPr lang="zh-CN" altLang="en-US" sz="4000"/>
              <a:t>所以，我亲爱的弟兄们，你们务要坚固，不可动摇，常常竭力多做主工；因为知道，你们的劳苦在主里面不是徒然的。</a:t>
            </a:r>
            <a:endParaRPr lang="zh-CN" altLang="en-US" sz="40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给定我们之前所讲的，我们就可以更深刻地理解那些要我们更像基督的祈使语气的经文，比如腓立比书</a:t>
            </a:r>
            <a:r>
              <a:rPr lang="en-US" altLang="zh-CN" sz="4000"/>
              <a:t>2</a:t>
            </a:r>
            <a:r>
              <a:rPr lang="zh-CN" altLang="en-US" sz="4000"/>
              <a:t>：</a:t>
            </a:r>
            <a:r>
              <a:rPr lang="en-US" altLang="zh-CN" sz="4000"/>
              <a:t>5</a:t>
            </a:r>
            <a:endParaRPr lang="en-US" altLang="zh-CN" sz="4000"/>
          </a:p>
          <a:p>
            <a:pPr marL="0" indent="0">
              <a:buNone/>
            </a:pPr>
            <a:r>
              <a:rPr lang="zh-CN" altLang="en-US" sz="4000"/>
              <a:t>你们当以基督的心为心。</a:t>
            </a:r>
            <a:endParaRPr lang="zh-CN" altLang="en-US" sz="4000"/>
          </a:p>
          <a:p>
            <a:pPr marL="0" indent="0">
              <a:buNone/>
            </a:pPr>
            <a:endParaRPr lang="zh-CN" altLang="en-US" sz="4000"/>
          </a:p>
          <a:p>
            <a:pPr marL="0" indent="0">
              <a:buNone/>
            </a:pPr>
            <a:r>
              <a:rPr lang="zh-CN" altLang="en-US" sz="4000"/>
              <a:t>那么基督的心是什么心呢？</a:t>
            </a:r>
            <a:endParaRPr lang="zh-CN" altLang="en-US" sz="40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腓立比书</a:t>
            </a:r>
            <a:r>
              <a:rPr lang="en-US" altLang="zh-CN" sz="4000"/>
              <a:t>2</a:t>
            </a:r>
            <a:r>
              <a:rPr lang="zh-CN" altLang="en-US" sz="4000"/>
              <a:t>：</a:t>
            </a:r>
            <a:r>
              <a:rPr lang="en-US" altLang="zh-CN" sz="4000"/>
              <a:t>6-11</a:t>
            </a:r>
            <a:endParaRPr lang="en-US" altLang="zh-CN" sz="4000"/>
          </a:p>
          <a:p>
            <a:pPr marL="0" indent="0">
              <a:buNone/>
            </a:pPr>
            <a:r>
              <a:rPr lang="zh-CN" altLang="en-US" sz="4000"/>
              <a:t>他本有神的形象，不以自己与神同等为强夺的；</a:t>
            </a:r>
            <a:endParaRPr lang="zh-CN" altLang="en-US" sz="4000"/>
          </a:p>
          <a:p>
            <a:pPr marL="0" indent="0">
              <a:buNone/>
            </a:pPr>
            <a:r>
              <a:rPr lang="zh-CN" altLang="en-US" sz="4000"/>
              <a:t>反倒虚己，取了奴仆的形象，成为人的样式；</a:t>
            </a:r>
            <a:endParaRPr lang="zh-CN" altLang="en-US" sz="4000"/>
          </a:p>
          <a:p>
            <a:pPr marL="0" indent="0">
              <a:buNone/>
            </a:pPr>
            <a:r>
              <a:rPr lang="zh-CN" altLang="en-US" sz="4000"/>
              <a:t>既有人的样子，就自己卑微，存心顺服，以至于死，且死在十字架上。</a:t>
            </a:r>
            <a:endParaRPr lang="zh-CN" altLang="en-US" sz="4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所以，神将他升为至高，又赐给他那超乎万名之上的名。</a:t>
            </a:r>
            <a:endParaRPr lang="zh-CN" altLang="en-US" sz="4000"/>
          </a:p>
          <a:p>
            <a:pPr marL="0" indent="0">
              <a:buNone/>
            </a:pPr>
            <a:r>
              <a:rPr lang="zh-CN" altLang="en-US" sz="4000"/>
              <a:t>叫一切在天上的、地上的，和地底下的，因耶稣的名无不屈膝，</a:t>
            </a:r>
            <a:endParaRPr lang="zh-CN" altLang="en-US" sz="4000"/>
          </a:p>
          <a:p>
            <a:pPr marL="0" indent="0">
              <a:buNone/>
            </a:pPr>
            <a:r>
              <a:rPr lang="zh-CN" altLang="en-US" sz="4000"/>
              <a:t>无不口称耶稣基督为主，使荣耀归于父神。</a:t>
            </a:r>
            <a:endParaRPr lang="zh-CN" altLang="en-US" sz="4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简言之，基督生命的节奏会在那些与他联合的人身上重现。</a:t>
            </a:r>
            <a:endParaRPr lang="zh-CN" altLang="en-US" sz="4000"/>
          </a:p>
          <a:p>
            <a:pPr marL="0" indent="0">
              <a:buNone/>
            </a:pPr>
            <a:r>
              <a:rPr lang="zh-CN" altLang="en-US" sz="4000"/>
              <a:t>这意味着我们这些与基督联合的门徒会彰显有十字架印记的仆人的心志。</a:t>
            </a:r>
            <a:endParaRPr lang="zh-CN" altLang="en-US" sz="4000"/>
          </a:p>
          <a:p>
            <a:pPr marL="0" indent="0">
              <a:buNone/>
            </a:pPr>
            <a:r>
              <a:rPr lang="zh-CN" altLang="en-US" sz="4000"/>
              <a:t>这也就是保罗在腓立比书</a:t>
            </a:r>
            <a:r>
              <a:rPr lang="en-US" altLang="zh-CN" sz="4000"/>
              <a:t>2</a:t>
            </a:r>
            <a:r>
              <a:rPr lang="zh-CN" altLang="en-US" sz="4000"/>
              <a:t>：</a:t>
            </a:r>
            <a:r>
              <a:rPr lang="en-US" altLang="zh-CN" sz="4000"/>
              <a:t>3-4</a:t>
            </a:r>
            <a:r>
              <a:rPr lang="zh-CN" altLang="en-US" sz="4000"/>
              <a:t>所说的含义</a:t>
            </a:r>
            <a:endParaRPr lang="zh-CN" altLang="en-US" sz="40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腓立比书</a:t>
            </a:r>
            <a:r>
              <a:rPr lang="en-US" altLang="zh-CN" sz="4000"/>
              <a:t>2</a:t>
            </a:r>
            <a:r>
              <a:rPr lang="zh-CN" altLang="en-US" sz="4000"/>
              <a:t>：</a:t>
            </a:r>
            <a:r>
              <a:rPr lang="en-US" altLang="zh-CN" sz="4000"/>
              <a:t>3-4</a:t>
            </a:r>
            <a:endParaRPr lang="en-US" altLang="zh-CN" sz="4000"/>
          </a:p>
          <a:p>
            <a:pPr marL="0" indent="0">
              <a:buNone/>
            </a:pPr>
            <a:r>
              <a:rPr lang="en-US" altLang="zh-CN" sz="4000"/>
              <a:t>3 凡 事 不 可 结 党 ， 不 可 贪 图 虚 浮 的 荣 耀 ； 只 要 存 心 谦 卑 ， 各 人 看 别 人 比 自 己 强 。</a:t>
            </a:r>
            <a:endParaRPr lang="en-US" altLang="zh-CN" sz="4000"/>
          </a:p>
          <a:p>
            <a:pPr marL="0" indent="0">
              <a:buNone/>
            </a:pPr>
            <a:r>
              <a:rPr lang="en-US" altLang="zh-CN" sz="4000"/>
              <a:t>4 各 人 不 要 单 顾 自 己 的 事 ， 也 要 顾 别 人 的 事 。</a:t>
            </a:r>
            <a:endParaRPr lang="en-US" altLang="zh-CN" sz="4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福音祈使性的要求和与基督联合叙事性的现实是不可分割的。这个两部分都是基督徒生活的组成部分。</a:t>
            </a:r>
            <a:endParaRPr lang="zh-CN" altLang="en-US" sz="4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从以下三点总结与基督联合：</a:t>
            </a:r>
            <a:endParaRPr lang="zh-CN" altLang="en-US" sz="4000"/>
          </a:p>
          <a:p>
            <a:pPr marL="0" indent="0">
              <a:buNone/>
            </a:pPr>
            <a:r>
              <a:rPr lang="en-US" altLang="zh-CN" sz="4000"/>
              <a:t>1. </a:t>
            </a:r>
            <a:r>
              <a:rPr lang="zh-CN" altLang="en-US" sz="4000"/>
              <a:t>与基督联合的教义确保了我们过多地关注福音各样的福分，而忽视福音的主体；</a:t>
            </a:r>
            <a:endParaRPr lang="zh-CN" altLang="en-US" sz="4000"/>
          </a:p>
          <a:p>
            <a:pPr marL="0" indent="0">
              <a:buNone/>
            </a:pPr>
            <a:endParaRPr lang="zh-CN" altLang="en-US" sz="4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 </a:t>
            </a:r>
            <a:r>
              <a:rPr lang="zh-CN" altLang="en-US" sz="4000"/>
              <a:t>可以帮助我们认识到过多的主观主义是不健康的。无论是自视过高还是自我贬低。</a:t>
            </a:r>
            <a:endParaRPr lang="zh-CN" altLang="en-US" sz="4000"/>
          </a:p>
          <a:p>
            <a:pPr marL="0" indent="0">
              <a:buNone/>
            </a:pPr>
            <a:r>
              <a:rPr lang="zh-CN" altLang="en-US" sz="4000"/>
              <a:t>自知不配和珍惜恩典是一体的两面，过于主观容易使得我们停留在第一面。</a:t>
            </a:r>
            <a:endParaRPr lang="zh-CN" altLang="en-US"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10 使 我 认 识 基 督 ， 晓 得 他 复 活 的 大 能 ， 并 且 晓 得 和 他 一 同 受 苦 ， 效 法 他 的 死 ，</a:t>
            </a:r>
            <a:endParaRPr lang="zh-CN" altLang="en-US" sz="4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3. </a:t>
            </a:r>
            <a:r>
              <a:rPr lang="zh-CN" altLang="en-US" sz="4000"/>
              <a:t>与基督联合提醒我们基督徒生活的末世性的现实。</a:t>
            </a:r>
            <a:endParaRPr lang="zh-CN" altLang="en-US"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现在在基督里的生命和死：</a:t>
            </a:r>
            <a:endParaRPr lang="zh-CN" altLang="en-US" sz="4000"/>
          </a:p>
          <a:p>
            <a:pPr marL="0" indent="0">
              <a:buNone/>
            </a:pPr>
            <a:r>
              <a:rPr lang="en-US" altLang="zh-CN" sz="4000">
                <a:sym typeface="+mn-ea"/>
              </a:rPr>
              <a:t>3 因 为 你 们 已 经 死 了 ， 你 们 的 生 命 与 基 督 一 同 藏 在 神 里 面 。</a:t>
            </a:r>
            <a:endParaRPr lang="zh-CN" altLang="en-US" sz="4000">
              <a:sym typeface="+mn-ea"/>
            </a:endParaRPr>
          </a:p>
          <a:p>
            <a:pPr marL="0" indent="0">
              <a:buNone/>
            </a:pPr>
            <a:r>
              <a:rPr lang="zh-CN" altLang="en-US" sz="4000"/>
              <a:t> 3 For you have died and your life is hidden with Christ in God. </a:t>
            </a:r>
            <a:endParaRPr lang="zh-CN" altLang="en-US" sz="4000"/>
          </a:p>
          <a:p>
            <a:pPr marL="0" indent="0">
              <a:buNone/>
            </a:pPr>
            <a:r>
              <a:rPr lang="zh-CN" altLang="en-US" sz="4000"/>
              <a:t>我们看到，死的结果</a:t>
            </a:r>
            <a:r>
              <a:rPr lang="en-US" altLang="zh-CN" sz="4000">
                <a:sym typeface="+mn-ea"/>
              </a:rPr>
              <a:t>(</a:t>
            </a:r>
            <a:r>
              <a:rPr lang="el-GR" altLang="zh-CN" sz="4000">
                <a:sym typeface="+mn-ea"/>
              </a:rPr>
              <a:t>καὶ</a:t>
            </a:r>
            <a:r>
              <a:rPr lang="en-US" altLang="zh-CN" sz="4000">
                <a:sym typeface="+mn-ea"/>
              </a:rPr>
              <a:t>)</a:t>
            </a:r>
            <a:r>
              <a:rPr lang="zh-CN" altLang="en-US" sz="4000"/>
              <a:t>是你们的生命与基督一同藏在神里面。</a:t>
            </a: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保罗说我们死了，而这意味这我们的生命与基督一同藏在神里面。</a:t>
            </a:r>
            <a:endParaRPr lang="zh-CN" altLang="zh-CN" sz="4000"/>
          </a:p>
          <a:p>
            <a:pPr marL="0" indent="0">
              <a:buNone/>
            </a:pPr>
            <a:r>
              <a:rPr lang="zh-CN" altLang="zh-CN" sz="4000"/>
              <a:t>这看上去很矛盾。通常我们说到死我们的意思是生命的消失和终结。然而保罗对我们的死的描述却诉诸于新生命的序曲的开始。</a:t>
            </a:r>
            <a:endParaRPr lang="zh-CN" altLang="zh-CN"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更为重要的是，保罗的在这里所描述的生命不是普遍意义上的生命，而是与基督同在的生命。</a:t>
            </a:r>
            <a:endParaRPr lang="zh-CN" altLang="en-US" sz="4000"/>
          </a:p>
          <a:p>
            <a:pPr marL="0" indent="0">
              <a:buNone/>
            </a:pPr>
            <a:r>
              <a:rPr lang="zh-CN" altLang="en-US" sz="4000"/>
              <a:t>事实上，在第</a:t>
            </a:r>
            <a:r>
              <a:rPr lang="en-US" altLang="zh-CN" sz="4000"/>
              <a:t>4</a:t>
            </a:r>
            <a:r>
              <a:rPr lang="zh-CN" altLang="en-US" sz="4000"/>
              <a:t>节，保罗不但说我们在基督里复活（</a:t>
            </a:r>
            <a:r>
              <a:rPr lang="en-US" altLang="zh-CN" sz="4000"/>
              <a:t>v1</a:t>
            </a:r>
            <a:r>
              <a:rPr lang="zh-CN" altLang="en-US" sz="4000"/>
              <a:t>），或我们的生命与基督一同藏在神里面（</a:t>
            </a:r>
            <a:r>
              <a:rPr lang="en-US" altLang="zh-CN" sz="4000"/>
              <a:t>v3</a:t>
            </a:r>
            <a:r>
              <a:rPr lang="zh-CN" altLang="en-US" sz="4000"/>
              <a:t>），而是基督就是我们的生命。</a:t>
            </a:r>
            <a:endParaRPr lang="zh-CN" altLang="en-US" sz="4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换言之，受难而又复活，降卑而又升高的基督，就是我们对罪中的旧的世代的死。</a:t>
            </a:r>
            <a:endParaRPr lang="zh-CN" altLang="en-US" sz="4000"/>
          </a:p>
          <a:p>
            <a:pPr marL="0" indent="0">
              <a:buNone/>
            </a:pPr>
            <a:endParaRPr lang="zh-CN" altLang="en-US" sz="4000"/>
          </a:p>
          <a:p>
            <a:pPr marL="0" indent="0">
              <a:buNone/>
            </a:pPr>
            <a:r>
              <a:rPr lang="zh-CN" altLang="en-US" sz="4000"/>
              <a:t>逻辑：</a:t>
            </a:r>
            <a:endParaRPr lang="zh-CN" altLang="en-US" sz="4000"/>
          </a:p>
          <a:p>
            <a:pPr marL="0" indent="0">
              <a:buNone/>
            </a:pPr>
            <a:r>
              <a:rPr lang="zh-CN" altLang="en-US" sz="4000"/>
              <a:t>死 </a:t>
            </a:r>
            <a:r>
              <a:rPr lang="en-US" altLang="zh-CN" sz="4000"/>
              <a:t>= </a:t>
            </a:r>
            <a:r>
              <a:rPr lang="zh-CN" altLang="en-US" sz="4000"/>
              <a:t>隐藏的新生命的开始；</a:t>
            </a:r>
            <a:endParaRPr lang="zh-CN" altLang="en-US" sz="4000"/>
          </a:p>
          <a:p>
            <a:pPr marL="0" indent="0">
              <a:buNone/>
            </a:pPr>
            <a:r>
              <a:rPr lang="zh-CN" altLang="en-US" sz="4000"/>
              <a:t>基督 </a:t>
            </a:r>
            <a:r>
              <a:rPr lang="en-US" altLang="zh-CN" sz="4000"/>
              <a:t>= </a:t>
            </a:r>
            <a:r>
              <a:rPr lang="zh-CN" altLang="en-US" sz="4000"/>
              <a:t>隐藏的新生命；</a:t>
            </a:r>
            <a:endParaRPr lang="zh-CN" altLang="en-US" sz="4000"/>
          </a:p>
          <a:p>
            <a:pPr marL="0" indent="0">
              <a:buNone/>
            </a:pPr>
            <a:r>
              <a:rPr lang="zh-CN" altLang="en-US" sz="4000"/>
              <a:t>基督 </a:t>
            </a:r>
            <a:r>
              <a:rPr lang="en-US" altLang="zh-CN" sz="4000"/>
              <a:t>= </a:t>
            </a:r>
            <a:r>
              <a:rPr lang="zh-CN" altLang="en-US" sz="4000"/>
              <a:t>我们对旧世代的死</a:t>
            </a:r>
            <a:endParaRPr lang="zh-CN" altLang="en-US" sz="4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4632</Words>
  <Application>WPS Presentation</Application>
  <PresentationFormat>Widescreen</PresentationFormat>
  <Paragraphs>210</Paragraphs>
  <Slides>50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50</vt:i4>
      </vt:variant>
    </vt:vector>
  </HeadingPairs>
  <TitlesOfParts>
    <vt:vector size="57" baseType="lpstr">
      <vt:lpstr>Arial</vt:lpstr>
      <vt:lpstr>SimSun</vt:lpstr>
      <vt:lpstr>Wingdings</vt:lpstr>
      <vt:lpstr>Calibri Light</vt:lpstr>
      <vt:lpstr>Calibri</vt:lpstr>
      <vt:lpstr>Microsoft YaHei</vt:lpstr>
      <vt:lpstr>Office Theme</vt:lpstr>
      <vt:lpstr>八  与基督同复活同受苦</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八  与基督同复活同受苦</dc:title>
  <dc:creator/>
  <cp:lastModifiedBy>helloesther</cp:lastModifiedBy>
  <cp:revision>31</cp:revision>
  <dcterms:created xsi:type="dcterms:W3CDTF">2017-07-03T07:11:00Z</dcterms:created>
  <dcterms:modified xsi:type="dcterms:W3CDTF">2017-07-04T02:27:53Z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