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44"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2" r:id="rId68"/>
    <p:sldId id="323" r:id="rId69"/>
    <p:sldId id="324" r:id="rId70"/>
    <p:sldId id="325" r:id="rId71"/>
    <p:sldId id="326" r:id="rId72"/>
    <p:sldId id="327" r:id="rId73"/>
    <p:sldId id="328" r:id="rId74"/>
    <p:sldId id="329" r:id="rId75"/>
    <p:sldId id="330" r:id="rId76"/>
    <p:sldId id="331" r:id="rId77"/>
    <p:sldId id="335" r:id="rId78"/>
    <p:sldId id="332" r:id="rId79"/>
    <p:sldId id="336" r:id="rId80"/>
    <p:sldId id="337" r:id="rId81"/>
    <p:sldId id="339" r:id="rId82"/>
    <p:sldId id="338" r:id="rId83"/>
    <p:sldId id="334" r:id="rId84"/>
    <p:sldId id="340" r:id="rId85"/>
    <p:sldId id="341" r:id="rId86"/>
    <p:sldId id="342" r:id="rId87"/>
    <p:sldId id="343" r:id="rId88"/>
    <p:sldId id="385" r:id="rId89"/>
    <p:sldId id="386" r:id="rId90"/>
    <p:sldId id="387" r:id="rId91"/>
    <p:sldId id="388" r:id="rId92"/>
    <p:sldId id="389" r:id="rId93"/>
    <p:sldId id="390" r:id="rId94"/>
    <p:sldId id="391" r:id="rId95"/>
    <p:sldId id="392" r:id="rId96"/>
    <p:sldId id="393" r:id="rId97"/>
    <p:sldId id="394" r:id="rId98"/>
    <p:sldId id="395" r:id="rId99"/>
    <p:sldId id="403" r:id="rId100"/>
    <p:sldId id="404" r:id="rId101"/>
    <p:sldId id="406" r:id="rId102"/>
    <p:sldId id="407" r:id="rId103"/>
    <p:sldId id="408" r:id="rId104"/>
    <p:sldId id="409" r:id="rId105"/>
    <p:sldId id="410" r:id="rId106"/>
    <p:sldId id="411" r:id="rId107"/>
    <p:sldId id="396" r:id="rId108"/>
    <p:sldId id="397" r:id="rId109"/>
    <p:sldId id="398" r:id="rId110"/>
    <p:sldId id="399" r:id="rId111"/>
    <p:sldId id="400" r:id="rId112"/>
    <p:sldId id="401" r:id="rId113"/>
    <p:sldId id="402" r:id="rId1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9" Type="http://schemas.openxmlformats.org/officeDocument/2006/relationships/slide" Target="slides/slide97.xml"/><Relationship Id="rId98" Type="http://schemas.openxmlformats.org/officeDocument/2006/relationships/slide" Target="slides/slide96.xml"/><Relationship Id="rId97" Type="http://schemas.openxmlformats.org/officeDocument/2006/relationships/slide" Target="slides/slide95.xml"/><Relationship Id="rId96" Type="http://schemas.openxmlformats.org/officeDocument/2006/relationships/slide" Target="slides/slide94.xml"/><Relationship Id="rId95" Type="http://schemas.openxmlformats.org/officeDocument/2006/relationships/slide" Target="slides/slide93.xml"/><Relationship Id="rId94" Type="http://schemas.openxmlformats.org/officeDocument/2006/relationships/slide" Target="slides/slide92.xml"/><Relationship Id="rId93" Type="http://schemas.openxmlformats.org/officeDocument/2006/relationships/slide" Target="slides/slide91.xml"/><Relationship Id="rId92" Type="http://schemas.openxmlformats.org/officeDocument/2006/relationships/slide" Target="slides/slide90.xml"/><Relationship Id="rId91" Type="http://schemas.openxmlformats.org/officeDocument/2006/relationships/slide" Target="slides/slide89.xml"/><Relationship Id="rId90" Type="http://schemas.openxmlformats.org/officeDocument/2006/relationships/slide" Target="slides/slide88.xml"/><Relationship Id="rId9" Type="http://schemas.openxmlformats.org/officeDocument/2006/relationships/slide" Target="slides/slide7.xml"/><Relationship Id="rId89" Type="http://schemas.openxmlformats.org/officeDocument/2006/relationships/slide" Target="slides/slide87.xml"/><Relationship Id="rId88" Type="http://schemas.openxmlformats.org/officeDocument/2006/relationships/slide" Target="slides/slide86.xml"/><Relationship Id="rId87" Type="http://schemas.openxmlformats.org/officeDocument/2006/relationships/slide" Target="slides/slide85.xml"/><Relationship Id="rId86" Type="http://schemas.openxmlformats.org/officeDocument/2006/relationships/slide" Target="slides/slide84.xml"/><Relationship Id="rId85" Type="http://schemas.openxmlformats.org/officeDocument/2006/relationships/slide" Target="slides/slide83.xml"/><Relationship Id="rId84" Type="http://schemas.openxmlformats.org/officeDocument/2006/relationships/slide" Target="slides/slide82.xml"/><Relationship Id="rId83" Type="http://schemas.openxmlformats.org/officeDocument/2006/relationships/slide" Target="slides/slide81.xml"/><Relationship Id="rId82" Type="http://schemas.openxmlformats.org/officeDocument/2006/relationships/slide" Target="slides/slide80.xml"/><Relationship Id="rId81" Type="http://schemas.openxmlformats.org/officeDocument/2006/relationships/slide" Target="slides/slide79.xml"/><Relationship Id="rId80" Type="http://schemas.openxmlformats.org/officeDocument/2006/relationships/slide" Target="slides/slide78.xml"/><Relationship Id="rId8" Type="http://schemas.openxmlformats.org/officeDocument/2006/relationships/slide" Target="slides/slide6.xml"/><Relationship Id="rId79" Type="http://schemas.openxmlformats.org/officeDocument/2006/relationships/slide" Target="slides/slide77.xml"/><Relationship Id="rId78" Type="http://schemas.openxmlformats.org/officeDocument/2006/relationships/slide" Target="slides/slide76.xml"/><Relationship Id="rId77" Type="http://schemas.openxmlformats.org/officeDocument/2006/relationships/slide" Target="slides/slide75.xml"/><Relationship Id="rId76" Type="http://schemas.openxmlformats.org/officeDocument/2006/relationships/slide" Target="slides/slide74.xml"/><Relationship Id="rId75" Type="http://schemas.openxmlformats.org/officeDocument/2006/relationships/slide" Target="slides/slide73.xml"/><Relationship Id="rId74" Type="http://schemas.openxmlformats.org/officeDocument/2006/relationships/slide" Target="slides/slide72.xml"/><Relationship Id="rId73" Type="http://schemas.openxmlformats.org/officeDocument/2006/relationships/slide" Target="slides/slide71.xml"/><Relationship Id="rId72" Type="http://schemas.openxmlformats.org/officeDocument/2006/relationships/slide" Target="slides/slide70.xml"/><Relationship Id="rId71" Type="http://schemas.openxmlformats.org/officeDocument/2006/relationships/slide" Target="slides/slide69.xml"/><Relationship Id="rId70" Type="http://schemas.openxmlformats.org/officeDocument/2006/relationships/slide" Target="slides/slide68.xml"/><Relationship Id="rId7" Type="http://schemas.openxmlformats.org/officeDocument/2006/relationships/slide" Target="slides/slide5.xml"/><Relationship Id="rId69" Type="http://schemas.openxmlformats.org/officeDocument/2006/relationships/slide" Target="slides/slide67.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7" Type="http://schemas.openxmlformats.org/officeDocument/2006/relationships/tableStyles" Target="tableStyles.xml"/><Relationship Id="rId116" Type="http://schemas.openxmlformats.org/officeDocument/2006/relationships/viewProps" Target="viewProps.xml"/><Relationship Id="rId115" Type="http://schemas.openxmlformats.org/officeDocument/2006/relationships/presProps" Target="presProps.xml"/><Relationship Id="rId114" Type="http://schemas.openxmlformats.org/officeDocument/2006/relationships/slide" Target="slides/slide112.xml"/><Relationship Id="rId113" Type="http://schemas.openxmlformats.org/officeDocument/2006/relationships/slide" Target="slides/slide111.xml"/><Relationship Id="rId112" Type="http://schemas.openxmlformats.org/officeDocument/2006/relationships/slide" Target="slides/slide110.xml"/><Relationship Id="rId111" Type="http://schemas.openxmlformats.org/officeDocument/2006/relationships/slide" Target="slides/slide109.xml"/><Relationship Id="rId110" Type="http://schemas.openxmlformats.org/officeDocument/2006/relationships/slide" Target="slides/slide108.xml"/><Relationship Id="rId11" Type="http://schemas.openxmlformats.org/officeDocument/2006/relationships/slide" Target="slides/slide9.xml"/><Relationship Id="rId109" Type="http://schemas.openxmlformats.org/officeDocument/2006/relationships/slide" Target="slides/slide107.xml"/><Relationship Id="rId108" Type="http://schemas.openxmlformats.org/officeDocument/2006/relationships/slide" Target="slides/slide106.xml"/><Relationship Id="rId107" Type="http://schemas.openxmlformats.org/officeDocument/2006/relationships/slide" Target="slides/slide105.xml"/><Relationship Id="rId106" Type="http://schemas.openxmlformats.org/officeDocument/2006/relationships/slide" Target="slides/slide104.xml"/><Relationship Id="rId105" Type="http://schemas.openxmlformats.org/officeDocument/2006/relationships/slide" Target="slides/slide103.xml"/><Relationship Id="rId104" Type="http://schemas.openxmlformats.org/officeDocument/2006/relationships/slide" Target="slides/slide102.xml"/><Relationship Id="rId103" Type="http://schemas.openxmlformats.org/officeDocument/2006/relationships/slide" Target="slides/slide101.xml"/><Relationship Id="rId102" Type="http://schemas.openxmlformats.org/officeDocument/2006/relationships/slide" Target="slides/slide100.xml"/><Relationship Id="rId101" Type="http://schemas.openxmlformats.org/officeDocument/2006/relationships/slide" Target="slides/slide99.xml"/><Relationship Id="rId100" Type="http://schemas.openxmlformats.org/officeDocument/2006/relationships/slide" Target="slides/slide98.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zh-CN" altLang="en-US" dirty="0"/>
              <a:t>七</a:t>
            </a:r>
            <a:br>
              <a:rPr lang="zh-CN" altLang="en-US" dirty="0"/>
            </a:br>
            <a:r>
              <a:rPr lang="zh-CN" altLang="en-US" dirty="0"/>
              <a:t>与基督联合：根基性的结构</a:t>
            </a:r>
            <a:endParaRPr lang="zh-CN" alt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4. </a:t>
            </a:r>
            <a:r>
              <a:rPr lang="zh-CN" altLang="en-US" sz="4000"/>
              <a:t>我们在基督里被重生</a:t>
            </a:r>
            <a:endParaRPr lang="zh-CN" altLang="en-US" sz="4000"/>
          </a:p>
          <a:p>
            <a:pPr marL="0" indent="0">
              <a:buNone/>
            </a:pPr>
            <a:r>
              <a:rPr lang="zh-CN" altLang="en-US" sz="4000"/>
              <a:t>弗</a:t>
            </a:r>
            <a:r>
              <a:rPr lang="en-US" altLang="zh-CN" sz="4000"/>
              <a:t>2</a:t>
            </a:r>
            <a:r>
              <a:rPr lang="zh-CN" altLang="en-US" sz="4000"/>
              <a:t>：</a:t>
            </a:r>
            <a:r>
              <a:rPr lang="en-US" altLang="zh-CN" sz="4000"/>
              <a:t>5</a:t>
            </a:r>
            <a:endParaRPr lang="en-US" altLang="zh-CN" sz="4000"/>
          </a:p>
          <a:p>
            <a:pPr marL="0" indent="0">
              <a:buNone/>
            </a:pPr>
            <a:r>
              <a:rPr lang="en-US" altLang="zh-CN" sz="4000"/>
              <a:t>5 当 我 们 死 在 过 犯 中 的 时 候 ， 便 叫 我 们 与 基 督 一 同 活 过 来 。 你 们 得 救 是 本 乎 恩 。</a:t>
            </a:r>
            <a:endParaRPr lang="en-US" altLang="zh-CN" sz="400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a:t>
            </a:r>
            <a:r>
              <a:rPr lang="en-US" altLang="zh-CN" sz="4000"/>
              <a:t>1</a:t>
            </a:r>
            <a:r>
              <a:rPr lang="zh-CN" altLang="en-US" sz="4000"/>
              <a:t>：</a:t>
            </a:r>
            <a:r>
              <a:rPr lang="en-US" altLang="zh-CN" sz="4000"/>
              <a:t>30</a:t>
            </a:r>
            <a:r>
              <a:rPr lang="zh-CN" altLang="en-US" sz="4000"/>
              <a:t>的</a:t>
            </a:r>
            <a:r>
              <a:rPr lang="en-US" altLang="zh-CN" sz="4000"/>
              <a:t>“</a:t>
            </a:r>
            <a:r>
              <a:rPr lang="zh-CN" altLang="en-US" sz="4000"/>
              <a:t>智慧</a:t>
            </a:r>
            <a:r>
              <a:rPr lang="en-US" altLang="zh-CN" sz="4000"/>
              <a:t>”</a:t>
            </a:r>
            <a:r>
              <a:rPr lang="zh-CN" altLang="en-US" sz="4000"/>
              <a:t>不是认知层面的智慧，而是被世人看为愚拙的救赎层面的智慧</a:t>
            </a:r>
            <a:r>
              <a:rPr lang="en-US" altLang="zh-CN" sz="4000"/>
              <a:t>——</a:t>
            </a:r>
            <a:r>
              <a:rPr lang="zh-CN" altLang="en-US" sz="4000"/>
              <a:t>即耶稣基督的福音。</a:t>
            </a:r>
            <a:endParaRPr lang="zh-CN" altLang="en-US" sz="4000"/>
          </a:p>
          <a:p>
            <a:pPr marL="0" indent="0">
              <a:buNone/>
            </a:pPr>
            <a:r>
              <a:rPr lang="zh-CN" altLang="en-US" sz="4000"/>
              <a:t>而这福音带来的世人看为愚拙的智慧就是</a:t>
            </a:r>
            <a:r>
              <a:rPr lang="en-US" altLang="zh-CN" sz="4000"/>
              <a:t>“</a:t>
            </a:r>
            <a:r>
              <a:rPr lang="zh-CN" altLang="en-US" sz="4000"/>
              <a:t>公义、圣洁、救赎</a:t>
            </a:r>
            <a:r>
              <a:rPr lang="en-US" altLang="zh-CN" sz="4000"/>
              <a:t>”</a:t>
            </a:r>
            <a:r>
              <a:rPr lang="zh-CN" altLang="en-US" sz="4000"/>
              <a:t>。</a:t>
            </a:r>
            <a:endParaRPr lang="zh-CN" altLang="en-US" sz="4000"/>
          </a:p>
          <a:p>
            <a:pPr marL="0" indent="0">
              <a:buNone/>
            </a:pPr>
            <a:endParaRPr lang="zh-CN" altLang="en-US" sz="400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所以，保罗并非在说基督为基督徒成为了这四样</a:t>
            </a:r>
            <a:r>
              <a:rPr lang="en-US" altLang="zh-CN" sz="4000"/>
              <a:t>——</a:t>
            </a:r>
            <a:r>
              <a:rPr lang="zh-CN" altLang="en-US" sz="4000"/>
              <a:t>智慧、公义、圣洁、救赎。</a:t>
            </a:r>
            <a:endParaRPr lang="zh-CN" altLang="en-US" sz="4000"/>
          </a:p>
          <a:p>
            <a:pPr marL="0" indent="0">
              <a:buNone/>
            </a:pPr>
            <a:r>
              <a:rPr lang="zh-CN" altLang="en-US" sz="4000"/>
              <a:t>上帝确实是使基督成为了我们的智慧，但却不是使哥林多人着迷的智慧。真正的智慧是上帝在福音中救赎的智慧，这智慧在救赎中体现为公义、圣洁、救赎。</a:t>
            </a:r>
            <a:endParaRPr lang="zh-CN" altLang="en-US" sz="400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智慧与变聪明没有关系。也与地位或华丽的词藻无关。上帝的智慧是借着基督的救赎。</a:t>
            </a:r>
            <a:endParaRPr lang="zh-CN" altLang="en-US" sz="4000"/>
          </a:p>
          <a:p>
            <a:pPr marL="0" indent="0">
              <a:buNone/>
            </a:pPr>
            <a:r>
              <a:rPr lang="zh-CN" altLang="en-US" sz="4000"/>
              <a:t>面对哥林多人这样一个将智慧归属为属灵范畴，并且将智慧与伦理上的重要性剥离的群体，保罗说上帝确实使得基督成为我们的智慧。然而这个智慧是在基督里救赎我们、给我们公义的地位、让我们过圣洁的生活。</a:t>
            </a:r>
            <a:endParaRPr lang="zh-CN" altLang="en-US" sz="400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20000"/>
          </a:bodyPr>
          <a:p>
            <a:pPr marL="0" indent="0">
              <a:buNone/>
            </a:pPr>
            <a:r>
              <a:rPr lang="en-US" altLang="zh-CN" sz="4000"/>
              <a:t>Kistemaker:</a:t>
            </a:r>
            <a:endParaRPr lang="en-US" altLang="zh-CN" sz="4000"/>
          </a:p>
          <a:p>
            <a:pPr marL="0" indent="0">
              <a:buNone/>
            </a:pPr>
            <a:r>
              <a:rPr lang="en-US" altLang="zh-CN" sz="4000"/>
              <a:t>1</a:t>
            </a:r>
            <a:r>
              <a:rPr lang="zh-CN" altLang="en-US" sz="4000"/>
              <a:t>：</a:t>
            </a:r>
            <a:r>
              <a:rPr lang="en-US" altLang="zh-CN" sz="4000"/>
              <a:t>30</a:t>
            </a:r>
            <a:r>
              <a:rPr lang="zh-CN" altLang="en-US" sz="4000"/>
              <a:t>中希腊文的文法使得我们很难将智慧、公义、圣洁、救赎做如此的排列。</a:t>
            </a:r>
            <a:endParaRPr lang="zh-CN" altLang="en-US" sz="4000"/>
          </a:p>
          <a:p>
            <a:pPr marL="0" indent="0">
              <a:buNone/>
            </a:pPr>
            <a:r>
              <a:rPr lang="zh-CN" altLang="en-US" sz="4000"/>
              <a:t>看上去，文本要表明的是以后三个名词来解释</a:t>
            </a:r>
            <a:r>
              <a:rPr lang="en-US" altLang="zh-CN" sz="4000"/>
              <a:t>“</a:t>
            </a:r>
            <a:r>
              <a:rPr lang="zh-CN" altLang="en-US" sz="4000"/>
              <a:t>智慧</a:t>
            </a:r>
            <a:r>
              <a:rPr lang="en-US" altLang="zh-CN" sz="4000"/>
              <a:t>”</a:t>
            </a:r>
            <a:r>
              <a:rPr lang="zh-CN" altLang="en-US" sz="4000"/>
              <a:t>在这里的含义。</a:t>
            </a:r>
            <a:endParaRPr lang="zh-CN" altLang="en-US" sz="4000"/>
          </a:p>
          <a:p>
            <a:pPr marL="0" indent="0">
              <a:buNone/>
            </a:pPr>
            <a:r>
              <a:rPr lang="zh-CN" altLang="en-US" sz="4000"/>
              <a:t>智慧的源头是上帝，祂使智慧居于基督里面。而借着与基督联合，我们也得以拥有这属灵的智慧。</a:t>
            </a:r>
            <a:endParaRPr lang="zh-CN" altLang="en-US" sz="400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而这属灵的智慧是要我们知道上帝，并对祂所给我们的救恩心存感恩。神使他成为我们的智慧的意思是神在基督里为我们做成的救赎之工。</a:t>
            </a:r>
            <a:endParaRPr lang="zh-CN" altLang="en-US" sz="4000"/>
          </a:p>
          <a:p>
            <a:pPr marL="0" indent="0">
              <a:buNone/>
            </a:pPr>
            <a:endParaRPr lang="zh-CN" altLang="en-US" sz="4000"/>
          </a:p>
          <a:p>
            <a:pPr marL="0" indent="0">
              <a:buNone/>
            </a:pPr>
            <a:r>
              <a:rPr lang="zh-CN" altLang="en-US" sz="4000"/>
              <a:t>问题：</a:t>
            </a:r>
            <a:endParaRPr lang="zh-CN" altLang="en-US" sz="4000"/>
          </a:p>
          <a:p>
            <a:pPr marL="0" indent="0">
              <a:buNone/>
            </a:pPr>
            <a:r>
              <a:rPr lang="zh-CN" altLang="en-US" sz="4000"/>
              <a:t>但你们得在基督里是本乎神，神</a:t>
            </a:r>
            <a:r>
              <a:rPr lang="zh-CN" altLang="en-US" sz="4000">
                <a:solidFill>
                  <a:srgbClr val="FF0000"/>
                </a:solidFill>
              </a:rPr>
              <a:t>又</a:t>
            </a:r>
            <a:r>
              <a:rPr lang="en-US" altLang="zh-CN" sz="4000"/>
              <a:t>……</a:t>
            </a:r>
            <a:endParaRPr lang="en-US" altLang="zh-CN" sz="4000"/>
          </a:p>
          <a:p>
            <a:pPr marL="0" indent="0">
              <a:buNone/>
            </a:pPr>
            <a:r>
              <a:rPr lang="zh-CN" altLang="en-US" sz="4000"/>
              <a:t>上半句是救赎之工，下半句是其他的祝福？</a:t>
            </a:r>
            <a:endParaRPr lang="zh-CN" altLang="en-US" sz="400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sym typeface="+mn-ea"/>
              </a:rPr>
              <a:t>30 But [u]by His doing you are in Christ Jesus, who became to us wisdom from God, [v]and righteousness and sanctification, and redemption,</a:t>
            </a:r>
            <a:endParaRPr lang="zh-CN" altLang="en-US" sz="4000"/>
          </a:p>
          <a:p>
            <a:pPr marL="0" indent="0">
              <a:buNone/>
            </a:pPr>
            <a:endParaRPr lang="zh-CN" altLang="en-US" sz="4000"/>
          </a:p>
          <a:p>
            <a:pPr marL="0" indent="0">
              <a:buNone/>
            </a:pPr>
            <a:r>
              <a:rPr lang="zh-CN" altLang="en-US" sz="4000"/>
              <a:t>没有</a:t>
            </a:r>
            <a:r>
              <a:rPr lang="en-US" altLang="zh-CN" sz="4000"/>
              <a:t>“</a:t>
            </a:r>
            <a:r>
              <a:rPr lang="zh-CN" altLang="en-US" sz="4000"/>
              <a:t>又</a:t>
            </a:r>
            <a:r>
              <a:rPr lang="en-US" altLang="zh-CN" sz="4000"/>
              <a:t>”</a:t>
            </a:r>
            <a:r>
              <a:rPr lang="zh-CN" altLang="en-US" sz="4000"/>
              <a:t>。没有先后的次序。</a:t>
            </a:r>
            <a:endParaRPr lang="zh-CN" altLang="en-US" sz="400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所以，如果我们神学性地理解这些词语的话，那么看上去保罗是在以救赎的范畴和方面进一步定义基督所成为的智慧。</a:t>
            </a:r>
            <a:endParaRPr lang="zh-CN" altLang="en-US" sz="4000"/>
          </a:p>
          <a:p>
            <a:pPr marL="0" indent="0">
              <a:buNone/>
            </a:pPr>
            <a:endParaRPr lang="zh-CN" altLang="en-US" sz="4000"/>
          </a:p>
          <a:p>
            <a:pPr marL="0" indent="0">
              <a:buNone/>
            </a:pPr>
            <a:r>
              <a:rPr lang="zh-CN" altLang="en-US" sz="4000"/>
              <a:t>现在，我们将</a:t>
            </a:r>
            <a:r>
              <a:rPr lang="en-US" altLang="zh-CN" sz="4000"/>
              <a:t>1</a:t>
            </a:r>
            <a:r>
              <a:rPr lang="zh-CN" altLang="en-US" sz="4000"/>
              <a:t>：</a:t>
            </a:r>
            <a:r>
              <a:rPr lang="en-US" altLang="zh-CN" sz="4000"/>
              <a:t>30</a:t>
            </a:r>
            <a:r>
              <a:rPr lang="zh-CN" altLang="en-US" sz="4000"/>
              <a:t>与</a:t>
            </a:r>
            <a:r>
              <a:rPr lang="en-US" altLang="zh-CN" sz="4000"/>
              <a:t>15</a:t>
            </a:r>
            <a:r>
              <a:rPr lang="zh-CN" altLang="en-US" sz="4000"/>
              <a:t>：</a:t>
            </a:r>
            <a:r>
              <a:rPr lang="en-US" altLang="zh-CN" sz="4000"/>
              <a:t>45</a:t>
            </a:r>
            <a:r>
              <a:rPr lang="zh-CN" altLang="en-US" sz="4000"/>
              <a:t>关联起来</a:t>
            </a:r>
            <a:endParaRPr lang="zh-CN" altLang="en-US" sz="400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当我们思考公义、圣洁、救赎这些范畴和智慧的关系的时候，基督是以成为我们的公义、圣洁和救赎而成为我们的智慧。</a:t>
            </a:r>
            <a:endParaRPr lang="zh-CN" altLang="en-US" sz="4000"/>
          </a:p>
          <a:p>
            <a:pPr marL="0" indent="0">
              <a:buNone/>
            </a:pPr>
            <a:r>
              <a:rPr lang="zh-CN" altLang="en-US" sz="4000"/>
              <a:t>在林前</a:t>
            </a:r>
            <a:r>
              <a:rPr lang="en-US" altLang="zh-CN" sz="4000"/>
              <a:t>15</a:t>
            </a:r>
            <a:r>
              <a:rPr lang="zh-CN" altLang="en-US" sz="4000"/>
              <a:t>：</a:t>
            </a:r>
            <a:r>
              <a:rPr lang="en-US" altLang="zh-CN" sz="4000"/>
              <a:t>45</a:t>
            </a:r>
            <a:r>
              <a:rPr lang="zh-CN" altLang="en-US" sz="4000"/>
              <a:t>，基督成为叫人活的灵，这是以一个广义的范畴描述了基督赐给那些与他联合的人的生命。</a:t>
            </a:r>
            <a:endParaRPr lang="zh-CN" altLang="en-US" sz="4000"/>
          </a:p>
          <a:p>
            <a:pPr marL="0" indent="0">
              <a:buNone/>
            </a:pPr>
            <a:r>
              <a:rPr lang="zh-CN" altLang="en-US" sz="4000"/>
              <a:t>而</a:t>
            </a:r>
            <a:r>
              <a:rPr lang="en-US" altLang="zh-CN" sz="4000"/>
              <a:t>1</a:t>
            </a:r>
            <a:r>
              <a:rPr lang="zh-CN" altLang="en-US" sz="4000"/>
              <a:t>：</a:t>
            </a:r>
            <a:r>
              <a:rPr lang="en-US" altLang="zh-CN" sz="4000"/>
              <a:t>30</a:t>
            </a:r>
            <a:r>
              <a:rPr lang="zh-CN" altLang="en-US" sz="4000"/>
              <a:t>则是以更为具体的范畴来描述相同的救赎历史的现实。</a:t>
            </a:r>
            <a:endParaRPr lang="zh-CN" altLang="en-US" sz="400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因此，与基督联合可以广义地被解释为与作为赐生命的灵的基督联合，也可以具体地解释为与成为我们的公义、圣洁、救赎的基督联合。</a:t>
            </a:r>
            <a:endParaRPr lang="zh-CN" altLang="en-US" sz="4000"/>
          </a:p>
          <a:p>
            <a:pPr marL="0" indent="0">
              <a:buNone/>
            </a:pPr>
            <a:r>
              <a:rPr lang="zh-CN" altLang="en-US" sz="4000"/>
              <a:t>即，公义、圣洁、救赎这些福分内在性地属于复活的基督。它们与基督可以区分，但不可以割裂开理解。</a:t>
            </a:r>
            <a:endParaRPr lang="zh-CN" altLang="en-US" sz="400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所以，离开基督就没有福音的福分，因为是基督成为了我们的公义、圣洁、救赎。</a:t>
            </a:r>
            <a:endParaRPr lang="zh-CN" altLang="en-US" sz="4000"/>
          </a:p>
          <a:p>
            <a:pPr marL="0" indent="0">
              <a:buNone/>
            </a:pPr>
            <a:r>
              <a:rPr lang="zh-CN" altLang="en-US" sz="4000"/>
              <a:t>这是圣经启示给我们的最为根本的救恩论真理。基督自己就是福音的好消息。</a:t>
            </a:r>
            <a:endParaRPr lang="zh-CN" altLang="en-US" sz="4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西</a:t>
            </a:r>
            <a:r>
              <a:rPr lang="en-US" altLang="zh-CN" sz="4000"/>
              <a:t>2</a:t>
            </a:r>
            <a:r>
              <a:rPr lang="zh-CN" altLang="en-US" sz="4000"/>
              <a:t>：</a:t>
            </a:r>
            <a:r>
              <a:rPr lang="en-US" altLang="zh-CN" sz="4000"/>
              <a:t>13</a:t>
            </a:r>
            <a:endParaRPr lang="en-US" altLang="zh-CN" sz="4000"/>
          </a:p>
          <a:p>
            <a:pPr marL="0" indent="0">
              <a:buNone/>
            </a:pPr>
            <a:r>
              <a:rPr lang="en-US" altLang="zh-CN" sz="4000"/>
              <a:t>13 你 们 从 前 在 过 犯 和 未 受 割 礼 的 肉 体 中 死 了 ， 神 赦 免 了 你 们 （ 或 作 ： 我 们 ） 一 切 过 犯 ， 便 叫 你 们 与 基 督 一 同 活 过 来 ；</a:t>
            </a:r>
            <a:endParaRPr lang="en-US" altLang="zh-CN" sz="400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保罗在林前</a:t>
            </a:r>
            <a:r>
              <a:rPr lang="en-US" altLang="zh-CN" sz="4000"/>
              <a:t>1</a:t>
            </a:r>
            <a:r>
              <a:rPr lang="zh-CN" altLang="en-US" sz="4000"/>
              <a:t>：</a:t>
            </a:r>
            <a:r>
              <a:rPr lang="en-US" altLang="zh-CN" sz="4000"/>
              <a:t>30</a:t>
            </a:r>
            <a:r>
              <a:rPr lang="zh-CN" altLang="en-US" sz="4000"/>
              <a:t>的论述是从与基督联合到联合所带来的具体福分。</a:t>
            </a:r>
            <a:endParaRPr lang="zh-CN" altLang="en-US" sz="4000"/>
          </a:p>
          <a:p>
            <a:pPr marL="0" indent="0">
              <a:buNone/>
            </a:pPr>
            <a:r>
              <a:rPr lang="zh-CN" altLang="en-US" sz="4000"/>
              <a:t>从 </a:t>
            </a:r>
            <a:r>
              <a:rPr lang="en-US" altLang="zh-CN" sz="4000"/>
              <a:t>“</a:t>
            </a:r>
            <a:r>
              <a:rPr lang="zh-CN" altLang="en-US" sz="4000"/>
              <a:t>在基督里</a:t>
            </a:r>
            <a:r>
              <a:rPr lang="en-US" altLang="zh-CN" sz="4000"/>
              <a:t>” </a:t>
            </a:r>
            <a:r>
              <a:rPr lang="zh-CN" altLang="en-US" sz="4000"/>
              <a:t>到 </a:t>
            </a:r>
            <a:r>
              <a:rPr lang="en-US" altLang="zh-CN" sz="4000"/>
              <a:t>“</a:t>
            </a:r>
            <a:r>
              <a:rPr lang="zh-CN" altLang="en-US" sz="4000">
                <a:sym typeface="+mn-ea"/>
              </a:rPr>
              <a:t>神 又 使 他 成 为 我 们 的 智 慧 、 公 义 、 圣 洁 、 救 赎 </a:t>
            </a:r>
            <a:r>
              <a:rPr lang="en-US" altLang="zh-CN" sz="4000">
                <a:sym typeface="+mn-ea"/>
              </a:rPr>
              <a:t>”</a:t>
            </a:r>
            <a:endParaRPr lang="en-US" altLang="zh-CN" sz="4000">
              <a:sym typeface="+mn-ea"/>
            </a:endParaRPr>
          </a:p>
          <a:p>
            <a:pPr marL="0" indent="0">
              <a:buNone/>
            </a:pPr>
            <a:r>
              <a:rPr lang="zh-CN" altLang="en-US" sz="4000">
                <a:sym typeface="+mn-ea"/>
              </a:rPr>
              <a:t>在基督里就等同于拥有这些救赎意义上的智慧：公义、圣洁、救赎</a:t>
            </a:r>
            <a:endParaRPr lang="zh-CN" altLang="en-US" sz="4000">
              <a:sym typeface="+mn-ea"/>
            </a:endParaRP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保罗以</a:t>
            </a:r>
            <a:r>
              <a:rPr lang="en-US" altLang="zh-CN" sz="4000"/>
              <a:t>1</a:t>
            </a:r>
            <a:r>
              <a:rPr lang="zh-CN" altLang="en-US" sz="4000"/>
              <a:t>：</a:t>
            </a:r>
            <a:r>
              <a:rPr lang="en-US" altLang="zh-CN" sz="4000"/>
              <a:t>31</a:t>
            </a:r>
            <a:r>
              <a:rPr lang="zh-CN" altLang="en-US" sz="4000"/>
              <a:t>结束他的论证：</a:t>
            </a:r>
            <a:endParaRPr lang="zh-CN" altLang="en-US" sz="4000"/>
          </a:p>
          <a:p>
            <a:pPr marL="0" indent="0">
              <a:buNone/>
            </a:pPr>
            <a:r>
              <a:rPr lang="zh-CN" altLang="en-US" sz="4000"/>
              <a:t>31 如 经 上 所 记 ： 夸 口 的 ， 当 指 着 主 夸 口 。</a:t>
            </a:r>
            <a:endParaRPr lang="zh-CN" altLang="en-US" sz="4000"/>
          </a:p>
          <a:p>
            <a:pPr marL="0" indent="0">
              <a:buNone/>
            </a:pPr>
            <a:r>
              <a:rPr lang="zh-CN" altLang="en-US" sz="4000"/>
              <a:t>在这里，保罗重新以与基督联合的角度定义了夸口。不是在血气里的夸口，而是</a:t>
            </a:r>
            <a:endParaRPr lang="zh-CN" altLang="en-US" sz="4000"/>
          </a:p>
          <a:p>
            <a:pPr marL="0" indent="0">
              <a:buNone/>
            </a:pPr>
            <a:r>
              <a:rPr lang="zh-CN" altLang="en-US" sz="4000"/>
              <a:t>31 so that, just as it is written, “Let him who boasts, boast </a:t>
            </a:r>
            <a:r>
              <a:rPr lang="zh-CN" altLang="en-US" sz="4000" u="sng">
                <a:solidFill>
                  <a:srgbClr val="FF0000"/>
                </a:solidFill>
              </a:rPr>
              <a:t>in the Lord</a:t>
            </a:r>
            <a:r>
              <a:rPr lang="zh-CN" altLang="en-US" sz="4000"/>
              <a:t>.”</a:t>
            </a:r>
            <a:endParaRPr lang="zh-CN" altLang="en-US" sz="400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换言之，我们绝不是因着残存在我们里面的任何东西夸口。</a:t>
            </a:r>
            <a:endParaRPr lang="zh-CN" altLang="en-US" sz="4000"/>
          </a:p>
          <a:p>
            <a:pPr marL="0" indent="0">
              <a:buNone/>
            </a:pPr>
            <a:r>
              <a:rPr lang="zh-CN" altLang="en-US" sz="4000"/>
              <a:t>保罗说教会当在上帝恩典的主权中夸口，表明我们与基督的联合，而基督成为我们的公义、圣洁、救赎。这些完全是独立于我们的，却也是为我们的。</a:t>
            </a:r>
            <a:endParaRPr lang="zh-CN" altLang="en-US" sz="4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5. </a:t>
            </a:r>
            <a:r>
              <a:rPr lang="zh-CN" altLang="en-US" sz="4000"/>
              <a:t>在基督里称义</a:t>
            </a:r>
            <a:endParaRPr lang="zh-CN" altLang="en-US" sz="4000"/>
          </a:p>
          <a:p>
            <a:pPr marL="0" indent="0">
              <a:buNone/>
            </a:pPr>
            <a:r>
              <a:rPr lang="zh-CN" altLang="en-US" sz="4000"/>
              <a:t>罗马书</a:t>
            </a:r>
            <a:r>
              <a:rPr lang="en-US" altLang="zh-CN" sz="4000"/>
              <a:t>8</a:t>
            </a:r>
            <a:r>
              <a:rPr lang="zh-CN" altLang="en-US" sz="4000"/>
              <a:t>：</a:t>
            </a:r>
            <a:r>
              <a:rPr lang="en-US" altLang="zh-CN" sz="4000"/>
              <a:t>1</a:t>
            </a:r>
            <a:endParaRPr lang="en-US" altLang="zh-CN" sz="4000"/>
          </a:p>
          <a:p>
            <a:pPr marL="0" indent="0">
              <a:buNone/>
            </a:pPr>
            <a:r>
              <a:rPr lang="en-US" altLang="zh-CN" sz="4000"/>
              <a:t> 如 今 ， 那 些 在 基 督 耶 稣 里 的 就 不 定 罪 了 。</a:t>
            </a:r>
            <a:endParaRPr lang="en-US" altLang="zh-CN" sz="4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林后</a:t>
            </a:r>
            <a:r>
              <a:rPr lang="en-US" altLang="zh-CN" sz="4000"/>
              <a:t>5</a:t>
            </a:r>
            <a:r>
              <a:rPr lang="zh-CN" altLang="en-US" sz="4000"/>
              <a:t>：</a:t>
            </a:r>
            <a:r>
              <a:rPr lang="en-US" altLang="zh-CN" sz="4000"/>
              <a:t>21</a:t>
            </a:r>
            <a:endParaRPr lang="en-US" altLang="zh-CN" sz="4000"/>
          </a:p>
          <a:p>
            <a:pPr marL="0" indent="0">
              <a:buNone/>
            </a:pPr>
            <a:r>
              <a:rPr lang="en-US" altLang="zh-CN" sz="4000"/>
              <a:t>21 神 使 那 无 罪 的 ， 替 我 们 成 为 罪 ， 好 叫 我 们 在 他 里 面 成 为 神 的 义 。</a:t>
            </a:r>
            <a:endParaRPr lang="en-US" altLang="zh-CN" sz="4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加拉太书</a:t>
            </a:r>
            <a:r>
              <a:rPr lang="en-US" altLang="zh-CN" sz="4000"/>
              <a:t>2</a:t>
            </a:r>
            <a:r>
              <a:rPr lang="zh-CN" altLang="en-US" sz="4000"/>
              <a:t>：</a:t>
            </a:r>
            <a:r>
              <a:rPr lang="en-US" altLang="zh-CN" sz="4000"/>
              <a:t>17</a:t>
            </a:r>
            <a:endParaRPr lang="en-US" altLang="zh-CN" sz="4000"/>
          </a:p>
          <a:p>
            <a:pPr marL="0" indent="0">
              <a:buNone/>
            </a:pPr>
            <a:r>
              <a:rPr lang="en-US" altLang="zh-CN" sz="4000"/>
              <a:t>17 我 们 若 求 在 基 督 里 称 义 ， 却 仍 旧 是 罪 人 ， 难 道 基 督 是 叫 人 犯 罪 的 麽 ？ 断 乎 不 是 ！</a:t>
            </a:r>
            <a:endParaRPr lang="en-US" altLang="zh-CN" sz="40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林前</a:t>
            </a:r>
            <a:r>
              <a:rPr lang="en-US" altLang="zh-CN" sz="4000"/>
              <a:t>1</a:t>
            </a:r>
            <a:r>
              <a:rPr lang="zh-CN" altLang="en-US" sz="4000"/>
              <a:t>：</a:t>
            </a:r>
            <a:r>
              <a:rPr lang="en-US" altLang="zh-CN" sz="4000"/>
              <a:t>30</a:t>
            </a:r>
            <a:endParaRPr lang="en-US" altLang="zh-CN" sz="4000"/>
          </a:p>
          <a:p>
            <a:pPr marL="0" indent="0">
              <a:buNone/>
            </a:pPr>
            <a:r>
              <a:rPr lang="en-US" altLang="zh-CN" sz="4000"/>
              <a:t>30 但 你 们 得 在 基 督 耶 稣 里 ， 是 本 乎 神 ， 神 又 使 他 成 为 我 们 的 智 慧 、 公 义 、 圣 洁 、 救 赎 。</a:t>
            </a:r>
            <a:endParaRPr lang="en-US" altLang="zh-CN" sz="40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6. </a:t>
            </a:r>
            <a:r>
              <a:rPr lang="zh-CN" altLang="en-US" sz="4000"/>
              <a:t>在基督里成圣</a:t>
            </a:r>
            <a:endParaRPr lang="zh-CN" altLang="en-US" sz="4000"/>
          </a:p>
          <a:p>
            <a:pPr marL="0" indent="0">
              <a:buNone/>
            </a:pPr>
            <a:r>
              <a:rPr lang="zh-CN" altLang="en-US" sz="4000"/>
              <a:t>林前</a:t>
            </a:r>
            <a:r>
              <a:rPr lang="en-US" altLang="zh-CN" sz="4000"/>
              <a:t>1</a:t>
            </a:r>
            <a:r>
              <a:rPr lang="zh-CN" altLang="en-US" sz="4000"/>
              <a:t>：</a:t>
            </a:r>
            <a:r>
              <a:rPr lang="en-US" altLang="zh-CN" sz="4000"/>
              <a:t>30</a:t>
            </a:r>
            <a:endParaRPr lang="en-US" altLang="zh-CN" sz="4000"/>
          </a:p>
          <a:p>
            <a:pPr marL="0" indent="0">
              <a:buNone/>
            </a:pPr>
            <a:r>
              <a:rPr lang="en-US" altLang="zh-CN" sz="4000"/>
              <a:t>30 但 你 们 得 在 基 督 耶 稣 里 ， 是 本 乎 神 ， 神 又 使 他 成 为 我 们 的 智 慧 、 公 义 、 圣 洁 、 救 赎 。</a:t>
            </a:r>
            <a:endParaRPr lang="en-US" altLang="zh-CN" sz="40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林前</a:t>
            </a:r>
            <a:r>
              <a:rPr lang="en-US" altLang="zh-CN" sz="4000"/>
              <a:t>6</a:t>
            </a:r>
            <a:r>
              <a:rPr lang="zh-CN" altLang="en-US" sz="4000"/>
              <a:t>：</a:t>
            </a:r>
            <a:r>
              <a:rPr lang="en-US" altLang="zh-CN" sz="4000"/>
              <a:t>11</a:t>
            </a:r>
            <a:endParaRPr lang="en-US" altLang="zh-CN" sz="4000"/>
          </a:p>
          <a:p>
            <a:pPr marL="0" indent="0">
              <a:buNone/>
            </a:pPr>
            <a:r>
              <a:rPr lang="en-US" altLang="zh-CN" sz="4000"/>
              <a:t>11 你 们 中 间 也 有 人 从 前 是 这 样 ； 但 如 今 你 们 奉 主 耶 稣 基 督 的 名 ， 并 藉 着 我 们 神 的 灵 ， 已 经 洗 净 ， 成 圣 ， 称 义 了 。</a:t>
            </a:r>
            <a:endParaRPr lang="en-US" altLang="zh-CN" sz="40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7. </a:t>
            </a:r>
            <a:r>
              <a:rPr lang="zh-CN" altLang="en-US" sz="4000"/>
              <a:t>在基督里得蒙保守</a:t>
            </a:r>
            <a:endParaRPr lang="zh-CN" altLang="en-US" sz="4000"/>
          </a:p>
          <a:p>
            <a:pPr marL="0" indent="0">
              <a:buNone/>
            </a:pPr>
            <a:r>
              <a:rPr lang="zh-CN" altLang="en-US" sz="4000"/>
              <a:t>罗马书</a:t>
            </a:r>
            <a:r>
              <a:rPr lang="en-US" altLang="zh-CN" sz="4000"/>
              <a:t>6</a:t>
            </a:r>
            <a:r>
              <a:rPr lang="zh-CN" altLang="en-US" sz="4000"/>
              <a:t>：</a:t>
            </a:r>
            <a:r>
              <a:rPr lang="en-US" altLang="zh-CN" sz="4000"/>
              <a:t>4</a:t>
            </a:r>
            <a:endParaRPr lang="en-US" altLang="zh-CN" sz="4000"/>
          </a:p>
          <a:p>
            <a:pPr marL="0" indent="0">
              <a:buNone/>
            </a:pPr>
            <a:r>
              <a:rPr lang="en-US" altLang="zh-CN" sz="4000"/>
              <a:t>4 所 以 ， 我 们 藉 着 洗 礼 归 入 死 ， 和 他 一 同 埋 葬 ， 原 是 叫 我 们 一 举 一 动 有 新 生 的 样 式 ， 像 基 督 藉 着 父 的 荣 耀 从 死 里 复 活 一 样 。</a:t>
            </a:r>
            <a:endParaRPr lang="en-US" altLang="zh-CN" sz="4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林前</a:t>
            </a:r>
            <a:r>
              <a:rPr lang="en-US" altLang="zh-CN" sz="4000"/>
              <a:t>1</a:t>
            </a:r>
            <a:r>
              <a:rPr lang="zh-CN" altLang="en-US" sz="4000"/>
              <a:t>：</a:t>
            </a:r>
            <a:r>
              <a:rPr lang="en-US" altLang="zh-CN" sz="4000"/>
              <a:t>4-9</a:t>
            </a:r>
            <a:endParaRPr lang="en-US" altLang="zh-CN" sz="4000"/>
          </a:p>
          <a:p>
            <a:pPr marL="0" indent="0">
              <a:buNone/>
            </a:pPr>
            <a:r>
              <a:rPr lang="en-US" altLang="zh-CN" sz="4000"/>
              <a:t>4 我 常 为 你 们 感 谢 我 的 神 ， 因 神 在 基 督 耶 稣 里 所 赐 给 你 们 的 恩 惠 ；</a:t>
            </a:r>
            <a:endParaRPr lang="en-US" altLang="zh-CN" sz="4000"/>
          </a:p>
          <a:p>
            <a:pPr marL="0" indent="0">
              <a:buNone/>
            </a:pPr>
            <a:r>
              <a:rPr lang="en-US" altLang="zh-CN" sz="4000"/>
              <a:t>5 又 因 你 们 在 他 里 面 凡 事 富 足 ， 口 才 、 知 识 都 全 备 ，</a:t>
            </a:r>
            <a:endParaRPr lang="en-US" altLang="zh-CN" sz="4000"/>
          </a:p>
          <a:p>
            <a:pPr marL="0" indent="0">
              <a:buNone/>
            </a:pPr>
            <a:r>
              <a:rPr lang="en-US" altLang="zh-CN" sz="4000"/>
              <a:t>6 正 如 我 为 基 督 作 的 见 证 ， 在 你 们 心 里 得 以 坚 固 ，</a:t>
            </a:r>
            <a:endParaRPr lang="en-US" altLang="zh-CN" sz="4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改革宗神学中与基督联合教义的中心性</a:t>
            </a:r>
            <a:endParaRPr lang="zh-CN" altLang="en-US" sz="4000"/>
          </a:p>
          <a:p>
            <a:pPr marL="0" indent="0">
              <a:buNone/>
            </a:pPr>
            <a:endParaRPr lang="zh-CN" altLang="en-US" sz="4000"/>
          </a:p>
          <a:p>
            <a:pPr marL="0" indent="0">
              <a:buNone/>
            </a:pPr>
            <a:r>
              <a:rPr lang="zh-CN" altLang="en-US" sz="4000"/>
              <a:t>与基督联合在救恩论中不是一个边缘性的、无关紧要的教义；相反，它是福音的总管性的、统一性的、中心性的救赎的现实。</a:t>
            </a:r>
            <a:endParaRPr lang="zh-CN" altLang="en-US" sz="40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7 以 致 你 们 在 恩 赐 上 没 有 一 样 不 及 人 的 ， 等 候 我 们 的 主 耶 稣 基 督 显 现 。</a:t>
            </a:r>
            <a:endParaRPr lang="zh-CN" altLang="en-US" sz="4000"/>
          </a:p>
          <a:p>
            <a:pPr marL="0" indent="0">
              <a:buNone/>
            </a:pPr>
            <a:r>
              <a:rPr lang="zh-CN" altLang="en-US" sz="4000"/>
              <a:t>8 他 也 必 坚 固 你 们 到 底 ， 叫 你 们 在 我 们 主 耶 稣 基 督 的 日 子 无 可 责 备 。</a:t>
            </a:r>
            <a:endParaRPr lang="zh-CN" altLang="en-US" sz="4000"/>
          </a:p>
          <a:p>
            <a:pPr marL="0" indent="0">
              <a:buNone/>
            </a:pPr>
            <a:r>
              <a:rPr lang="zh-CN" altLang="en-US" sz="4000"/>
              <a:t>9 神 是 信 实 的 ， 你 们 原 是 被 他 所 召 ， 好 与 他 儿 子 ─ 我 们 的 主 耶 稣 基 督 一 同 得 分 。</a:t>
            </a:r>
            <a:endParaRPr lang="zh-CN" altLang="en-US" sz="40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8. </a:t>
            </a:r>
            <a:r>
              <a:rPr lang="zh-CN" altLang="en-US" sz="4000"/>
              <a:t>在基督里死</a:t>
            </a:r>
            <a:endParaRPr lang="zh-CN" altLang="en-US" sz="4000"/>
          </a:p>
          <a:p>
            <a:pPr marL="0" indent="0">
              <a:buNone/>
            </a:pPr>
            <a:r>
              <a:rPr lang="zh-CN" altLang="en-US" sz="4000"/>
              <a:t>启示录</a:t>
            </a:r>
            <a:r>
              <a:rPr lang="en-US" altLang="zh-CN" sz="4000"/>
              <a:t>14</a:t>
            </a:r>
            <a:r>
              <a:rPr lang="zh-CN" altLang="en-US" sz="4000"/>
              <a:t>：</a:t>
            </a:r>
            <a:r>
              <a:rPr lang="en-US" altLang="zh-CN" sz="4000"/>
              <a:t>13</a:t>
            </a:r>
            <a:endParaRPr lang="en-US" altLang="zh-CN" sz="4000"/>
          </a:p>
          <a:p>
            <a:pPr marL="0" indent="0">
              <a:buNone/>
            </a:pPr>
            <a:r>
              <a:rPr lang="en-US" altLang="zh-CN" sz="4000"/>
              <a:t>13 我 听 见 从 天 上 有 声 音 说 ： 你 要 写 下 ： 从 今 以 後 ， 在 主 里 面 而 死 的 人 有 福 了 ！ 圣 灵 说 ： 是 的 ， 他 们 息 了 自 己 的 劳 苦 ， 作 工 的 果 效 也 随 着 他 们 。</a:t>
            </a:r>
            <a:endParaRPr lang="en-US" altLang="zh-CN" sz="40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帖撒罗尼迦前书</a:t>
            </a:r>
            <a:r>
              <a:rPr lang="en-US" altLang="zh-CN" sz="4000"/>
              <a:t>4</a:t>
            </a:r>
            <a:r>
              <a:rPr lang="zh-CN" altLang="en-US" sz="4000"/>
              <a:t>：</a:t>
            </a:r>
            <a:r>
              <a:rPr lang="en-US" altLang="zh-CN" sz="4000"/>
              <a:t>16</a:t>
            </a:r>
            <a:endParaRPr lang="en-US" altLang="zh-CN" sz="4000"/>
          </a:p>
          <a:p>
            <a:pPr marL="0" indent="0">
              <a:buNone/>
            </a:pPr>
            <a:r>
              <a:rPr lang="en-US" altLang="zh-CN" sz="4000"/>
              <a:t>16 因 为 主 必 亲 自 从 天 降 临 ， 有 呼 叫 的 声 音 和 天 使 长 的 声 音 ， 又 有 神 的 号 吹 响 ； 那 在 基 督 里 死 了 的 人 必 先 复 活 。</a:t>
            </a:r>
            <a:endParaRPr lang="en-US" altLang="zh-CN" sz="40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9. </a:t>
            </a:r>
            <a:r>
              <a:rPr lang="zh-CN" altLang="en-US" sz="4000"/>
              <a:t>未来与基督一同复活得荣耀</a:t>
            </a:r>
            <a:endParaRPr lang="zh-CN" altLang="en-US" sz="4000"/>
          </a:p>
          <a:p>
            <a:pPr marL="0" indent="0">
              <a:buNone/>
            </a:pPr>
            <a:r>
              <a:rPr lang="zh-CN" altLang="en-US" sz="4000"/>
              <a:t>林前</a:t>
            </a:r>
            <a:r>
              <a:rPr lang="en-US" altLang="zh-CN" sz="4000"/>
              <a:t>15</a:t>
            </a:r>
            <a:r>
              <a:rPr lang="zh-CN" altLang="en-US" sz="4000"/>
              <a:t>：</a:t>
            </a:r>
            <a:r>
              <a:rPr lang="en-US" altLang="zh-CN" sz="4000"/>
              <a:t>22</a:t>
            </a:r>
            <a:endParaRPr lang="en-US" altLang="zh-CN" sz="4000"/>
          </a:p>
          <a:p>
            <a:pPr marL="0" indent="0">
              <a:buNone/>
            </a:pPr>
            <a:r>
              <a:rPr lang="en-US" altLang="zh-CN" sz="4000"/>
              <a:t>22 在 亚 当 里 众 人 都 死 了 ； 照 样 ， 在 基 督 里 众 人 也 都 要 复 活 。</a:t>
            </a:r>
            <a:endParaRPr lang="en-US" altLang="zh-CN" sz="40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罗马书</a:t>
            </a:r>
            <a:r>
              <a:rPr lang="en-US" altLang="zh-CN" sz="4000"/>
              <a:t>8</a:t>
            </a:r>
            <a:r>
              <a:rPr lang="zh-CN" altLang="en-US" sz="4000"/>
              <a:t>：</a:t>
            </a:r>
            <a:r>
              <a:rPr lang="en-US" altLang="zh-CN" sz="4000"/>
              <a:t>30</a:t>
            </a:r>
            <a:endParaRPr lang="en-US" altLang="zh-CN" sz="4000"/>
          </a:p>
          <a:p>
            <a:pPr marL="0" indent="0">
              <a:buNone/>
            </a:pPr>
            <a:r>
              <a:rPr lang="en-US" altLang="zh-CN" sz="4000"/>
              <a:t>30 预 先 所 定 下 的 人 又 召 他 们 来 ； 所 召 来 的 人 又 称 他 们 为 义 ； 所 称 为 义 的 人 又 叫 他 们 得 荣 耀 。</a:t>
            </a:r>
            <a:endParaRPr lang="en-US" altLang="zh-CN" sz="40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总之，离开与基督的联合，并没与任何救赎的福分给予基督徒。</a:t>
            </a:r>
            <a:endParaRPr lang="zh-CN" altLang="en-US" sz="40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zh-CN" sz="4000"/>
              <a:t>与基督联合是改革宗神学历史中普遍的、一致的一个重要主题</a:t>
            </a:r>
            <a:endParaRPr lang="zh-CN" altLang="zh-CN" sz="40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加尔文：</a:t>
            </a:r>
            <a:endParaRPr lang="zh-CN" altLang="en-US" sz="4000"/>
          </a:p>
          <a:p>
            <a:pPr marL="0" indent="0">
              <a:buNone/>
            </a:pPr>
            <a:r>
              <a:rPr lang="zh-CN" altLang="en-US" sz="4000"/>
              <a:t>首先，我们必须理解，只要基督在我们之外，也就是我们与他分离，那么一切他所受的苦与成就的救恩都与我们丝毫无分。</a:t>
            </a:r>
            <a:r>
              <a:rPr lang="en-US" altLang="zh-CN" sz="4000"/>
              <a:t>(Book 3,1,1)</a:t>
            </a:r>
            <a:endParaRPr lang="en-US" altLang="zh-CN" sz="40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John Murray</a:t>
            </a:r>
            <a:endParaRPr lang="en-US" altLang="zh-CN" sz="4000"/>
          </a:p>
          <a:p>
            <a:pPr marL="0" indent="0">
              <a:buNone/>
            </a:pPr>
            <a:r>
              <a:rPr lang="zh-CN" altLang="en-US" sz="4000"/>
              <a:t>与基督联合绝不是救恩的应用中的一步；按照圣经的教导，它是救恩的应用中每一步的基础。与基督联合是救恩论中的中心性的真理，这并不单单是从应用的层面而言，也是就着基督一次完成的救赎之工而论。事实上，救恩的源头与一切其他层面的实现都源于与基督联合。</a:t>
            </a:r>
            <a:endParaRPr lang="zh-CN" altLang="en-US" sz="40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Geerhardus Vos:</a:t>
            </a:r>
            <a:endParaRPr lang="en-US" altLang="zh-CN" sz="4000"/>
          </a:p>
          <a:p>
            <a:pPr marL="0" indent="0">
              <a:buNone/>
            </a:pPr>
            <a:r>
              <a:rPr lang="zh-CN" altLang="en-US" sz="4000"/>
              <a:t>基督徒首先是与恩约的中保基督联合。借着这个联合，全部在基督里的</a:t>
            </a:r>
            <a:r>
              <a:rPr lang="en-US" altLang="zh-CN" sz="4000"/>
              <a:t>[</a:t>
            </a:r>
            <a:r>
              <a:rPr lang="zh-CN" altLang="en-US" sz="4000"/>
              <a:t>救赎的福分</a:t>
            </a:r>
            <a:r>
              <a:rPr lang="en-US" altLang="zh-CN" sz="4000"/>
              <a:t>]</a:t>
            </a:r>
            <a:r>
              <a:rPr lang="zh-CN" altLang="en-US" sz="4000"/>
              <a:t>都同时被赐予。我们以信心接受这一切；不但是称义，而是牢牢抓住作为先知、祭司和君王的基督，也就是基督作为整全的弥赛亚的丰盛。</a:t>
            </a:r>
            <a:endParaRPr lang="zh-CN" altLang="en-US" sz="4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与基督联合支撑并构成每一样在救赎的应用中独特的祝福，但同时却不妥协或否定各样祝福的独特性。</a:t>
            </a:r>
            <a:endParaRPr lang="zh-CN" altLang="en-US" sz="4000"/>
          </a:p>
          <a:p>
            <a:pPr marL="0" indent="0">
              <a:buNone/>
            </a:pPr>
            <a:endParaRPr lang="zh-CN" altLang="en-US" sz="4000"/>
          </a:p>
          <a:p>
            <a:pPr marL="0" indent="0">
              <a:buNone/>
            </a:pPr>
            <a:r>
              <a:rPr lang="zh-CN" altLang="en-US" sz="4000"/>
              <a:t>我们渐进性地展开</a:t>
            </a:r>
            <a:endParaRPr lang="zh-CN" altLang="en-US" sz="40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Ferguson</a:t>
            </a:r>
            <a:r>
              <a:rPr lang="zh-CN" altLang="en-US" sz="4000"/>
              <a:t>：</a:t>
            </a:r>
            <a:endParaRPr lang="zh-CN" altLang="en-US" sz="4000"/>
          </a:p>
          <a:p>
            <a:pPr marL="0" indent="0">
              <a:buNone/>
            </a:pPr>
            <a:r>
              <a:rPr lang="zh-CN" altLang="en-US" sz="4000"/>
              <a:t>正如就基督而言，得儿子的名分、成圣、得荣耀都是作为独一的、同时性的、末世性的复活的各个方面，这就我们而言也是如此。</a:t>
            </a:r>
            <a:endParaRPr lang="zh-CN" altLang="en-US" sz="40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所有我们得到的救赎性的丰盛都是借着与基督联合。用</a:t>
            </a:r>
            <a:r>
              <a:rPr lang="en-US" altLang="zh-CN" sz="4000"/>
              <a:t>Ferguson</a:t>
            </a:r>
            <a:r>
              <a:rPr lang="zh-CN" altLang="en-US" sz="4000"/>
              <a:t>的话说，这一切都是借着与基督复活性的联合这个独一的、同时性的、末世性的事件而实现的。</a:t>
            </a:r>
            <a:endParaRPr lang="zh-CN" altLang="en-US" sz="40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zh-CN" sz="4000"/>
              <a:t>与基督的奥秘的联合的本质：</a:t>
            </a:r>
            <a:endParaRPr lang="zh-CN" altLang="zh-CN" sz="4000"/>
          </a:p>
          <a:p>
            <a:pPr marL="0" indent="0">
              <a:buNone/>
            </a:pPr>
            <a:r>
              <a:rPr lang="zh-CN" altLang="zh-CN" sz="4000"/>
              <a:t>从以弗所书</a:t>
            </a:r>
            <a:r>
              <a:rPr lang="en-US" altLang="zh-CN" sz="4000"/>
              <a:t>1</a:t>
            </a:r>
            <a:r>
              <a:rPr lang="zh-CN" altLang="en-US" sz="4000"/>
              <a:t>：</a:t>
            </a:r>
            <a:r>
              <a:rPr lang="en-US" altLang="zh-CN" sz="4000"/>
              <a:t>3</a:t>
            </a:r>
            <a:r>
              <a:rPr lang="zh-CN" altLang="en-US" sz="4000"/>
              <a:t>看位格性的、属灵的、及末世性的联合</a:t>
            </a:r>
            <a:endParaRPr lang="zh-CN" altLang="en-US" sz="40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弗</a:t>
            </a:r>
            <a:r>
              <a:rPr lang="en-US" altLang="zh-CN" sz="4000"/>
              <a:t>1</a:t>
            </a:r>
            <a:r>
              <a:rPr lang="zh-CN" altLang="en-US" sz="4000"/>
              <a:t>：</a:t>
            </a:r>
            <a:r>
              <a:rPr lang="en-US" altLang="zh-CN" sz="4000"/>
              <a:t>3</a:t>
            </a:r>
            <a:endParaRPr lang="en-US" altLang="zh-CN" sz="4000"/>
          </a:p>
          <a:p>
            <a:pPr marL="0" indent="0">
              <a:buNone/>
            </a:pPr>
            <a:r>
              <a:rPr lang="zh-CN" altLang="en-US" sz="4000"/>
              <a:t>愿颂赞归与我们主耶稣基督的父神，祂在基督里曾赐给我们天上各样属灵的福气。</a:t>
            </a:r>
            <a:endParaRPr lang="zh-CN" altLang="en-US" sz="4000"/>
          </a:p>
          <a:p>
            <a:pPr marL="0" indent="0">
              <a:buNone/>
            </a:pPr>
            <a:r>
              <a:rPr lang="zh-CN" altLang="en-US" sz="4000"/>
              <a:t> </a:t>
            </a:r>
            <a:endParaRPr lang="zh-CN" altLang="en-US" sz="4000"/>
          </a:p>
          <a:p>
            <a:pPr marL="0" indent="0">
              <a:buNone/>
            </a:pPr>
            <a:r>
              <a:rPr lang="en-US" altLang="zh-CN" sz="4000"/>
              <a:t>Blessed be the God and father of our Lord Jesus Christ, who has blessed us in Christ with every spiritual blessing in the heavenly places.</a:t>
            </a:r>
            <a:endParaRPr lang="en-US" altLang="zh-CN" sz="40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首先，也是最基本的，与基督的联合是位格性的联合，是与基督自己的位格联合。</a:t>
            </a:r>
            <a:endParaRPr lang="zh-CN" altLang="en-US" sz="4000"/>
          </a:p>
          <a:p>
            <a:pPr marL="0" indent="0">
              <a:buNone/>
            </a:pPr>
            <a:endParaRPr lang="en-US" altLang="zh-CN" sz="40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Herman Bavinck:</a:t>
            </a:r>
            <a:endParaRPr lang="en-US" altLang="zh-CN" sz="4000"/>
          </a:p>
          <a:p>
            <a:pPr marL="0" indent="0">
              <a:buNone/>
            </a:pPr>
            <a:r>
              <a:rPr lang="zh-CN" altLang="en-US" sz="4000"/>
              <a:t>除非我们在基督的位格中有分，否则我们无法得享从基督而来的任何福分；因为福分不能从位格中分离出来。这些福分并不存在于人的位格中，不存在与祭司中，不存在与教会中（比如圣礼）。基督的福分唯独在基督里。基督和他一切的福分都借着圣灵而属于教会。</a:t>
            </a:r>
            <a:endParaRPr lang="zh-CN" altLang="en-US" sz="40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从西敏大要理问答 </a:t>
            </a:r>
            <a:r>
              <a:rPr lang="en-US" altLang="zh-CN" sz="4000"/>
              <a:t>65-69</a:t>
            </a:r>
            <a:r>
              <a:rPr lang="zh-CN" altLang="en-US" sz="4000"/>
              <a:t>问来看，救赎的福分显明了与基督的联合。</a:t>
            </a:r>
            <a:endParaRPr lang="zh-CN" altLang="en-US" sz="4000"/>
          </a:p>
          <a:p>
            <a:pPr marL="0" indent="0">
              <a:buNone/>
            </a:pPr>
            <a:r>
              <a:rPr lang="en-US" altLang="zh-CN" sz="4000"/>
              <a:t>65</a:t>
            </a:r>
            <a:r>
              <a:rPr lang="zh-CN" altLang="en-US" sz="4000"/>
              <a:t>问：无形教会的会员，借着基督所享受的特别恩福有哪些？</a:t>
            </a:r>
            <a:endParaRPr lang="zh-CN" altLang="en-US" sz="4000"/>
          </a:p>
          <a:p>
            <a:pPr marL="0" indent="0">
              <a:buNone/>
            </a:pPr>
            <a:r>
              <a:rPr lang="zh-CN" altLang="en-US" sz="4000"/>
              <a:t>无形教会的会员，借着基督所享受的是：在荣耀与恩典中，与祂联合并相交团契。</a:t>
            </a:r>
            <a:endParaRPr lang="zh-CN" altLang="en-US" sz="40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66</a:t>
            </a:r>
            <a:r>
              <a:rPr lang="zh-CN" altLang="en-US" sz="4000"/>
              <a:t>问：选民所享有的</a:t>
            </a:r>
            <a:r>
              <a:rPr lang="en-US" altLang="zh-CN" sz="4000"/>
              <a:t>“</a:t>
            </a:r>
            <a:r>
              <a:rPr lang="zh-CN" altLang="en-US" sz="4000"/>
              <a:t>与基督联合</a:t>
            </a:r>
            <a:r>
              <a:rPr lang="en-US" altLang="zh-CN" sz="4000"/>
              <a:t>”</a:t>
            </a:r>
            <a:r>
              <a:rPr lang="zh-CN" altLang="en-US" sz="4000"/>
              <a:t>，是指什么？</a:t>
            </a:r>
            <a:endParaRPr lang="zh-CN" altLang="en-US" sz="4000"/>
          </a:p>
          <a:p>
            <a:pPr marL="0" indent="0">
              <a:buNone/>
            </a:pPr>
            <a:r>
              <a:rPr lang="zh-CN" altLang="en-US" sz="4000"/>
              <a:t>选民所享有的</a:t>
            </a:r>
            <a:r>
              <a:rPr lang="en-US" altLang="zh-CN" sz="4000"/>
              <a:t>“</a:t>
            </a:r>
            <a:r>
              <a:rPr lang="zh-CN" altLang="en-US" sz="4000"/>
              <a:t>与基督联合</a:t>
            </a:r>
            <a:r>
              <a:rPr lang="en-US" altLang="zh-CN" sz="4000"/>
              <a:t>”</a:t>
            </a:r>
            <a:r>
              <a:rPr lang="zh-CN" altLang="en-US" sz="4000"/>
              <a:t>是神恩典的作为，借此他们与基督联合，基督使他们的元首与丈夫，这是属灵的与奥秘的，也是真实的与不可分离的联合。这是在他们所得的</a:t>
            </a:r>
            <a:r>
              <a:rPr lang="en-US" altLang="zh-CN" sz="4000"/>
              <a:t>“</a:t>
            </a:r>
            <a:r>
              <a:rPr lang="zh-CN" altLang="en-US" sz="4000"/>
              <a:t>有效恩召</a:t>
            </a:r>
            <a:r>
              <a:rPr lang="en-US" altLang="zh-CN" sz="4000"/>
              <a:t>”</a:t>
            </a:r>
            <a:r>
              <a:rPr lang="zh-CN" altLang="en-US" sz="4000"/>
              <a:t>里成就的。</a:t>
            </a:r>
            <a:endParaRPr lang="zh-CN" altLang="en-US" sz="40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67</a:t>
            </a:r>
            <a:r>
              <a:rPr lang="zh-CN" altLang="en-US" sz="4000"/>
              <a:t>问：有效的恩召是什么？</a:t>
            </a:r>
            <a:endParaRPr lang="zh-CN" altLang="en-US" sz="4000"/>
          </a:p>
          <a:p>
            <a:pPr marL="0" indent="0">
              <a:buNone/>
            </a:pPr>
            <a:r>
              <a:rPr lang="zh-CN" altLang="en-US" sz="4000"/>
              <a:t>有效的恩召是上帝的全能与恩典的作为，出自祂对选民的白白与特别的爱，并非由于他们身上有任何原因促使祂如此作；在祂悦纳的时候，祂以此有效恩召，吸引他们归向耶稣基督，这是借着祂的圣道与圣灵所做成的。</a:t>
            </a:r>
            <a:endParaRPr lang="zh-CN" altLang="en-US" sz="40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68</a:t>
            </a:r>
            <a:r>
              <a:rPr lang="zh-CN" altLang="en-US" sz="4000"/>
              <a:t>问：唯独选民所蒙的恩召是有效的吗？</a:t>
            </a:r>
            <a:endParaRPr lang="zh-CN" altLang="en-US" sz="4000"/>
          </a:p>
          <a:p>
            <a:pPr marL="0" indent="0">
              <a:buNone/>
            </a:pPr>
            <a:r>
              <a:rPr lang="zh-CN" altLang="en-US" sz="4000"/>
              <a:t>唯独所有选民他们所蒙的恩召是有效的；虽然其他的人，或许常常由圣道的传讲，得着外在的呼召，并且有圣灵一般性的运行；然而，他们故意忽略并轻视所赐给他们的恩典，罪有应得，被留置在其不信景况中，他们是从未真正归向耶稣基督。</a:t>
            </a:r>
            <a:endParaRPr lang="zh-CN" altLang="en-US" sz="4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fontScale="90000" lnSpcReduction="10000"/>
          </a:bodyPr>
          <a:p>
            <a:pPr marL="0" indent="0">
              <a:buNone/>
            </a:pPr>
            <a:r>
              <a:rPr lang="zh-CN" altLang="en-US" sz="4000"/>
              <a:t>从经文的角度</a:t>
            </a:r>
            <a:endParaRPr lang="zh-CN" altLang="en-US" sz="4000"/>
          </a:p>
          <a:p>
            <a:pPr marL="0" indent="0">
              <a:buNone/>
            </a:pPr>
            <a:r>
              <a:rPr lang="en-US" altLang="zh-CN" sz="4000"/>
              <a:t>1. </a:t>
            </a:r>
            <a:r>
              <a:rPr lang="zh-CN" altLang="en-US" sz="4000"/>
              <a:t>我们在神子中被拣选和预定得救</a:t>
            </a:r>
            <a:endParaRPr lang="zh-CN" altLang="en-US" sz="4000"/>
          </a:p>
          <a:p>
            <a:pPr marL="0" indent="0">
              <a:buNone/>
            </a:pPr>
            <a:r>
              <a:rPr lang="zh-CN" altLang="en-US" sz="4000"/>
              <a:t>弗</a:t>
            </a:r>
            <a:r>
              <a:rPr lang="en-US" altLang="zh-CN" sz="4000"/>
              <a:t>1</a:t>
            </a:r>
            <a:r>
              <a:rPr lang="zh-CN" altLang="en-US" sz="4000"/>
              <a:t>：</a:t>
            </a:r>
            <a:r>
              <a:rPr lang="en-US" altLang="zh-CN" sz="4000"/>
              <a:t>4-5</a:t>
            </a:r>
            <a:endParaRPr lang="en-US" altLang="zh-CN" sz="4000"/>
          </a:p>
          <a:p>
            <a:pPr marL="0" indent="0">
              <a:buNone/>
            </a:pPr>
            <a:r>
              <a:rPr lang="en-US" altLang="zh-CN" sz="4000"/>
              <a:t>4 就 如 神 从 创 立 世 界 以 前 ， 在 基 督 里 拣 选 了 我 们 ， 使 我 们 在 他 面 前 成 为 圣 洁 ， 无 有 瑕 疵 ；</a:t>
            </a:r>
            <a:endParaRPr lang="en-US" altLang="zh-CN" sz="4000"/>
          </a:p>
          <a:p>
            <a:pPr marL="0" indent="0">
              <a:buNone/>
            </a:pPr>
            <a:r>
              <a:rPr lang="en-US" altLang="zh-CN" sz="4000"/>
              <a:t>5 又 因 爱 我 们 ， 就 按 着 自 己 意 旨 所 喜 悦 的 ， 预 定 我 们 藉 着 耶 稣 基 督 得 儿 子 的 名 分 ，</a:t>
            </a:r>
            <a:endParaRPr lang="en-US" altLang="zh-CN" sz="40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69</a:t>
            </a:r>
            <a:r>
              <a:rPr lang="zh-CN" altLang="en-US" sz="4000"/>
              <a:t>问：无形教会的会员，在恩典中与基督的相交，是指什么？</a:t>
            </a:r>
            <a:endParaRPr lang="zh-CN" altLang="en-US" sz="4000"/>
          </a:p>
          <a:p>
            <a:pPr marL="0" indent="0">
              <a:buNone/>
            </a:pPr>
            <a:r>
              <a:rPr lang="zh-CN" altLang="en-US" sz="4000"/>
              <a:t>无形教会的会员，在恩典中与基督的相交，是有分于中保基督所做成的救赎果效，使他们得以称义，得儿女名分，成圣，以及今生一切的福分，这都显明他们是与基督联合。</a:t>
            </a:r>
            <a:endParaRPr lang="zh-CN" altLang="en-US" sz="40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第二，与基督的联合是属灵的联合，也就是说，是由圣灵做成的。在这其中包含各样救赎的应用层面的福分。</a:t>
            </a:r>
            <a:endParaRPr lang="zh-CN" altLang="en-US" sz="4000"/>
          </a:p>
          <a:p>
            <a:pPr marL="0" indent="0">
              <a:buNone/>
            </a:pPr>
            <a:endParaRPr lang="zh-CN" altLang="en-US" sz="4000"/>
          </a:p>
          <a:p>
            <a:pPr marL="0" indent="0">
              <a:buNone/>
            </a:pPr>
            <a:r>
              <a:rPr lang="zh-CN" altLang="en-US" sz="4000"/>
              <a:t>伯克富不这样看</a:t>
            </a:r>
            <a:endParaRPr lang="zh-CN" altLang="en-US" sz="400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伯克富称在与基督属灵的合一之前要有在律法之地位上的合一。</a:t>
            </a:r>
            <a:endParaRPr lang="zh-CN" altLang="en-US" sz="4000"/>
          </a:p>
          <a:p>
            <a:pPr marL="0" indent="0">
              <a:buNone/>
            </a:pPr>
            <a:r>
              <a:rPr lang="zh-CN" altLang="en-US" sz="4000"/>
              <a:t>伯克富假定律法地位方面的合一必须与属灵的联合做出区分，因为他将属灵的联合以更新的范畴来定义。（</a:t>
            </a:r>
            <a:r>
              <a:rPr lang="en-US" altLang="zh-CN" sz="4000" i="1"/>
              <a:t>Systematic Theology, </a:t>
            </a:r>
            <a:r>
              <a:rPr lang="en-US" altLang="zh-CN" sz="4000"/>
              <a:t>452</a:t>
            </a:r>
            <a:r>
              <a:rPr lang="zh-CN" altLang="en-US" sz="4000"/>
              <a:t>）</a:t>
            </a:r>
            <a:endParaRPr lang="zh-CN" altLang="en-US" sz="400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然而，我们说与基督联合只有一个，只是包含不同的方面。这些不同的方面就是我们所说的与基督联合所带来的福分。</a:t>
            </a:r>
            <a:endParaRPr lang="zh-CN" altLang="en-US" sz="4000"/>
          </a:p>
          <a:p>
            <a:pPr marL="0" indent="0">
              <a:buNone/>
            </a:pPr>
            <a:endParaRPr lang="zh-CN" altLang="en-US" sz="4000"/>
          </a:p>
          <a:p>
            <a:pPr marL="0" indent="0">
              <a:buNone/>
            </a:pPr>
            <a:r>
              <a:rPr lang="zh-CN" altLang="en-US" sz="4000"/>
              <a:t>在这一点上，伯克富混淆了与基督联合本身和因着这联合而带来的福分。</a:t>
            </a:r>
            <a:endParaRPr lang="zh-CN" altLang="en-US" sz="400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第三，我们是在基督死和复活上与他联合。</a:t>
            </a:r>
            <a:endParaRPr lang="zh-CN" altLang="en-US" sz="4000"/>
          </a:p>
          <a:p>
            <a:pPr marL="0" indent="0">
              <a:buNone/>
            </a:pPr>
            <a:r>
              <a:rPr lang="zh-CN" altLang="en-US" sz="4000"/>
              <a:t>因此，与基督的联合就本质而言是末世性的联合。</a:t>
            </a:r>
            <a:endParaRPr lang="zh-CN" altLang="en-US" sz="4000"/>
          </a:p>
          <a:p>
            <a:pPr marL="0" indent="0">
              <a:buNone/>
            </a:pPr>
            <a:endParaRPr lang="zh-CN" altLang="en-US" sz="40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换个方式表述，与基督联合包括参与到基督的复活带来的新创造中。</a:t>
            </a:r>
            <a:endParaRPr lang="zh-CN" altLang="en-US" sz="4000"/>
          </a:p>
          <a:p>
            <a:pPr marL="0" indent="0">
              <a:buNone/>
            </a:pPr>
            <a:r>
              <a:rPr lang="en-US" altLang="zh-CN" sz="4000"/>
              <a:t>Herman Ridderbos</a:t>
            </a:r>
            <a:r>
              <a:rPr lang="zh-CN" altLang="en-US" sz="4000"/>
              <a:t>在论及等同于基督的复活的新创造时说：</a:t>
            </a:r>
            <a:endParaRPr lang="zh-CN" altLang="en-US" sz="4000"/>
          </a:p>
          <a:p>
            <a:pPr marL="0" indent="0">
              <a:buNone/>
            </a:pPr>
            <a:r>
              <a:rPr lang="zh-CN" altLang="en-US" sz="4000"/>
              <a:t>我们要思想的新世界是上帝在基督里带来的再造，而每一位在基督里的人都包含在其中。</a:t>
            </a:r>
            <a:endParaRPr lang="zh-CN" altLang="en-US" sz="400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我们谈论的实质上是两个世界，并不仅仅是属灵的层面，而是就救赎史和末世性的层面而言。基督复活之前的旧的秩序代表了在罪和愁苦中的未被救赎的世界；与基督复活等同的新的秩序代表了随着基督的复活而到来的救赎和新创造。因此，在基督里的即为新创造。他参与到，也属于上帝的新造之世界中。</a:t>
            </a:r>
            <a:endParaRPr lang="zh-CN" altLang="en-US" sz="4000"/>
          </a:p>
          <a:p>
            <a:pPr marL="0" indent="0">
              <a:buNone/>
            </a:pPr>
            <a:r>
              <a:rPr lang="en-US" altLang="zh-CN" sz="4000"/>
              <a:t>(</a:t>
            </a:r>
            <a:r>
              <a:rPr lang="en-US" altLang="zh-CN" sz="4000" i="1"/>
              <a:t>Paul: An Outline of His Theology</a:t>
            </a:r>
            <a:r>
              <a:rPr lang="en-US" altLang="zh-CN" sz="4000"/>
              <a:t>, 45-46)</a:t>
            </a:r>
            <a:endParaRPr lang="en-US" altLang="zh-CN" sz="400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fontScale="90000" lnSpcReduction="20000"/>
          </a:bodyPr>
          <a:p>
            <a:pPr marL="0" indent="0">
              <a:buNone/>
            </a:pPr>
            <a:r>
              <a:rPr lang="zh-CN" altLang="en-US" sz="4000"/>
              <a:t>进一步理解弗</a:t>
            </a:r>
            <a:r>
              <a:rPr lang="en-US" altLang="zh-CN" sz="4000"/>
              <a:t>1</a:t>
            </a:r>
            <a:r>
              <a:rPr lang="zh-CN" altLang="en-US" sz="4000"/>
              <a:t>：</a:t>
            </a:r>
            <a:r>
              <a:rPr lang="en-US" altLang="zh-CN" sz="4000"/>
              <a:t>3</a:t>
            </a:r>
            <a:r>
              <a:rPr lang="zh-CN" altLang="en-US" sz="4000"/>
              <a:t>谈到的与基督的联合所带来的福分</a:t>
            </a:r>
            <a:endParaRPr lang="zh-CN" altLang="en-US" sz="4000"/>
          </a:p>
          <a:p>
            <a:pPr marL="0" indent="0">
              <a:buNone/>
            </a:pPr>
            <a:r>
              <a:rPr lang="zh-CN" altLang="en-US" sz="4000">
                <a:sym typeface="+mn-ea"/>
              </a:rPr>
              <a:t>弗</a:t>
            </a:r>
            <a:r>
              <a:rPr lang="en-US" altLang="zh-CN" sz="4000">
                <a:sym typeface="+mn-ea"/>
              </a:rPr>
              <a:t>1</a:t>
            </a:r>
            <a:r>
              <a:rPr lang="zh-CN" altLang="en-US" sz="4000">
                <a:sym typeface="+mn-ea"/>
              </a:rPr>
              <a:t>：</a:t>
            </a:r>
            <a:r>
              <a:rPr lang="en-US" altLang="zh-CN" sz="4000">
                <a:sym typeface="+mn-ea"/>
              </a:rPr>
              <a:t>3</a:t>
            </a:r>
            <a:endParaRPr lang="en-US" altLang="zh-CN" sz="4000"/>
          </a:p>
          <a:p>
            <a:pPr marL="0" indent="0">
              <a:buNone/>
            </a:pPr>
            <a:r>
              <a:rPr lang="zh-CN" altLang="en-US" sz="4000">
                <a:sym typeface="+mn-ea"/>
              </a:rPr>
              <a:t>愿颂赞归与我们主耶稣基督的父神，祂在基督里曾赐给我们天上各样属灵的福气。</a:t>
            </a:r>
            <a:endParaRPr lang="zh-CN" altLang="en-US" sz="4000"/>
          </a:p>
          <a:p>
            <a:pPr marL="0" indent="0">
              <a:buNone/>
            </a:pPr>
            <a:r>
              <a:rPr lang="zh-CN" altLang="en-US" sz="4000">
                <a:sym typeface="+mn-ea"/>
              </a:rPr>
              <a:t> </a:t>
            </a:r>
            <a:endParaRPr lang="zh-CN" altLang="en-US" sz="4000"/>
          </a:p>
          <a:p>
            <a:pPr marL="0" indent="0">
              <a:buNone/>
            </a:pPr>
            <a:r>
              <a:rPr lang="en-US" altLang="zh-CN" sz="4000">
                <a:sym typeface="+mn-ea"/>
              </a:rPr>
              <a:t>Blessed be the God and father of our Lord Jesus Christ, who has blessed us in Christ with every spiritual blessing in the heavenly places.</a:t>
            </a:r>
            <a:endParaRPr lang="en-US" altLang="zh-CN" sz="4000"/>
          </a:p>
          <a:p>
            <a:pPr marL="0" indent="0">
              <a:buNone/>
            </a:pPr>
            <a:endParaRPr lang="zh-CN" altLang="en-US" sz="4000"/>
          </a:p>
          <a:p>
            <a:pPr marL="0" indent="0">
              <a:buNone/>
            </a:pPr>
            <a:endParaRPr lang="zh-CN" altLang="en-US" sz="40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首先，这些属灵的福气是在基督里的。</a:t>
            </a:r>
            <a:endParaRPr lang="zh-CN" altLang="en-US" sz="4000"/>
          </a:p>
          <a:p>
            <a:pPr marL="0" indent="0">
              <a:buNone/>
            </a:pPr>
            <a:r>
              <a:rPr lang="en-US" altLang="zh-CN" sz="4000"/>
              <a:t>“</a:t>
            </a:r>
            <a:r>
              <a:rPr lang="zh-CN" altLang="en-US" sz="4000"/>
              <a:t>在基督里</a:t>
            </a:r>
            <a:r>
              <a:rPr lang="en-US" altLang="zh-CN" sz="4000"/>
              <a:t>”</a:t>
            </a:r>
            <a:r>
              <a:rPr lang="zh-CN" altLang="en-US" sz="4000"/>
              <a:t>既是恩典之约中各样救赎的福分的背景，也是源头。</a:t>
            </a:r>
            <a:endParaRPr lang="zh-CN" altLang="en-US" sz="4000"/>
          </a:p>
          <a:p>
            <a:pPr marL="0" indent="0">
              <a:buNone/>
            </a:pPr>
            <a:r>
              <a:rPr lang="zh-CN" altLang="en-US" sz="4000"/>
              <a:t>救赎，就其最基本的层面而言，存在于靠信心与受难和复活的基督联合。</a:t>
            </a:r>
            <a:endParaRPr lang="zh-CN" altLang="en-US" sz="4000"/>
          </a:p>
          <a:p>
            <a:pPr marL="0" indent="0">
              <a:buNone/>
            </a:pPr>
            <a:r>
              <a:rPr lang="zh-CN" altLang="en-US" sz="4000"/>
              <a:t>这个</a:t>
            </a:r>
            <a:r>
              <a:rPr lang="en-US" altLang="zh-CN" sz="4000"/>
              <a:t>“</a:t>
            </a:r>
            <a:r>
              <a:rPr lang="zh-CN" altLang="en-US" sz="4000"/>
              <a:t>在基督里</a:t>
            </a:r>
            <a:r>
              <a:rPr lang="en-US" altLang="zh-CN" sz="4000"/>
              <a:t>”</a:t>
            </a:r>
            <a:r>
              <a:rPr lang="zh-CN" altLang="en-US" sz="4000"/>
              <a:t>的公式提供了一个解释性的原则，我们用以理解其他一切属灵的福分。</a:t>
            </a:r>
            <a:endParaRPr lang="zh-CN" altLang="en-US" sz="400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其次，保罗进一步限定这些在基督里的福分为</a:t>
            </a:r>
            <a:endParaRPr lang="zh-CN" altLang="en-US" sz="4000"/>
          </a:p>
          <a:p>
            <a:pPr marL="0" indent="0">
              <a:buNone/>
            </a:pPr>
            <a:r>
              <a:rPr lang="en-US" altLang="zh-CN" sz="4000"/>
              <a:t>“</a:t>
            </a:r>
            <a:r>
              <a:rPr lang="zh-CN" altLang="en-US" sz="4000"/>
              <a:t>各样属灵的</a:t>
            </a:r>
            <a:r>
              <a:rPr lang="en-US" altLang="zh-CN" sz="4000"/>
              <a:t>”</a:t>
            </a:r>
            <a:r>
              <a:rPr lang="zh-CN" altLang="en-US" sz="4000"/>
              <a:t> 福分。</a:t>
            </a:r>
            <a:endParaRPr lang="zh-CN" altLang="en-US" sz="4000"/>
          </a:p>
          <a:p>
            <a:pPr marL="0" indent="0">
              <a:buNone/>
            </a:pPr>
            <a:r>
              <a:rPr lang="zh-CN" altLang="en-US" sz="4000"/>
              <a:t>也就是说教会在基督再来之前所能拥有的福分已经都有了。</a:t>
            </a:r>
            <a:endParaRPr lang="zh-CN" altLang="en-US" sz="4000"/>
          </a:p>
          <a:p>
            <a:pPr marL="0" indent="0">
              <a:buNone/>
            </a:pPr>
            <a:r>
              <a:rPr lang="zh-CN" altLang="en-US" sz="4000"/>
              <a:t>在这里的属灵的特指由圣灵而来的。</a:t>
            </a:r>
            <a:endParaRPr lang="zh-CN" altLang="en-US" sz="4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fontScale="90000" lnSpcReduction="10000"/>
          </a:bodyPr>
          <a:p>
            <a:pPr marL="0" indent="0">
              <a:buNone/>
            </a:pPr>
            <a:r>
              <a:rPr lang="en-US" altLang="zh-CN" sz="4000"/>
              <a:t>2. </a:t>
            </a:r>
            <a:r>
              <a:rPr lang="zh-CN" altLang="en-US" sz="4000"/>
              <a:t>我们个人救恩的经历被描述为与基督的同死同活</a:t>
            </a:r>
            <a:endParaRPr lang="zh-CN" altLang="en-US" sz="4000"/>
          </a:p>
          <a:p>
            <a:pPr marL="0" indent="0">
              <a:buNone/>
            </a:pPr>
            <a:r>
              <a:rPr lang="zh-CN" altLang="en-US" sz="4000"/>
              <a:t>弗</a:t>
            </a:r>
            <a:r>
              <a:rPr lang="en-US" altLang="zh-CN" sz="4000"/>
              <a:t>2</a:t>
            </a:r>
            <a:r>
              <a:rPr lang="zh-CN" altLang="en-US" sz="4000"/>
              <a:t>：</a:t>
            </a:r>
            <a:r>
              <a:rPr lang="en-US" altLang="zh-CN" sz="4000"/>
              <a:t>4-6</a:t>
            </a:r>
            <a:endParaRPr lang="en-US" altLang="zh-CN" sz="4000"/>
          </a:p>
          <a:p>
            <a:pPr marL="0" indent="0">
              <a:buNone/>
            </a:pPr>
            <a:r>
              <a:rPr lang="en-US" altLang="zh-CN" sz="4000"/>
              <a:t>4 然 而 ， 神 既 有 丰 富 的 怜 悯 ， 因 他 爱 我 们 的 大 爱 ，</a:t>
            </a:r>
            <a:endParaRPr lang="en-US" altLang="zh-CN" sz="4000"/>
          </a:p>
          <a:p>
            <a:pPr marL="0" indent="0">
              <a:buNone/>
            </a:pPr>
            <a:r>
              <a:rPr lang="en-US" altLang="zh-CN" sz="4000"/>
              <a:t>5 当 我 们 死 在 过 犯 中 的 时 候 ， 便 叫 我 们 与 基 督 一 同 活 过 来 。 你 们 得 救 是 本 乎 恩 。</a:t>
            </a:r>
            <a:endParaRPr lang="en-US" altLang="zh-CN" sz="4000"/>
          </a:p>
          <a:p>
            <a:pPr marL="0" indent="0">
              <a:buNone/>
            </a:pPr>
            <a:r>
              <a:rPr lang="en-US" altLang="zh-CN" sz="4000"/>
              <a:t>6 他 又 叫 我 们 与 基 督 耶 稣 一 同 复 活 ， 一 同 坐 在 天 上 ，</a:t>
            </a:r>
            <a:endParaRPr lang="en-US" altLang="zh-CN" sz="40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在弗</a:t>
            </a:r>
            <a:r>
              <a:rPr lang="en-US" altLang="zh-CN" sz="4000"/>
              <a:t>1</a:t>
            </a:r>
            <a:r>
              <a:rPr lang="zh-CN" altLang="en-US" sz="4000"/>
              <a:t>：</a:t>
            </a:r>
            <a:r>
              <a:rPr lang="en-US" altLang="zh-CN" sz="4000"/>
              <a:t>13</a:t>
            </a:r>
            <a:endParaRPr lang="en-US" altLang="zh-CN" sz="4000"/>
          </a:p>
          <a:p>
            <a:pPr marL="0" indent="0">
              <a:buNone/>
            </a:pPr>
            <a:r>
              <a:rPr lang="zh-CN" altLang="en-US" sz="4000"/>
              <a:t>你们既听见真理的道，就是那叫你们得救的福音，也信了基督，既然信他，就受了所应许的圣灵为印记。</a:t>
            </a:r>
            <a:endParaRPr lang="zh-CN" altLang="en-US" sz="400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换个简单的说法，没有圣灵做工，就没有由圣灵而来的福分。</a:t>
            </a:r>
            <a:endParaRPr lang="zh-CN" altLang="en-US" sz="400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第三，这些福分是</a:t>
            </a:r>
            <a:r>
              <a:rPr lang="en-US" altLang="zh-CN" sz="4000"/>
              <a:t>“</a:t>
            </a:r>
            <a:r>
              <a:rPr lang="zh-CN" altLang="en-US" sz="4000"/>
              <a:t>天上的</a:t>
            </a:r>
            <a:r>
              <a:rPr lang="en-US" altLang="zh-CN" sz="4000"/>
              <a:t>”</a:t>
            </a:r>
            <a:r>
              <a:rPr lang="zh-CN" altLang="en-US" sz="4000"/>
              <a:t>。</a:t>
            </a:r>
            <a:endParaRPr lang="zh-CN" altLang="en-US" sz="4000"/>
          </a:p>
          <a:p>
            <a:pPr marL="0" indent="0">
              <a:buNone/>
            </a:pPr>
            <a:r>
              <a:rPr lang="zh-CN" altLang="en-US" sz="4000"/>
              <a:t>这提醒我们这些福分并非属世的、属地的、属土的。</a:t>
            </a:r>
            <a:endParaRPr lang="zh-CN" altLang="en-US" sz="4000"/>
          </a:p>
          <a:p>
            <a:pPr marL="0" indent="0">
              <a:buNone/>
            </a:pPr>
            <a:r>
              <a:rPr lang="zh-CN" altLang="en-US" sz="4000"/>
              <a:t>保罗也用另一种方式表述</a:t>
            </a:r>
            <a:r>
              <a:rPr lang="en-US" altLang="zh-CN" sz="4000"/>
              <a:t>“</a:t>
            </a:r>
            <a:r>
              <a:rPr lang="zh-CN" altLang="en-US" sz="4000"/>
              <a:t>属天的福分</a:t>
            </a:r>
            <a:r>
              <a:rPr lang="en-US" altLang="zh-CN" sz="4000"/>
              <a:t>”</a:t>
            </a:r>
            <a:endParaRPr lang="en-US" altLang="zh-CN" sz="4000"/>
          </a:p>
          <a:p>
            <a:pPr marL="0" indent="0">
              <a:buNone/>
            </a:pPr>
            <a:r>
              <a:rPr lang="zh-CN" altLang="en-US" sz="4000"/>
              <a:t>西</a:t>
            </a:r>
            <a:r>
              <a:rPr lang="en-US" altLang="zh-CN" sz="4000"/>
              <a:t>3</a:t>
            </a:r>
            <a:r>
              <a:rPr lang="zh-CN" altLang="en-US" sz="4000"/>
              <a:t>：</a:t>
            </a:r>
            <a:r>
              <a:rPr lang="en-US" altLang="zh-CN" sz="4000"/>
              <a:t>1-2</a:t>
            </a:r>
            <a:endParaRPr lang="en-US" altLang="zh-CN" sz="400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所以，你们若真与基督一同复活，就当求在上面的事；那里有基督坐在神的右边。</a:t>
            </a:r>
            <a:endParaRPr lang="zh-CN" altLang="en-US" sz="4000"/>
          </a:p>
          <a:p>
            <a:pPr marL="0" indent="0">
              <a:buNone/>
            </a:pPr>
            <a:r>
              <a:rPr lang="zh-CN" altLang="en-US" sz="4000"/>
              <a:t>你们要思念上面的事，不要思念地上的事。</a:t>
            </a:r>
            <a:endParaRPr lang="zh-CN" altLang="en-US" sz="400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这与林前</a:t>
            </a:r>
            <a:r>
              <a:rPr lang="en-US" altLang="zh-CN" sz="4000"/>
              <a:t>15</a:t>
            </a:r>
            <a:r>
              <a:rPr lang="zh-CN" altLang="en-US" sz="4000"/>
              <a:t>相关的经文一致：亚当是属土的，基督是属天的。</a:t>
            </a:r>
            <a:endParaRPr lang="zh-CN" altLang="en-US" sz="4000"/>
          </a:p>
          <a:p>
            <a:pPr marL="0" indent="0">
              <a:buNone/>
            </a:pPr>
            <a:r>
              <a:rPr lang="zh-CN" altLang="en-US" sz="4000"/>
              <a:t>并且，基督是他所代表的新创造的具象化。</a:t>
            </a:r>
            <a:endParaRPr lang="zh-CN" altLang="en-US" sz="4000"/>
          </a:p>
          <a:p>
            <a:pPr marL="0" indent="0">
              <a:buNone/>
            </a:pPr>
            <a:r>
              <a:rPr lang="zh-CN" altLang="en-US" sz="4000"/>
              <a:t>现在，保罗说我们也参与在基督所代表的新创造中。</a:t>
            </a:r>
            <a:endParaRPr lang="zh-CN" altLang="en-US" sz="400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用腓立比书</a:t>
            </a:r>
            <a:r>
              <a:rPr lang="en-US" altLang="zh-CN" sz="4000"/>
              <a:t>3</a:t>
            </a:r>
            <a:r>
              <a:rPr lang="zh-CN" altLang="en-US" sz="4000"/>
              <a:t>：</a:t>
            </a:r>
            <a:r>
              <a:rPr lang="en-US" altLang="zh-CN" sz="4000"/>
              <a:t>20</a:t>
            </a:r>
            <a:r>
              <a:rPr lang="zh-CN" altLang="en-US" sz="4000"/>
              <a:t>的话阐述同样的观点：</a:t>
            </a:r>
            <a:endParaRPr lang="zh-CN" altLang="en-US" sz="4000"/>
          </a:p>
          <a:p>
            <a:pPr marL="0" indent="0">
              <a:buNone/>
            </a:pPr>
            <a:r>
              <a:rPr lang="zh-CN" altLang="en-US" sz="4000"/>
              <a:t>我们却是天上的国民，并且等候救主，就是主耶稣基督从</a:t>
            </a:r>
            <a:r>
              <a:rPr lang="zh-CN" altLang="en-US" sz="4000"/>
              <a:t>天上降临。</a:t>
            </a:r>
            <a:endParaRPr lang="zh-CN" altLang="en-US" sz="400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与基督联合这个教义体现的属天性的聚焦是由基督作为叫人活的灵是属天的人这一事实而来的自然的结果。</a:t>
            </a:r>
            <a:endParaRPr lang="zh-CN" altLang="en-US" sz="400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我们再来看看在弗</a:t>
            </a:r>
            <a:r>
              <a:rPr lang="en-US" altLang="zh-CN" sz="4000"/>
              <a:t>1</a:t>
            </a:r>
            <a:r>
              <a:rPr lang="zh-CN" altLang="en-US" sz="4000"/>
              <a:t>：</a:t>
            </a:r>
            <a:r>
              <a:rPr lang="en-US" altLang="zh-CN" sz="4000"/>
              <a:t>4-14</a:t>
            </a:r>
            <a:r>
              <a:rPr lang="zh-CN" altLang="en-US" sz="4000"/>
              <a:t>，保罗是如何强调在基督里的</a:t>
            </a:r>
            <a:endParaRPr lang="zh-CN" altLang="en-US" sz="4000"/>
          </a:p>
          <a:p>
            <a:pPr marL="0" indent="0">
              <a:buNone/>
            </a:pPr>
            <a:r>
              <a:rPr lang="zh-CN" altLang="en-US" sz="4000"/>
              <a:t>首先，我们是在基督里得到各样属灵的福气（</a:t>
            </a:r>
            <a:r>
              <a:rPr lang="en-US" altLang="zh-CN" sz="4000"/>
              <a:t>v3</a:t>
            </a:r>
            <a:r>
              <a:rPr lang="zh-CN" altLang="en-US" sz="4000"/>
              <a:t>）</a:t>
            </a:r>
            <a:endParaRPr lang="zh-CN" altLang="en-US" sz="4000"/>
          </a:p>
          <a:p>
            <a:pPr marL="0" indent="0">
              <a:buNone/>
            </a:pPr>
            <a:r>
              <a:rPr lang="zh-CN" altLang="en-US" sz="4000"/>
              <a:t>在基督里被拣选（</a:t>
            </a:r>
            <a:r>
              <a:rPr lang="en-US" altLang="zh-CN" sz="4000"/>
              <a:t>v4</a:t>
            </a:r>
            <a:r>
              <a:rPr lang="zh-CN" altLang="en-US" sz="4000"/>
              <a:t>）</a:t>
            </a:r>
            <a:endParaRPr lang="zh-CN" altLang="en-US" sz="4000"/>
          </a:p>
          <a:p>
            <a:pPr marL="0" indent="0">
              <a:buNone/>
            </a:pPr>
            <a:r>
              <a:rPr lang="zh-CN" altLang="en-US" sz="4000"/>
              <a:t>借着基督耶稣得儿子的名分（</a:t>
            </a:r>
            <a:r>
              <a:rPr lang="en-US" altLang="zh-CN" sz="4000"/>
              <a:t>v5</a:t>
            </a:r>
            <a:r>
              <a:rPr lang="zh-CN" altLang="en-US" sz="4000"/>
              <a:t>）</a:t>
            </a:r>
            <a:endParaRPr lang="zh-CN" altLang="en-US" sz="400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20000"/>
          </a:bodyPr>
          <a:p>
            <a:pPr marL="0" indent="0">
              <a:buNone/>
            </a:pPr>
            <a:r>
              <a:rPr lang="zh-CN" altLang="en-US" sz="4000"/>
              <a:t>在基督里赐给我们恩典（</a:t>
            </a:r>
            <a:r>
              <a:rPr lang="en-US" altLang="zh-CN" sz="4000"/>
              <a:t>v6</a:t>
            </a:r>
            <a:r>
              <a:rPr lang="zh-CN" altLang="en-US" sz="4000"/>
              <a:t>）</a:t>
            </a:r>
            <a:endParaRPr lang="zh-CN" altLang="en-US" sz="4000"/>
          </a:p>
          <a:p>
            <a:pPr marL="0" indent="0">
              <a:buNone/>
            </a:pPr>
            <a:r>
              <a:rPr lang="zh-CN" altLang="en-US" sz="4000"/>
              <a:t>借着基督的血得蒙救赎（</a:t>
            </a:r>
            <a:r>
              <a:rPr lang="en-US" altLang="zh-CN" sz="4000"/>
              <a:t>v7</a:t>
            </a:r>
            <a:r>
              <a:rPr lang="zh-CN" altLang="en-US" sz="4000"/>
              <a:t>）</a:t>
            </a:r>
            <a:endParaRPr lang="zh-CN" altLang="en-US" sz="4000"/>
          </a:p>
          <a:p>
            <a:pPr marL="0" indent="0">
              <a:buNone/>
            </a:pPr>
            <a:r>
              <a:rPr lang="zh-CN" altLang="en-US" sz="4000"/>
              <a:t>在基督里面得了基业（</a:t>
            </a:r>
            <a:r>
              <a:rPr lang="en-US" altLang="zh-CN" sz="4000"/>
              <a:t>v11</a:t>
            </a:r>
            <a:r>
              <a:rPr lang="zh-CN" altLang="en-US" sz="4000"/>
              <a:t>）</a:t>
            </a:r>
            <a:endParaRPr lang="zh-CN" altLang="en-US" sz="4000"/>
          </a:p>
          <a:p>
            <a:pPr marL="0" indent="0">
              <a:buNone/>
            </a:pPr>
            <a:r>
              <a:rPr lang="zh-CN" altLang="en-US" sz="4000"/>
              <a:t>也是在基督里受了所应许的圣灵为印记（</a:t>
            </a:r>
            <a:r>
              <a:rPr lang="en-US" altLang="zh-CN" sz="4000"/>
              <a:t>v13</a:t>
            </a:r>
            <a:r>
              <a:rPr lang="zh-CN" altLang="en-US" sz="4000"/>
              <a:t>）</a:t>
            </a:r>
            <a:endParaRPr lang="zh-CN" altLang="en-US" sz="4000"/>
          </a:p>
          <a:p>
            <a:pPr marL="0" indent="0">
              <a:buNone/>
            </a:pPr>
            <a:r>
              <a:rPr lang="en-US" altLang="zh-CN" sz="4000"/>
              <a:t>Ephesians 1:13</a:t>
            </a:r>
            <a:endParaRPr lang="en-US" altLang="zh-CN" sz="4000"/>
          </a:p>
          <a:p>
            <a:pPr marL="0" indent="0">
              <a:buNone/>
            </a:pPr>
            <a:r>
              <a:rPr lang="en-US" altLang="zh-CN" sz="4000"/>
              <a:t>In him you also, when you heard the word of truth, the gospel of your salvation, and believed in him, were sealed with the promised Holy Spirit.</a:t>
            </a:r>
            <a:endParaRPr lang="en-US" altLang="zh-CN" sz="400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所以每一样福分都在与基督联合这个现实的基本框架中。</a:t>
            </a:r>
            <a:endParaRPr lang="zh-CN" altLang="en-US" sz="4000"/>
          </a:p>
          <a:p>
            <a:pPr marL="0" indent="0">
              <a:buNone/>
            </a:pPr>
            <a:r>
              <a:rPr lang="zh-CN" altLang="zh-CN" sz="4000"/>
              <a:t>在列举各样属灵的福分之前，保罗先声明这些天上各样属灵的福气都是在基督耶稣里的。他接下来就开始列举这各样属灵的福分。</a:t>
            </a:r>
            <a:endParaRPr lang="zh-CN" altLang="zh-CN" sz="4000"/>
          </a:p>
          <a:p>
            <a:pPr marL="0" indent="0">
              <a:buNone/>
            </a:pPr>
            <a:endParaRPr lang="zh-CN" altLang="en-US" sz="4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fontScale="90000" lnSpcReduction="20000"/>
          </a:bodyPr>
          <a:p>
            <a:pPr marL="0" indent="0">
              <a:buNone/>
            </a:pPr>
            <a:r>
              <a:rPr lang="zh-CN" altLang="en-US" sz="4000"/>
              <a:t>歌罗西书</a:t>
            </a:r>
            <a:r>
              <a:rPr lang="en-US" altLang="zh-CN" sz="4000"/>
              <a:t>2</a:t>
            </a:r>
            <a:r>
              <a:rPr lang="zh-CN" altLang="en-US" sz="4000"/>
              <a:t>：</a:t>
            </a:r>
            <a:r>
              <a:rPr lang="en-US" altLang="zh-CN" sz="4000"/>
              <a:t>11-13</a:t>
            </a:r>
            <a:endParaRPr lang="en-US" altLang="zh-CN" sz="4000"/>
          </a:p>
          <a:p>
            <a:pPr marL="0" indent="0">
              <a:buNone/>
            </a:pPr>
            <a:r>
              <a:rPr lang="en-US" altLang="zh-CN" sz="4000"/>
              <a:t>11 你 们 在 他 里 面 也 受 了 不 是 人 手 所 行 的 割 礼 ， 乃 是 基 督 使 你 们 脱 去 肉 体 情 欲 的 割 礼 。</a:t>
            </a:r>
            <a:endParaRPr lang="en-US" altLang="zh-CN" sz="4000"/>
          </a:p>
          <a:p>
            <a:pPr marL="0" indent="0">
              <a:buNone/>
            </a:pPr>
            <a:r>
              <a:rPr lang="en-US" altLang="zh-CN" sz="4000"/>
              <a:t>12 你 们 既 受 洗 与 他 一 同 埋 葬 ， 也 就 在 此 与 他 一 同 复 活 ， 都 因 信 那 叫 他 从 死 里 复 活 神 的 功 用 。</a:t>
            </a:r>
            <a:endParaRPr lang="en-US" altLang="zh-CN" sz="4000"/>
          </a:p>
          <a:p>
            <a:pPr marL="0" indent="0">
              <a:buNone/>
            </a:pPr>
            <a:r>
              <a:rPr lang="en-US" altLang="zh-CN" sz="4000"/>
              <a:t>13 你 们 从 前 在 过 犯 和 未 受 割 礼 的 肉 体 中 死 了 ， 神 赦 免 了 你 们 （ 或 作 ： 我 们 ） 一 切 过 犯 ， 便 叫 你 们 与 基 督 一 同 活 过 来 ；</a:t>
            </a:r>
            <a:endParaRPr lang="en-US" altLang="zh-CN" sz="400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en-US" altLang="zh-CN" sz="4000"/>
              <a:t>Charles Hodge:</a:t>
            </a:r>
            <a:endParaRPr lang="en-US" altLang="zh-CN" sz="4000"/>
          </a:p>
          <a:p>
            <a:pPr marL="0" indent="0">
              <a:buNone/>
            </a:pPr>
            <a:r>
              <a:rPr lang="zh-CN" altLang="en-US" sz="4000"/>
              <a:t>他们是因着在基督里面，靠着这联合，而得享这些福分。</a:t>
            </a:r>
            <a:endParaRPr lang="zh-CN" altLang="en-US" sz="4000"/>
          </a:p>
          <a:p>
            <a:pPr marL="0" indent="0">
              <a:buNone/>
            </a:pPr>
            <a:r>
              <a:rPr lang="en-US" altLang="zh-CN" sz="4000"/>
              <a:t>      (</a:t>
            </a:r>
            <a:r>
              <a:rPr lang="en-US" altLang="zh-CN" sz="4000" i="1"/>
              <a:t>Commentary on Ephesians</a:t>
            </a:r>
            <a:r>
              <a:rPr lang="en-US" altLang="zh-CN" sz="4000"/>
              <a:t>, 7)</a:t>
            </a:r>
            <a:endParaRPr lang="en-US" altLang="zh-CN" sz="4000"/>
          </a:p>
          <a:p>
            <a:pPr marL="0" indent="0">
              <a:buNone/>
            </a:pPr>
            <a:endParaRPr lang="en-US" altLang="zh-CN" sz="4000"/>
          </a:p>
          <a:p>
            <a:pPr marL="0" indent="0">
              <a:buNone/>
            </a:pPr>
            <a:r>
              <a:rPr lang="zh-CN" altLang="zh-CN" sz="4000"/>
              <a:t>脱离了与基督联合这个事实，正常的基督徒的生活是不存在的。</a:t>
            </a:r>
            <a:endParaRPr lang="zh-CN" altLang="zh-CN" sz="400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澄清与应用：救赎的历史、救赎的应用和与基督联合</a:t>
            </a:r>
            <a:endParaRPr lang="zh-CN" altLang="en-US" sz="4000"/>
          </a:p>
          <a:p>
            <a:pPr marL="0" indent="0">
              <a:buNone/>
            </a:pPr>
            <a:endParaRPr lang="zh-CN" altLang="en-US" sz="4000"/>
          </a:p>
          <a:p>
            <a:pPr marL="0" indent="0">
              <a:buNone/>
            </a:pPr>
            <a:r>
              <a:rPr lang="zh-CN" altLang="en-US" sz="4000"/>
              <a:t>从基督作为赐生命的灵的末世性看其在救赎的应用中的功用</a:t>
            </a:r>
            <a:endParaRPr lang="zh-CN" altLang="en-US" sz="400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回顾：</a:t>
            </a:r>
            <a:endParaRPr lang="zh-CN" altLang="en-US" sz="4000"/>
          </a:p>
          <a:p>
            <a:pPr marL="0" indent="0">
              <a:buNone/>
            </a:pPr>
            <a:r>
              <a:rPr lang="zh-CN" altLang="en-US" sz="4000"/>
              <a:t>救赎的历史中的高潮事件</a:t>
            </a:r>
            <a:endParaRPr lang="zh-CN" altLang="en-US" sz="4000"/>
          </a:p>
          <a:p>
            <a:pPr marL="0" indent="0">
              <a:buNone/>
            </a:pPr>
            <a:r>
              <a:rPr lang="zh-CN" altLang="en-US" sz="4000"/>
              <a:t>耶稣基督复活成为属天的（林前</a:t>
            </a:r>
            <a:r>
              <a:rPr lang="en-US" altLang="zh-CN" sz="4000"/>
              <a:t>15</a:t>
            </a:r>
            <a:r>
              <a:rPr lang="zh-CN" altLang="en-US" sz="4000"/>
              <a:t>：</a:t>
            </a:r>
            <a:r>
              <a:rPr lang="en-US" altLang="zh-CN" sz="4000"/>
              <a:t>47</a:t>
            </a:r>
            <a:r>
              <a:rPr lang="zh-CN" altLang="en-US" sz="4000"/>
              <a:t>）</a:t>
            </a:r>
            <a:endParaRPr lang="zh-CN" altLang="en-US" sz="4000"/>
          </a:p>
          <a:p>
            <a:pPr marL="0" indent="0">
              <a:buNone/>
            </a:pPr>
            <a:r>
              <a:rPr lang="zh-CN" altLang="en-US" sz="4000"/>
              <a:t>同时也成为在圣灵中末世生命的拥有者和传递者（林前</a:t>
            </a:r>
            <a:r>
              <a:rPr lang="en-US" altLang="zh-CN" sz="4000"/>
              <a:t>15</a:t>
            </a:r>
            <a:r>
              <a:rPr lang="zh-CN" altLang="en-US" sz="4000"/>
              <a:t>：</a:t>
            </a:r>
            <a:r>
              <a:rPr lang="en-US" altLang="zh-CN" sz="4000"/>
              <a:t>45</a:t>
            </a:r>
            <a:r>
              <a:rPr lang="zh-CN" altLang="en-US" sz="4000"/>
              <a:t>）</a:t>
            </a:r>
            <a:endParaRPr lang="zh-CN" altLang="en-US" sz="4000"/>
          </a:p>
          <a:p>
            <a:pPr marL="0" indent="0">
              <a:buNone/>
            </a:pPr>
            <a:endParaRPr lang="zh-CN" altLang="en-US" sz="4000"/>
          </a:p>
          <a:p>
            <a:pPr marL="0" indent="0">
              <a:buNone/>
            </a:pPr>
            <a:r>
              <a:rPr lang="zh-CN" altLang="en-US" sz="4000"/>
              <a:t>我们看下面救赎历史和救赎应用的关联</a:t>
            </a:r>
            <a:endParaRPr lang="zh-CN" altLang="en-US" sz="400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救赎历史</a:t>
            </a:r>
            <a:endParaRPr lang="zh-CN" altLang="en-US" sz="4000"/>
          </a:p>
          <a:p>
            <a:pPr marL="0" indent="0">
              <a:buNone/>
            </a:pPr>
            <a:r>
              <a:rPr lang="en-US" altLang="zh-CN" sz="4000"/>
              <a:t>1. </a:t>
            </a:r>
            <a:r>
              <a:rPr lang="zh-CN" altLang="en-US" sz="4000"/>
              <a:t>基督顺服、受难、埋葬、复活，以此不但完成了行为之约，也承担了上帝对罪的责罚；</a:t>
            </a:r>
            <a:endParaRPr lang="zh-CN" altLang="en-US" sz="4000"/>
          </a:p>
          <a:p>
            <a:pPr marL="0" indent="0">
              <a:buNone/>
            </a:pPr>
            <a:endParaRPr lang="zh-CN" altLang="en-US" sz="4000"/>
          </a:p>
          <a:p>
            <a:pPr marL="0" indent="0">
              <a:buNone/>
            </a:pPr>
            <a:r>
              <a:rPr lang="en-US" altLang="zh-CN" sz="4000"/>
              <a:t>2. </a:t>
            </a:r>
            <a:r>
              <a:rPr lang="zh-CN" altLang="en-US" sz="4000"/>
              <a:t>在他的复活中，基督成为了赐生命的灵（林前</a:t>
            </a:r>
            <a:r>
              <a:rPr lang="en-US" altLang="zh-CN" sz="4000"/>
              <a:t>15</a:t>
            </a:r>
            <a:r>
              <a:rPr lang="zh-CN" altLang="en-US" sz="4000"/>
              <a:t>：</a:t>
            </a:r>
            <a:r>
              <a:rPr lang="en-US" altLang="zh-CN" sz="4000"/>
              <a:t>45</a:t>
            </a:r>
            <a:r>
              <a:rPr lang="zh-CN" altLang="en-US" sz="4000"/>
              <a:t>；林后</a:t>
            </a:r>
            <a:r>
              <a:rPr lang="en-US" altLang="zh-CN" sz="4000"/>
              <a:t>3</a:t>
            </a:r>
            <a:r>
              <a:rPr lang="zh-CN" altLang="en-US" sz="4000"/>
              <a:t>：</a:t>
            </a:r>
            <a:r>
              <a:rPr lang="en-US" altLang="zh-CN" sz="4000"/>
              <a:t>17</a:t>
            </a:r>
            <a:r>
              <a:rPr lang="zh-CN" altLang="en-US" sz="4000"/>
              <a:t>）。</a:t>
            </a:r>
            <a:endParaRPr lang="zh-CN" altLang="en-US" sz="400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3. </a:t>
            </a:r>
            <a:r>
              <a:rPr lang="zh-CN" altLang="en-US" sz="4000"/>
              <a:t>作为赐生命的灵，基督同时也是属天的人，并且是他所代表的新的末世的秩序的具象化。</a:t>
            </a:r>
            <a:endParaRPr lang="zh-CN" altLang="en-US" sz="4000"/>
          </a:p>
          <a:p>
            <a:pPr marL="0" indent="0">
              <a:buNone/>
            </a:pPr>
            <a:endParaRPr lang="zh-CN" altLang="en-US" sz="4000"/>
          </a:p>
          <a:p>
            <a:pPr marL="0" indent="0">
              <a:buNone/>
            </a:pPr>
            <a:r>
              <a:rPr lang="en-US" altLang="zh-CN" sz="4000"/>
              <a:t>4. </a:t>
            </a:r>
            <a:r>
              <a:rPr lang="zh-CN" altLang="en-US" sz="4000"/>
              <a:t>在以上的阐述中，基督、圣灵、和属天的都是由基督的复活而来的、属于救赎的末世事件的范畴。</a:t>
            </a:r>
            <a:endParaRPr lang="zh-CN" altLang="en-US" sz="400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救赎的应用：</a:t>
            </a:r>
            <a:endParaRPr lang="zh-CN" altLang="en-US" sz="4000"/>
          </a:p>
          <a:p>
            <a:pPr marL="0" indent="0">
              <a:buNone/>
            </a:pPr>
            <a:r>
              <a:rPr lang="en-US" altLang="zh-CN" sz="4000"/>
              <a:t>1. </a:t>
            </a:r>
            <a:r>
              <a:rPr lang="zh-CN" altLang="en-US" sz="4000"/>
              <a:t>上帝在基督里给我们福分。</a:t>
            </a:r>
            <a:endParaRPr lang="zh-CN" altLang="en-US" sz="4000"/>
          </a:p>
          <a:p>
            <a:pPr marL="0" indent="0">
              <a:buNone/>
            </a:pPr>
            <a:r>
              <a:rPr lang="en-US" altLang="zh-CN" sz="4000"/>
              <a:t>2. </a:t>
            </a:r>
            <a:r>
              <a:rPr lang="zh-CN" altLang="en-US" sz="4000"/>
              <a:t>上帝给我们各样属灵的福分。</a:t>
            </a:r>
            <a:endParaRPr lang="zh-CN" altLang="en-US" sz="4000"/>
          </a:p>
          <a:p>
            <a:pPr marL="0" indent="0">
              <a:buNone/>
            </a:pPr>
            <a:r>
              <a:rPr lang="en-US" altLang="zh-CN" sz="4000"/>
              <a:t>3. </a:t>
            </a:r>
            <a:r>
              <a:rPr lang="zh-CN" altLang="en-US" sz="4000"/>
              <a:t>上帝给我们属天的福分。</a:t>
            </a:r>
            <a:endParaRPr lang="zh-CN" altLang="en-US" sz="4000"/>
          </a:p>
          <a:p>
            <a:pPr marL="0" indent="0">
              <a:buNone/>
            </a:pPr>
            <a:r>
              <a:rPr lang="en-US" altLang="zh-CN" sz="4000"/>
              <a:t>4. </a:t>
            </a:r>
            <a:r>
              <a:rPr lang="zh-CN" altLang="en-US" sz="4000"/>
              <a:t>我们看到，救赎的应用是对救赎的历史的微观性的复制。</a:t>
            </a:r>
            <a:endParaRPr lang="zh-CN" altLang="en-US" sz="400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历史                                     应用</a:t>
            </a:r>
            <a:endParaRPr lang="zh-CN" altLang="en-US" sz="4000"/>
          </a:p>
          <a:p>
            <a:pPr marL="0" indent="0">
              <a:buNone/>
            </a:pPr>
            <a:r>
              <a:rPr lang="zh-CN" altLang="en-US" sz="4000"/>
              <a:t>基督为我们成就              我们的福分在基督里</a:t>
            </a:r>
            <a:endParaRPr lang="zh-CN" altLang="en-US" sz="4000"/>
          </a:p>
          <a:p>
            <a:pPr marL="0" indent="0">
              <a:buNone/>
            </a:pPr>
            <a:r>
              <a:rPr lang="zh-CN" altLang="en-US" sz="4000"/>
              <a:t>基督成为赐生命的灵     我们得属灵的福分</a:t>
            </a:r>
            <a:endParaRPr lang="zh-CN" altLang="en-US" sz="4000"/>
          </a:p>
          <a:p>
            <a:pPr marL="0" indent="0">
              <a:buNone/>
            </a:pPr>
            <a:r>
              <a:rPr lang="zh-CN" altLang="en-US" sz="4000"/>
              <a:t>基督成为属天的              我们得属天的福分</a:t>
            </a:r>
            <a:endParaRPr lang="zh-CN" altLang="en-US" sz="4000"/>
          </a:p>
          <a:p>
            <a:pPr marL="0" indent="0">
              <a:buNone/>
            </a:pPr>
            <a:r>
              <a:rPr lang="zh-CN" altLang="en-US" sz="4000"/>
              <a:t>我们看到，与基督奥秘性的联合而来的特征性的福分都是从救赎历史的先存事实中衍生出来的。</a:t>
            </a:r>
            <a:endParaRPr lang="zh-CN" altLang="en-US" sz="400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因此，联合的首要的特质都在基督的位格中，基督</a:t>
            </a:r>
            <a:r>
              <a:rPr lang="en-US" altLang="zh-CN" sz="4000"/>
              <a:t>[</a:t>
            </a:r>
            <a:r>
              <a:rPr lang="zh-CN" altLang="en-US" sz="4000"/>
              <a:t>就其复活而带来的功效而言</a:t>
            </a:r>
            <a:r>
              <a:rPr lang="en-US" altLang="zh-CN" sz="4000"/>
              <a:t>]</a:t>
            </a:r>
            <a:r>
              <a:rPr lang="zh-CN" altLang="en-US" sz="4000"/>
              <a:t>就是圣灵，末世的福分都在联合中。</a:t>
            </a:r>
            <a:endParaRPr lang="zh-CN" altLang="en-US" sz="4000"/>
          </a:p>
          <a:p>
            <a:pPr marL="0" indent="0">
              <a:buNone/>
            </a:pPr>
            <a:endParaRPr lang="zh-CN" altLang="en-US" sz="4000"/>
          </a:p>
          <a:p>
            <a:pPr marL="0" indent="0">
              <a:buNone/>
            </a:pPr>
            <a:r>
              <a:rPr lang="zh-CN" altLang="en-US" sz="4000"/>
              <a:t>所以，与基督联合的应用层面是建构在</a:t>
            </a:r>
            <a:r>
              <a:rPr lang="zh-CN" altLang="en-US" sz="4000">
                <a:sym typeface="+mn-ea"/>
              </a:rPr>
              <a:t>这个救赎历史的结构性的基础上</a:t>
            </a:r>
            <a:r>
              <a:rPr lang="zh-CN" altLang="en-US" sz="4000"/>
              <a:t>。</a:t>
            </a:r>
            <a:endParaRPr lang="zh-CN" altLang="en-US" sz="400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这些应用的层面进一步地扩展我们对于与基督联合的理解。</a:t>
            </a:r>
            <a:endParaRPr lang="zh-CN" altLang="en-US" sz="4000"/>
          </a:p>
          <a:p>
            <a:pPr marL="0" indent="0">
              <a:buNone/>
            </a:pPr>
            <a:r>
              <a:rPr lang="zh-CN" altLang="en-US" sz="4000"/>
              <a:t>称义和得儿子的名分是关于与基督联合的法判论层面的 </a:t>
            </a:r>
            <a:r>
              <a:rPr lang="en-US" altLang="zh-CN" sz="4000"/>
              <a:t>(forensic)</a:t>
            </a:r>
            <a:endParaRPr lang="en-US" altLang="zh-CN" sz="4000"/>
          </a:p>
          <a:p>
            <a:pPr marL="0" indent="0">
              <a:buNone/>
            </a:pPr>
            <a:r>
              <a:rPr lang="zh-CN" altLang="en-US" sz="4000"/>
              <a:t>成圣的福分是联合的更新的层面的 </a:t>
            </a:r>
            <a:r>
              <a:rPr lang="en-US" altLang="zh-CN" sz="4000"/>
              <a:t>(renovative)</a:t>
            </a:r>
            <a:endParaRPr lang="en-US" altLang="zh-CN" sz="400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然而无论是法判论还是更新层面的福分都在奥秘性的联合之中，也就是在基督徒借着信心与基督位格性的、属灵的、末世性的联合。</a:t>
            </a:r>
            <a:endParaRPr lang="zh-CN" altLang="en-US" sz="4000"/>
          </a:p>
          <a:p>
            <a:pPr marL="0" indent="0">
              <a:buNone/>
            </a:pPr>
            <a:endParaRPr lang="zh-CN" altLang="en-US" sz="4000"/>
          </a:p>
          <a:p>
            <a:pPr marL="0" indent="0">
              <a:buNone/>
            </a:pPr>
            <a:r>
              <a:rPr lang="zh-CN" altLang="en-US" sz="4000"/>
              <a:t>因此，与基督奥秘性的联合就是圣灵做成的现实。基督徒靠着这现实借信心与基督的位格联合并领受天上各样属灵的福分。</a:t>
            </a:r>
            <a:endParaRPr lang="zh-CN" altLang="en-US" sz="4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fontScale="90000" lnSpcReduction="20000"/>
          </a:bodyPr>
          <a:p>
            <a:pPr marL="0" indent="0">
              <a:buNone/>
            </a:pPr>
            <a:r>
              <a:rPr lang="zh-CN" altLang="en-US" sz="4000"/>
              <a:t>西</a:t>
            </a:r>
            <a:r>
              <a:rPr lang="en-US" altLang="zh-CN" sz="4000"/>
              <a:t>3</a:t>
            </a:r>
            <a:r>
              <a:rPr lang="zh-CN" altLang="en-US" sz="4000"/>
              <a:t>：</a:t>
            </a:r>
            <a:r>
              <a:rPr lang="en-US" altLang="zh-CN" sz="4000"/>
              <a:t>1-4</a:t>
            </a:r>
            <a:endParaRPr lang="en-US" altLang="zh-CN" sz="4000"/>
          </a:p>
          <a:p>
            <a:pPr marL="0" indent="0">
              <a:buNone/>
            </a:pPr>
            <a:r>
              <a:rPr lang="en-US" altLang="zh-CN" sz="4000"/>
              <a:t> 所 以 ， 你 们 若 真 与 基 督 一 同 复 活 ， 就 当 求 在 上 面 的 事 ； 那 里 有 基 督 坐 在 神 的 右 边 。</a:t>
            </a:r>
            <a:endParaRPr lang="en-US" altLang="zh-CN" sz="4000"/>
          </a:p>
          <a:p>
            <a:pPr marL="0" indent="0">
              <a:buNone/>
            </a:pPr>
            <a:r>
              <a:rPr lang="en-US" altLang="zh-CN" sz="4000"/>
              <a:t>2 你 们 要 思 念 上 面 的 事 ， 不 要 思 念 地 上 的 事 。</a:t>
            </a:r>
            <a:endParaRPr lang="en-US" altLang="zh-CN" sz="4000"/>
          </a:p>
          <a:p>
            <a:pPr marL="0" indent="0">
              <a:buNone/>
            </a:pPr>
            <a:r>
              <a:rPr lang="en-US" altLang="zh-CN" sz="4000"/>
              <a:t>3 因 为 你 们 已 经 死 了 ， 你 们 的 生 命 与 基 督 一 同 藏 在 神 里 面 。</a:t>
            </a:r>
            <a:endParaRPr lang="en-US" altLang="zh-CN" sz="4000"/>
          </a:p>
          <a:p>
            <a:pPr marL="0" indent="0">
              <a:buNone/>
            </a:pPr>
            <a:r>
              <a:rPr lang="en-US" altLang="zh-CN" sz="4000"/>
              <a:t>4 基 督 是 我 们 的 生 命 ， 他 显 现 的 时 候 ， 你 们 也 要 与 他 一 同 显 现 在 荣 耀 里 。</a:t>
            </a:r>
            <a:endParaRPr lang="en-US" altLang="zh-CN" sz="400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与基督联合在哥林多前书</a:t>
            </a:r>
            <a:r>
              <a:rPr lang="en-US" altLang="zh-CN" sz="4000"/>
              <a:t>1</a:t>
            </a:r>
            <a:r>
              <a:rPr lang="zh-CN" altLang="en-US" sz="4000"/>
              <a:t>：</a:t>
            </a:r>
            <a:r>
              <a:rPr lang="en-US" altLang="zh-CN" sz="4000"/>
              <a:t>30</a:t>
            </a:r>
            <a:r>
              <a:rPr lang="zh-CN" altLang="en-US" sz="4000"/>
              <a:t>的基本结构</a:t>
            </a:r>
            <a:endParaRPr lang="zh-CN" altLang="en-US" sz="4000"/>
          </a:p>
          <a:p>
            <a:pPr marL="0" indent="0">
              <a:buNone/>
            </a:pPr>
            <a:r>
              <a:rPr lang="zh-CN" altLang="en-US" sz="4000"/>
              <a:t>林前</a:t>
            </a:r>
            <a:r>
              <a:rPr lang="en-US" altLang="zh-CN" sz="4000"/>
              <a:t>1</a:t>
            </a:r>
            <a:r>
              <a:rPr lang="zh-CN" altLang="en-US" sz="4000"/>
              <a:t>：</a:t>
            </a:r>
            <a:r>
              <a:rPr lang="en-US" altLang="zh-CN" sz="4000"/>
              <a:t>30</a:t>
            </a:r>
            <a:endParaRPr lang="en-US" altLang="zh-CN" sz="4000"/>
          </a:p>
          <a:p>
            <a:pPr marL="0" indent="0">
              <a:buNone/>
            </a:pPr>
            <a:r>
              <a:rPr lang="en-US" altLang="zh-CN" sz="4000"/>
              <a:t>30 但 你 们 得 在 基 督 耶 稣 里 ， 是 本 乎 神 ， 神 又 使 他 成 为 我 们 的 智 慧 、 公 义 、 圣 洁 、 救 赎 。</a:t>
            </a:r>
            <a:endParaRPr lang="en-US" altLang="zh-CN" sz="400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在具体的上下文，保罗要论证的是他对智慧从基督论角度的诠释的正确性。也就是说，在复活的和荣耀的基督里存有超越的和终极的智慧。</a:t>
            </a:r>
            <a:endParaRPr lang="zh-CN" altLang="en-US" sz="4000"/>
          </a:p>
          <a:p>
            <a:pPr marL="0" indent="0">
              <a:buNone/>
            </a:pPr>
            <a:r>
              <a:rPr lang="zh-CN" altLang="en-US" sz="4000"/>
              <a:t>在基督里的智慧的本质是关乎救恩和末世的。而这智慧与任何世上的智慧针锋相对。</a:t>
            </a:r>
            <a:endParaRPr lang="zh-CN" altLang="en-US" sz="4000"/>
          </a:p>
          <a:p>
            <a:pPr marL="0" indent="0">
              <a:buNone/>
            </a:pPr>
            <a:r>
              <a:rPr lang="zh-CN" altLang="en-US" sz="4000"/>
              <a:t>保罗从解释宣讲受难的基督的愚拙开始他的论述。</a:t>
            </a:r>
            <a:endParaRPr lang="zh-CN" altLang="en-US" sz="400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在第</a:t>
            </a:r>
            <a:r>
              <a:rPr lang="en-US" altLang="zh-CN" sz="4000"/>
              <a:t>17</a:t>
            </a:r>
            <a:r>
              <a:rPr lang="zh-CN" altLang="en-US" sz="4000"/>
              <a:t>节，保罗说他传讲福音并不用智慧的言语。为什么呢？</a:t>
            </a:r>
            <a:endParaRPr lang="zh-CN" altLang="en-US" sz="4000"/>
          </a:p>
          <a:p>
            <a:pPr marL="0" indent="0">
              <a:buNone/>
            </a:pPr>
            <a:endParaRPr lang="zh-CN" altLang="en-US" sz="4000"/>
          </a:p>
          <a:p>
            <a:pPr marL="0" indent="0">
              <a:buNone/>
            </a:pPr>
            <a:r>
              <a:rPr lang="zh-CN" altLang="en-US" sz="4000"/>
              <a:t>免得基督的十字架落了空。</a:t>
            </a:r>
            <a:endParaRPr lang="zh-CN" altLang="en-US" sz="4000"/>
          </a:p>
          <a:p>
            <a:pPr marL="0" indent="0">
              <a:buNone/>
            </a:pPr>
            <a:endParaRPr lang="zh-CN" altLang="en-US" sz="4000"/>
          </a:p>
          <a:p>
            <a:pPr marL="0" indent="0">
              <a:buNone/>
            </a:pPr>
            <a:r>
              <a:rPr lang="zh-CN" altLang="en-US" sz="4000"/>
              <a:t>是基督的十字架，而不是人的高言大智使得福音是满有大能和效力的。</a:t>
            </a:r>
            <a:endParaRPr lang="zh-CN" altLang="en-US" sz="400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保罗的要点在于第</a:t>
            </a:r>
            <a:r>
              <a:rPr lang="en-US" altLang="zh-CN" sz="4000"/>
              <a:t>18</a:t>
            </a:r>
            <a:r>
              <a:rPr lang="zh-CN" altLang="en-US" sz="4000"/>
              <a:t>节，</a:t>
            </a:r>
            <a:endParaRPr lang="zh-CN" altLang="en-US" sz="4000"/>
          </a:p>
          <a:p>
            <a:pPr marL="0" indent="0">
              <a:buNone/>
            </a:pPr>
            <a:r>
              <a:rPr lang="zh-CN" altLang="en-US" sz="4000"/>
              <a:t>18 因 为 十 字 架 的 道 理 ， 在 那 灭 亡 的 人 为 愚 拙 ； 在 我 们 得 救 的 人 ， 却 为 神 的 大 能 。</a:t>
            </a:r>
            <a:endParaRPr lang="zh-CN" altLang="en-US" sz="400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之后，在</a:t>
            </a:r>
            <a:r>
              <a:rPr lang="en-US" altLang="zh-CN" sz="4000"/>
              <a:t>19-29</a:t>
            </a:r>
            <a:r>
              <a:rPr lang="zh-CN" altLang="en-US" sz="4000"/>
              <a:t>节，保罗构建了一个渐进的论证，并在</a:t>
            </a:r>
            <a:r>
              <a:rPr lang="en-US" altLang="zh-CN" sz="4000"/>
              <a:t>29</a:t>
            </a:r>
            <a:r>
              <a:rPr lang="zh-CN" altLang="en-US" sz="4000"/>
              <a:t>节有一个初步的结论。第</a:t>
            </a:r>
            <a:r>
              <a:rPr lang="en-US" altLang="zh-CN" sz="4000"/>
              <a:t>29</a:t>
            </a:r>
            <a:r>
              <a:rPr lang="zh-CN" altLang="en-US" sz="4000"/>
              <a:t>节是初步的结论因为是为第</a:t>
            </a:r>
            <a:r>
              <a:rPr lang="en-US" altLang="zh-CN" sz="4000"/>
              <a:t>30</a:t>
            </a:r>
            <a:r>
              <a:rPr lang="zh-CN" altLang="en-US" sz="4000"/>
              <a:t>节，保罗宣告什么是真正的基督的智慧。</a:t>
            </a:r>
            <a:endParaRPr lang="zh-CN" altLang="en-US" sz="4000"/>
          </a:p>
          <a:p>
            <a:pPr marL="0" indent="0">
              <a:buNone/>
            </a:pPr>
            <a:r>
              <a:rPr lang="zh-CN" altLang="en-US" sz="4000"/>
              <a:t>我们具体看</a:t>
            </a:r>
            <a:endParaRPr lang="zh-CN" altLang="en-US" sz="400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20000"/>
          </a:bodyPr>
          <a:p>
            <a:pPr marL="0" indent="0">
              <a:buNone/>
            </a:pPr>
            <a:r>
              <a:rPr lang="zh-CN" altLang="en-US" sz="4000"/>
              <a:t>19 就 如 经 上 所 记 ： 我 要 灭 绝 智 慧 人 的 智 慧 ， 废 弃 聪 明 人 的 聪 明 。</a:t>
            </a:r>
            <a:endParaRPr lang="zh-CN" altLang="en-US" sz="4000"/>
          </a:p>
          <a:p>
            <a:pPr marL="0" indent="0">
              <a:buNone/>
            </a:pPr>
            <a:r>
              <a:rPr lang="zh-CN" altLang="en-US" sz="4000"/>
              <a:t>20 智 慧 人 在 那 里 ？ 文 士 在 那 里 ？ 这 世 上 的 辩 士 在 那 里 ？ 神 岂 不 是 叫 这 世 上 的 智 慧 变 成 愚 拙 麽 ？</a:t>
            </a:r>
            <a:endParaRPr lang="zh-CN" altLang="en-US" sz="4000"/>
          </a:p>
          <a:p>
            <a:pPr marL="0" indent="0">
              <a:buNone/>
            </a:pPr>
            <a:r>
              <a:rPr lang="zh-CN" altLang="en-US" sz="4000"/>
              <a:t>21 世 人 凭 自 己 的 智 慧 ， 既 不 认 识 神 ， 神 就 乐 意 用 人 所 当 作 愚 拙 的 道 理 ， 拯 救 那 些 信 的 人 ； 这 就 是 神 的 智 慧 了 。</a:t>
            </a:r>
            <a:endParaRPr lang="zh-CN" altLang="en-US" sz="400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在</a:t>
            </a:r>
            <a:r>
              <a:rPr lang="en-US" altLang="zh-CN" sz="4000"/>
              <a:t>19-21</a:t>
            </a:r>
            <a:r>
              <a:rPr lang="zh-CN" altLang="en-US" sz="4000"/>
              <a:t>节，保罗指出是对十字架的宣告、十字架的逻辑叫世上的智慧变成了愚拙。</a:t>
            </a:r>
            <a:endParaRPr lang="zh-CN" altLang="en-US" sz="400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22 犹 太 人 是 要 神 迹 ， 希 利 尼 人 是 求 智 慧 ，</a:t>
            </a:r>
            <a:endParaRPr lang="zh-CN" altLang="en-US" sz="4000"/>
          </a:p>
          <a:p>
            <a:pPr marL="0" indent="0">
              <a:buNone/>
            </a:pPr>
            <a:r>
              <a:rPr lang="zh-CN" altLang="en-US" sz="4000"/>
              <a:t>23 我 们 却 是 传 钉 十 字 架 的 基 督 ， 在 犹 太 人 为 绊 脚 石 ， 在 外 邦 人 为 愚 拙 ；</a:t>
            </a:r>
            <a:endParaRPr lang="zh-CN" altLang="en-US" sz="4000"/>
          </a:p>
          <a:p>
            <a:pPr marL="0" indent="0">
              <a:buNone/>
            </a:pPr>
            <a:endParaRPr lang="zh-CN" altLang="en-US" sz="400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为什么使人的智慧变为愚拙呢？</a:t>
            </a:r>
            <a:endParaRPr lang="zh-CN" altLang="en-US" sz="4000"/>
          </a:p>
          <a:p>
            <a:pPr marL="0" indent="0">
              <a:buNone/>
            </a:pPr>
            <a:r>
              <a:rPr lang="zh-CN" altLang="en-US" sz="4000"/>
              <a:t>因为任何属世的、次末世性的、人的智慧都无法理解福音所启示的智慧。上帝的智慧是在于十字架和对十字架的宣讲。这彻底颠覆了这个世界对智慧的认知。</a:t>
            </a:r>
            <a:endParaRPr lang="zh-CN" altLang="en-US" sz="4000"/>
          </a:p>
          <a:p>
            <a:pPr marL="0" indent="0">
              <a:buNone/>
            </a:pPr>
            <a:endParaRPr lang="zh-CN" altLang="en-US" sz="400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sym typeface="+mn-ea"/>
              </a:rPr>
              <a:t>24 但 在 那 蒙 召 的 ， 无 论 是 犹 太 人 、 希 利 尼 人 ， 基 督 总 为 神 的 能 力 ， 神 的 智 慧 。</a:t>
            </a:r>
            <a:endParaRPr lang="zh-CN" altLang="en-US" sz="4000">
              <a:sym typeface="+mn-ea"/>
            </a:endParaRPr>
          </a:p>
          <a:p>
            <a:pPr marL="0" indent="0">
              <a:buNone/>
            </a:pPr>
            <a:r>
              <a:rPr lang="zh-CN" altLang="en-US" sz="4000">
                <a:sym typeface="+mn-ea"/>
              </a:rPr>
              <a:t>25 因 神 的 愚 拙 总 比 人 智 慧 ， 神 的 软 弱 总 比 人 强 壮 。</a:t>
            </a:r>
            <a:endParaRPr lang="zh-CN" altLang="en-US" sz="4000"/>
          </a:p>
          <a:p>
            <a:pPr marL="0" indent="0">
              <a:buNone/>
            </a:pPr>
            <a:endParaRPr lang="zh-CN" altLang="en-US" sz="4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3. </a:t>
            </a:r>
            <a:r>
              <a:rPr lang="zh-CN" altLang="en-US" sz="4000"/>
              <a:t>我们在基督里被召</a:t>
            </a:r>
            <a:endParaRPr lang="zh-CN" altLang="en-US" sz="4000"/>
          </a:p>
          <a:p>
            <a:pPr marL="0" indent="0">
              <a:buNone/>
            </a:pPr>
            <a:r>
              <a:rPr lang="zh-CN" altLang="en-US" sz="4000"/>
              <a:t>林前</a:t>
            </a:r>
            <a:r>
              <a:rPr lang="en-US" altLang="zh-CN" sz="4000"/>
              <a:t>1</a:t>
            </a:r>
            <a:r>
              <a:rPr lang="zh-CN" altLang="en-US" sz="4000"/>
              <a:t>：</a:t>
            </a:r>
            <a:r>
              <a:rPr lang="en-US" altLang="zh-CN" sz="4000"/>
              <a:t>9</a:t>
            </a:r>
            <a:endParaRPr lang="en-US" altLang="zh-CN" sz="4000"/>
          </a:p>
          <a:p>
            <a:pPr marL="0" indent="0">
              <a:buNone/>
            </a:pPr>
            <a:r>
              <a:rPr lang="en-US" altLang="zh-CN" sz="4000"/>
              <a:t>9 神 是 信 实 的 ， 你 们 原 是 被 他 所 召 ， 好 与 他 儿 子 ─ 我 们 的 主 耶 稣 基 督 一 同 得 分 。</a:t>
            </a:r>
            <a:endParaRPr lang="en-US" altLang="zh-CN" sz="400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24-25</a:t>
            </a:r>
            <a:r>
              <a:rPr lang="zh-CN" altLang="en-US" sz="4000"/>
              <a:t>节以看上去矛盾的话语总结说神的愚拙要比人更为智慧。</a:t>
            </a:r>
            <a:endParaRPr lang="zh-CN" altLang="en-US" sz="400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26 弟 兄 们 哪 ， 可 见 你 们 蒙 召 的 ， 按 着 肉 体 有 智 慧 的 不 多 ， 有 能 力 的 不 多 ， 有 尊 贵 的 也 不 多 。</a:t>
            </a:r>
            <a:endParaRPr lang="zh-CN" altLang="en-US" sz="4000"/>
          </a:p>
          <a:p>
            <a:pPr marL="0" indent="0">
              <a:buNone/>
            </a:pPr>
            <a:r>
              <a:rPr lang="zh-CN" altLang="en-US" sz="4000"/>
              <a:t>27 神 却 拣 选 了 世 上 愚 拙 的 ， 叫 有 智 慧 的 羞 愧 ； 又 拣 选 了 世 上 软 弱 的 ， 叫 那 强 壮 的 羞 愧 。</a:t>
            </a:r>
            <a:endParaRPr lang="zh-CN" altLang="en-US" sz="400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28 神 也 拣 选 了 世 上 卑 贱 的 ， 被 人 厌 恶 的 ， 以 及 那 无 有 的 ， 为 要 废 掉 那 有 的 。</a:t>
            </a:r>
            <a:endParaRPr lang="zh-CN" altLang="en-US" sz="4000"/>
          </a:p>
          <a:p>
            <a:pPr marL="0" indent="0">
              <a:buNone/>
            </a:pPr>
            <a:r>
              <a:rPr lang="zh-CN" altLang="en-US" sz="4000"/>
              <a:t>29 使 一 切 有 血 气 的 ， 在 神 面 前 一 个 也 不 能 自 夸 。</a:t>
            </a:r>
            <a:endParaRPr lang="zh-CN" altLang="en-US" sz="400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26-29</a:t>
            </a:r>
            <a:r>
              <a:rPr lang="zh-CN" altLang="en-US" sz="4000"/>
              <a:t>节，保罗论述这样一个基本的要点：</a:t>
            </a:r>
            <a:endParaRPr lang="zh-CN" altLang="en-US" sz="4000"/>
          </a:p>
          <a:p>
            <a:pPr marL="0" indent="0">
              <a:buNone/>
            </a:pPr>
            <a:r>
              <a:rPr lang="zh-CN" altLang="en-US" sz="4000"/>
              <a:t>上帝以十字架的愚拙使世上的智慧困惑。</a:t>
            </a:r>
            <a:endParaRPr lang="zh-CN" altLang="en-US" sz="4000"/>
          </a:p>
          <a:p>
            <a:pPr marL="0" indent="0">
              <a:buNone/>
            </a:pPr>
            <a:r>
              <a:rPr lang="zh-CN" altLang="en-US" sz="4000"/>
              <a:t>所以，保罗的结论是上帝借着十字架的愚拙叫有智慧的羞愧，以至于一切有血气的，在神面前一个也不能自夸。</a:t>
            </a:r>
            <a:endParaRPr lang="zh-CN" altLang="en-US" sz="400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有血气的，</a:t>
            </a:r>
            <a:r>
              <a:rPr lang="el-GR" altLang="en-US" sz="4000"/>
              <a:t>σὰρξ</a:t>
            </a:r>
            <a:r>
              <a:rPr lang="zh-CN" altLang="en-US" sz="4000"/>
              <a:t>，在这里指人类现在所在的堕落的、次末世的模式。</a:t>
            </a:r>
            <a:endParaRPr lang="zh-CN" altLang="en-US" sz="4000"/>
          </a:p>
          <a:p>
            <a:pPr marL="0" indent="0">
              <a:buNone/>
            </a:pPr>
            <a:r>
              <a:rPr lang="zh-CN" altLang="en-US" sz="4000"/>
              <a:t>他们不能自夸，为什么呢？</a:t>
            </a:r>
            <a:endParaRPr lang="zh-CN" altLang="en-US" sz="4000"/>
          </a:p>
          <a:p>
            <a:pPr marL="0" indent="0">
              <a:buNone/>
            </a:pPr>
            <a:r>
              <a:rPr lang="zh-CN" altLang="en-US" sz="4000"/>
              <a:t>一方面，原因已经给出一部分，因为</a:t>
            </a:r>
            <a:r>
              <a:rPr lang="en-US" altLang="zh-CN" sz="4000"/>
              <a:t>19-28</a:t>
            </a:r>
            <a:r>
              <a:rPr lang="zh-CN" altLang="en-US" sz="4000"/>
              <a:t>节的论述。神的愚拙比人智慧；神拣选了愚拙的、拣选了软弱的、拣选了卑贱的。</a:t>
            </a:r>
            <a:endParaRPr lang="zh-CN" altLang="en-US" sz="4000"/>
          </a:p>
          <a:p>
            <a:pPr marL="0" indent="0">
              <a:buNone/>
            </a:pPr>
            <a:endParaRPr lang="zh-CN" altLang="en-US" sz="400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另一方面，更重要的使得属血气的不能自夸的原因在第</a:t>
            </a:r>
            <a:r>
              <a:rPr lang="en-US" altLang="zh-CN" sz="4000"/>
              <a:t>30</a:t>
            </a:r>
            <a:r>
              <a:rPr lang="zh-CN" altLang="en-US" sz="4000"/>
              <a:t>节，</a:t>
            </a:r>
            <a:endParaRPr lang="zh-CN" altLang="en-US" sz="4000"/>
          </a:p>
          <a:p>
            <a:pPr marL="0" indent="0">
              <a:buNone/>
            </a:pPr>
            <a:r>
              <a:rPr lang="zh-CN" altLang="en-US" sz="4000"/>
              <a:t>30 但 你 们 得 在 基 督 耶 稣 里 ， 是 本 乎 神 ， 神 又 使 他 成 为 我 们 的 智 慧 、 公 义 、 圣 洁 、 救 赎 。</a:t>
            </a:r>
            <a:endParaRPr lang="zh-CN" altLang="en-US" sz="400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上帝开启了救赎史中的一种状态，在其中基督不但成为了属他之人的智慧，而且更多</a:t>
            </a:r>
            <a:r>
              <a:rPr lang="en-US" altLang="zh-CN" sz="4000"/>
              <a:t>——</a:t>
            </a:r>
            <a:r>
              <a:rPr lang="zh-CN" altLang="en-US" sz="4000"/>
              <a:t>公义、圣洁、救赎。</a:t>
            </a:r>
            <a:endParaRPr lang="zh-CN" altLang="en-US" sz="4000"/>
          </a:p>
          <a:p>
            <a:pPr marL="0" indent="0">
              <a:buNone/>
            </a:pPr>
            <a:r>
              <a:rPr lang="zh-CN" altLang="en-US" sz="4000"/>
              <a:t>然而这不再是那位降卑、受难的基督，而是复活的、荣耀的基督。</a:t>
            </a:r>
            <a:endParaRPr lang="zh-CN" altLang="en-US" sz="400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与基督联合的原因：</a:t>
            </a:r>
            <a:endParaRPr lang="zh-CN" altLang="en-US" sz="4000"/>
          </a:p>
          <a:p>
            <a:pPr marL="0" indent="0">
              <a:buNone/>
            </a:pPr>
            <a:r>
              <a:rPr lang="zh-CN" altLang="en-US" sz="4000"/>
              <a:t>本乎神</a:t>
            </a:r>
            <a:endParaRPr lang="zh-CN" altLang="en-US" sz="4000"/>
          </a:p>
          <a:p>
            <a:pPr marL="0" indent="0">
              <a:buNone/>
            </a:pPr>
            <a:r>
              <a:rPr lang="en-US" altLang="zh-CN" sz="4000"/>
              <a:t>ESV: And because of him;</a:t>
            </a:r>
            <a:endParaRPr lang="en-US" altLang="zh-CN" sz="4000"/>
          </a:p>
          <a:p>
            <a:pPr marL="0" indent="0">
              <a:buNone/>
            </a:pPr>
            <a:r>
              <a:rPr lang="en-US" altLang="zh-CN" sz="4000"/>
              <a:t>NASB: But by his doing; </a:t>
            </a:r>
            <a:endParaRPr lang="en-US" altLang="zh-CN" sz="4000"/>
          </a:p>
          <a:p>
            <a:pPr marL="0" indent="0">
              <a:buNone/>
            </a:pPr>
            <a:r>
              <a:rPr lang="zh-CN" altLang="en-US" sz="4000"/>
              <a:t>这指出了基督徒与基督联合的最终极的主权性的源头。没有人可以自夸，包括那些被拣选的。因为与他们无关，是上帝的作为。</a:t>
            </a:r>
            <a:endParaRPr lang="zh-CN" altLang="en-US" sz="400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我们也再一次看到那个公式：在基督里</a:t>
            </a:r>
            <a:endParaRPr lang="zh-CN" altLang="en-US" sz="4000"/>
          </a:p>
          <a:p>
            <a:pPr marL="0" indent="0">
              <a:buNone/>
            </a:pPr>
            <a:r>
              <a:rPr lang="zh-CN" altLang="en-US" sz="4000"/>
              <a:t>在基督里就等同于脱离属血气的状态。</a:t>
            </a:r>
            <a:endParaRPr lang="zh-CN" altLang="en-US" sz="4000"/>
          </a:p>
          <a:p>
            <a:pPr marL="0" indent="0">
              <a:buNone/>
            </a:pPr>
            <a:r>
              <a:rPr lang="zh-CN" altLang="en-US" sz="4000"/>
              <a:t>在基督里可以说是一个整全的、基督论角度的总结，点明了那些知道上帝的智慧和不知道上帝的智慧之人的区分。</a:t>
            </a:r>
            <a:endParaRPr lang="zh-CN" altLang="en-US" sz="400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这个模式也再一次提醒我们，没有人可以夸口。基督徒是在基督里的，这个基本的事实使得基督徒不得不谦卑。我们在上帝面前得以被接受完完全全是基督的功绩。</a:t>
            </a:r>
            <a:endParaRPr lang="zh-CN" altLang="en-US" sz="4000"/>
          </a:p>
          <a:p>
            <a:pPr marL="0" indent="0">
              <a:buNone/>
            </a:pPr>
            <a:r>
              <a:rPr lang="zh-CN" altLang="en-US" sz="4000"/>
              <a:t>再一次引用加尔文：只要我们不在基督里，他所成就和所成为的一切对我们而言仍然是无用和无效的。</a:t>
            </a:r>
            <a:endParaRPr lang="zh-CN" altLang="en-US" sz="4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提后</a:t>
            </a:r>
            <a:r>
              <a:rPr lang="en-US" altLang="zh-CN" sz="4000"/>
              <a:t>1</a:t>
            </a:r>
            <a:r>
              <a:rPr lang="zh-CN" altLang="en-US" sz="4000"/>
              <a:t>：</a:t>
            </a:r>
            <a:r>
              <a:rPr lang="en-US" altLang="zh-CN" sz="4000"/>
              <a:t>9</a:t>
            </a:r>
            <a:endParaRPr lang="en-US" altLang="zh-CN" sz="4000"/>
          </a:p>
          <a:p>
            <a:pPr marL="0" indent="0">
              <a:buNone/>
            </a:pPr>
            <a:r>
              <a:rPr lang="en-US" altLang="zh-CN" sz="4000"/>
              <a:t>9 神 救 了 我 们 ， 以 圣 召 召 我 们 ， 不 是 按 我 们 的 行 为 ， 乃 是 按 他 的 旨 意 和 恩 典 ； 这 恩 典 是 万 古 之 先 ， 在 基 督 耶 稣 里 赐 给 我 们 的 ，</a:t>
            </a:r>
            <a:endParaRPr lang="en-US" altLang="zh-CN" sz="400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再一次，为什么不能夸口</a:t>
            </a:r>
            <a:endParaRPr lang="zh-CN" altLang="en-US" sz="4000"/>
          </a:p>
          <a:p>
            <a:pPr marL="0" indent="0">
              <a:buNone/>
            </a:pPr>
            <a:r>
              <a:rPr lang="en-US" altLang="zh-CN" sz="4000"/>
              <a:t>1. </a:t>
            </a:r>
            <a:r>
              <a:rPr lang="zh-CN" altLang="en-US" sz="4000"/>
              <a:t>本乎神；</a:t>
            </a:r>
            <a:endParaRPr lang="zh-CN" altLang="en-US" sz="4000"/>
          </a:p>
          <a:p>
            <a:pPr marL="0" indent="0">
              <a:buNone/>
            </a:pPr>
            <a:r>
              <a:rPr lang="en-US" altLang="zh-CN" sz="4000"/>
              <a:t>2. </a:t>
            </a:r>
            <a:r>
              <a:rPr lang="zh-CN" altLang="en-US" sz="4000"/>
              <a:t>在基督里。</a:t>
            </a:r>
            <a:endParaRPr lang="zh-CN" altLang="en-US" sz="400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接下来，保罗在第</a:t>
            </a:r>
            <a:r>
              <a:rPr lang="en-US" altLang="zh-CN" sz="4000"/>
              <a:t>30</a:t>
            </a:r>
            <a:r>
              <a:rPr lang="zh-CN" altLang="en-US" sz="4000"/>
              <a:t>节说，</a:t>
            </a:r>
            <a:endParaRPr lang="zh-CN" altLang="en-US" sz="4000"/>
          </a:p>
          <a:p>
            <a:pPr marL="0" indent="0">
              <a:buNone/>
            </a:pPr>
            <a:r>
              <a:rPr lang="zh-CN" altLang="en-US" sz="4000"/>
              <a:t>神 又 使 他 成 为 我 们 的 智 慧 、 公 义 、 圣 洁 、 救 赎 。</a:t>
            </a:r>
            <a:endParaRPr lang="zh-CN" altLang="en-US" sz="4000"/>
          </a:p>
          <a:p>
            <a:pPr marL="0" indent="0">
              <a:buNone/>
            </a:pPr>
            <a:r>
              <a:rPr lang="zh-CN" altLang="en-US" sz="4000"/>
              <a:t>保罗说基督成为。这个词描述基督进入一个状态的开始。</a:t>
            </a:r>
            <a:endParaRPr lang="zh-CN" altLang="en-US" sz="400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可以说林前</a:t>
            </a:r>
            <a:r>
              <a:rPr lang="en-US" altLang="zh-CN" sz="4000"/>
              <a:t>1</a:t>
            </a:r>
            <a:r>
              <a:rPr lang="zh-CN" altLang="en-US" sz="4000"/>
              <a:t>：</a:t>
            </a:r>
            <a:r>
              <a:rPr lang="en-US" altLang="zh-CN" sz="4000"/>
              <a:t>30</a:t>
            </a:r>
            <a:r>
              <a:rPr lang="zh-CN" altLang="en-US" sz="4000"/>
              <a:t>是对</a:t>
            </a:r>
            <a:r>
              <a:rPr lang="en-US" altLang="zh-CN" sz="4000"/>
              <a:t>15</a:t>
            </a:r>
            <a:r>
              <a:rPr lang="zh-CN" altLang="en-US" sz="4000"/>
              <a:t>章相关内容的一个简要预览。</a:t>
            </a:r>
            <a:endParaRPr lang="zh-CN" altLang="en-US" sz="4000"/>
          </a:p>
          <a:p>
            <a:pPr marL="0" indent="0">
              <a:buNone/>
            </a:pPr>
            <a:r>
              <a:rPr lang="zh-CN" altLang="en-US" sz="4000"/>
              <a:t>复活的基督成为我们的智慧，这个上帝的作为。</a:t>
            </a:r>
            <a:endParaRPr lang="zh-CN" altLang="en-US" sz="4000"/>
          </a:p>
          <a:p>
            <a:pPr marL="0" indent="0">
              <a:buNone/>
            </a:pPr>
            <a:r>
              <a:rPr lang="zh-CN" altLang="en-US" sz="4000"/>
              <a:t>而这个世界看为愚拙的，在救赎史中却客观性地成为了我们的智慧。</a:t>
            </a:r>
            <a:endParaRPr lang="zh-CN" altLang="en-US" sz="4000"/>
          </a:p>
          <a:p>
            <a:pPr marL="0" indent="0">
              <a:buNone/>
            </a:pPr>
            <a:endParaRPr lang="zh-CN" altLang="en-US" sz="400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所以智慧这个概念不能够脱离末世的角度来理解。</a:t>
            </a:r>
            <a:endParaRPr lang="zh-CN" altLang="en-US" sz="4000"/>
          </a:p>
          <a:p>
            <a:pPr marL="0" indent="0">
              <a:buNone/>
            </a:pPr>
            <a:r>
              <a:rPr lang="zh-CN" altLang="en-US" sz="4000"/>
              <a:t>这基督里的末世的智慧与世界的智慧形成鲜明对比。相对于在基督里的末世的智慧，这个世界的智慧不过是愚拙。</a:t>
            </a:r>
            <a:endParaRPr lang="zh-CN" altLang="en-US" sz="400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那么如何理解保罗提及的智慧之后的内容呢？</a:t>
            </a:r>
            <a:endParaRPr lang="zh-CN" altLang="en-US" sz="4000"/>
          </a:p>
          <a:p>
            <a:pPr marL="0" indent="0">
              <a:buNone/>
            </a:pPr>
            <a:r>
              <a:rPr lang="zh-CN" altLang="en-US" sz="4000"/>
              <a:t>30 And because of him[e] you are in Christ Jesus, who became to us wisdom from God, righteousness and sanctification and redemption,</a:t>
            </a:r>
            <a:endParaRPr lang="zh-CN" altLang="en-US" sz="400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20000"/>
          </a:bodyPr>
          <a:p>
            <a:pPr marL="0" indent="0">
              <a:buNone/>
            </a:pPr>
            <a:r>
              <a:rPr lang="zh-CN" altLang="en-US" sz="4000"/>
              <a:t>我们问这样一个问题：</a:t>
            </a:r>
            <a:endParaRPr lang="en-US" altLang="zh-CN" sz="4000"/>
          </a:p>
          <a:p>
            <a:pPr marL="0" indent="0">
              <a:buNone/>
            </a:pPr>
            <a:r>
              <a:rPr lang="zh-CN" altLang="en-US" sz="4000"/>
              <a:t>如何理解 </a:t>
            </a:r>
            <a:r>
              <a:rPr lang="en-US" altLang="zh-CN" sz="4000"/>
              <a:t>“</a:t>
            </a:r>
            <a:r>
              <a:rPr lang="zh-CN" altLang="en-US" sz="4000"/>
              <a:t>公义、圣洁、救赎</a:t>
            </a:r>
            <a:r>
              <a:rPr lang="en-US" altLang="zh-CN" sz="4000"/>
              <a:t>” </a:t>
            </a:r>
            <a:r>
              <a:rPr lang="zh-CN" altLang="en-US" sz="4000"/>
              <a:t>和 </a:t>
            </a:r>
            <a:r>
              <a:rPr lang="en-US" altLang="zh-CN" sz="4000"/>
              <a:t>“</a:t>
            </a:r>
            <a:r>
              <a:rPr lang="zh-CN" altLang="en-US" sz="4000"/>
              <a:t>智慧</a:t>
            </a:r>
            <a:r>
              <a:rPr lang="en-US" altLang="zh-CN" sz="4000"/>
              <a:t>”</a:t>
            </a:r>
            <a:r>
              <a:rPr lang="zh-CN" altLang="en-US" sz="4000"/>
              <a:t>的关系？</a:t>
            </a:r>
            <a:endParaRPr lang="zh-CN" altLang="en-US" sz="4000"/>
          </a:p>
          <a:p>
            <a:pPr marL="0" indent="0">
              <a:buNone/>
            </a:pPr>
            <a:r>
              <a:rPr lang="zh-CN" altLang="en-US" sz="4000">
                <a:sym typeface="+mn-ea"/>
              </a:rPr>
              <a:t>神 又 使 他 成 为 我 们 的 智 慧 、 公 义 、 圣 洁 、 救 赎 。</a:t>
            </a:r>
            <a:endParaRPr lang="zh-CN" altLang="en-US" sz="4000">
              <a:sym typeface="+mn-ea"/>
            </a:endParaRPr>
          </a:p>
          <a:p>
            <a:pPr marL="0" indent="0">
              <a:buNone/>
            </a:pPr>
            <a:r>
              <a:rPr lang="zh-CN" altLang="en-US" sz="4000">
                <a:sym typeface="+mn-ea"/>
              </a:rPr>
              <a:t>30 And because of him[e] you are in Christ Jesus, </a:t>
            </a:r>
            <a:r>
              <a:rPr lang="zh-CN" altLang="en-US" sz="4000">
                <a:solidFill>
                  <a:srgbClr val="FF0000"/>
                </a:solidFill>
                <a:sym typeface="+mn-ea"/>
              </a:rPr>
              <a:t>who became to us wisdom from God</a:t>
            </a:r>
            <a:r>
              <a:rPr lang="zh-CN" altLang="en-US" sz="4000">
                <a:sym typeface="+mn-ea"/>
              </a:rPr>
              <a:t>, </a:t>
            </a:r>
            <a:r>
              <a:rPr lang="zh-CN" altLang="en-US" sz="4000" u="sng">
                <a:sym typeface="+mn-ea"/>
              </a:rPr>
              <a:t>righteousness and sanctification and redemption,</a:t>
            </a:r>
            <a:endParaRPr lang="zh-CN" altLang="en-US" sz="4000" u="sng"/>
          </a:p>
          <a:p>
            <a:pPr marL="0" indent="0">
              <a:buNone/>
            </a:pPr>
            <a:endParaRPr lang="zh-CN" altLang="en-US" sz="4000" u="sng"/>
          </a:p>
          <a:p>
            <a:pPr marL="0" indent="0">
              <a:buNone/>
            </a:pPr>
            <a:endParaRPr lang="zh-CN" altLang="en-US" sz="400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我们参考</a:t>
            </a:r>
            <a:r>
              <a:rPr lang="en-US" altLang="zh-CN" sz="4000"/>
              <a:t>Gordon Fee </a:t>
            </a:r>
            <a:r>
              <a:rPr lang="zh-CN" altLang="en-US" sz="4000"/>
              <a:t>和 </a:t>
            </a:r>
            <a:r>
              <a:rPr lang="en-US" altLang="zh-CN" sz="4000"/>
              <a:t>Kistemaker</a:t>
            </a:r>
            <a:r>
              <a:rPr lang="zh-CN" altLang="en-US" sz="4000"/>
              <a:t>的见解。</a:t>
            </a:r>
            <a:endParaRPr lang="zh-CN" altLang="en-US" sz="4000"/>
          </a:p>
          <a:p>
            <a:pPr marL="0" indent="0">
              <a:buNone/>
            </a:pPr>
            <a:r>
              <a:rPr lang="en-US" altLang="zh-CN" sz="4000"/>
              <a:t>Fee:</a:t>
            </a:r>
            <a:endParaRPr lang="en-US" altLang="zh-CN" sz="4000"/>
          </a:p>
          <a:p>
            <a:pPr marL="0" indent="0">
              <a:buNone/>
            </a:pPr>
            <a:r>
              <a:rPr lang="zh-CN" altLang="en-US" sz="4000"/>
              <a:t>保罗在这里的表述在教会中有着长久的误读。而这误读和</a:t>
            </a:r>
            <a:r>
              <a:rPr lang="en-US" altLang="zh-CN" sz="4000"/>
              <a:t>KJV</a:t>
            </a:r>
            <a:r>
              <a:rPr lang="zh-CN" altLang="en-US" sz="4000"/>
              <a:t>的翻译不无关系。</a:t>
            </a:r>
            <a:endParaRPr lang="zh-CN" altLang="en-US" sz="4000"/>
          </a:p>
          <a:p>
            <a:pPr marL="0" indent="0">
              <a:buNone/>
            </a:pPr>
            <a:r>
              <a:rPr lang="en-US" altLang="zh-CN" sz="4000"/>
              <a:t>KJV:</a:t>
            </a:r>
            <a:endParaRPr lang="en-US" altLang="zh-CN" sz="4000"/>
          </a:p>
          <a:p>
            <a:pPr marL="0" indent="0">
              <a:buNone/>
            </a:pPr>
            <a:r>
              <a:rPr lang="en-US" altLang="zh-CN" sz="4000"/>
              <a:t>who of God is made unto us wisdom, and righteousness, and sanctification, and redemption</a:t>
            </a:r>
            <a:endParaRPr lang="en-US" altLang="zh-CN" sz="4000"/>
          </a:p>
          <a:p>
            <a:pPr marL="0" indent="0">
              <a:buNone/>
            </a:pPr>
            <a:endParaRPr lang="en-US" altLang="zh-CN" sz="400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Fee:</a:t>
            </a:r>
            <a:endParaRPr lang="en-US" altLang="zh-CN" sz="4000"/>
          </a:p>
          <a:p>
            <a:pPr marL="0" indent="0">
              <a:buNone/>
            </a:pPr>
            <a:r>
              <a:rPr lang="zh-CN" altLang="en-US" sz="4000"/>
              <a:t>看上去这种翻译带来的是一种偏向基督论的宣告。因此，基督被视为基督徒智慧的源头。也 就是说，基督成为我们的智慧，以至于我们能够变得有智慧。然而这样的理解却与保罗要表述的颇有偏差。</a:t>
            </a:r>
            <a:endParaRPr lang="zh-CN" altLang="en-US" sz="400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20000"/>
          </a:bodyPr>
          <a:p>
            <a:pPr marL="0" indent="0">
              <a:buNone/>
            </a:pPr>
            <a:r>
              <a:rPr lang="zh-CN" altLang="en-US" sz="4000"/>
              <a:t>如果从上下文解读的话，</a:t>
            </a:r>
            <a:r>
              <a:rPr lang="en-US" altLang="zh-CN" sz="4000"/>
              <a:t>1</a:t>
            </a:r>
            <a:r>
              <a:rPr lang="zh-CN" altLang="en-US" sz="4000"/>
              <a:t>：</a:t>
            </a:r>
            <a:r>
              <a:rPr lang="en-US" altLang="zh-CN" sz="4000"/>
              <a:t>30</a:t>
            </a:r>
            <a:r>
              <a:rPr lang="zh-CN" altLang="en-US" sz="4000"/>
              <a:t>节的智慧明显指向</a:t>
            </a:r>
            <a:r>
              <a:rPr lang="en-US" altLang="zh-CN" sz="4000"/>
              <a:t>1</a:t>
            </a:r>
            <a:r>
              <a:rPr lang="zh-CN" altLang="en-US" sz="4000"/>
              <a:t>：</a:t>
            </a:r>
            <a:r>
              <a:rPr lang="en-US" altLang="zh-CN" sz="4000"/>
              <a:t>24</a:t>
            </a:r>
            <a:r>
              <a:rPr lang="zh-CN" altLang="en-US" sz="4000"/>
              <a:t>的智慧。</a:t>
            </a:r>
            <a:endParaRPr lang="zh-CN" altLang="en-US" sz="4000"/>
          </a:p>
          <a:p>
            <a:pPr marL="0" indent="0">
              <a:buNone/>
            </a:pPr>
            <a:r>
              <a:rPr lang="en-US" altLang="zh-CN" sz="4000"/>
              <a:t>1</a:t>
            </a:r>
            <a:r>
              <a:rPr lang="zh-CN" altLang="en-US" sz="4000"/>
              <a:t>：</a:t>
            </a:r>
            <a:r>
              <a:rPr lang="en-US" altLang="zh-CN" sz="4000"/>
              <a:t>22-24</a:t>
            </a:r>
            <a:endParaRPr lang="en-US" altLang="zh-CN" sz="4000"/>
          </a:p>
          <a:p>
            <a:pPr marL="0" indent="0">
              <a:buNone/>
            </a:pPr>
            <a:r>
              <a:rPr lang="zh-CN" altLang="en-US" sz="4000"/>
              <a:t>21 世 人 凭 自 己 的 智 慧 ， 既 不 认 识 神 ， 神 就 乐 意 用 人 所 当 作 愚 拙 的 道 理 ， 拯 救 那 些 信 的 人 ； 这 就 是 神 的 智 慧 了 。</a:t>
            </a:r>
            <a:endParaRPr lang="zh-CN" altLang="en-US" sz="4000"/>
          </a:p>
          <a:p>
            <a:pPr marL="0" indent="0">
              <a:buNone/>
            </a:pPr>
            <a:r>
              <a:rPr lang="zh-CN" altLang="en-US" sz="4000"/>
              <a:t>22 犹 太 人 是 要 神 迹 ， 希 利 尼 人 是 求 智 慧 ，</a:t>
            </a:r>
            <a:endParaRPr lang="zh-CN" altLang="en-US" sz="400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23 我 们 却 是 传 钉 十 字 架 的 基 督 ， 在 犹 太 人 为 绊 脚 石 ， 在 外 邦 人 为 愚 拙 ；</a:t>
            </a:r>
            <a:endParaRPr lang="zh-CN" altLang="en-US" sz="4000"/>
          </a:p>
          <a:p>
            <a:pPr marL="0" indent="0">
              <a:buNone/>
            </a:pPr>
            <a:r>
              <a:rPr lang="zh-CN" altLang="en-US" sz="4000"/>
              <a:t>24 但 在 那 蒙 召 的 ， 无 论 是 犹 太 人 、 希 利 尼 人 ， 基 督 总 为 神 的 能 力 ， 神 的 智 慧 。</a:t>
            </a:r>
            <a:endParaRPr lang="zh-CN" altLang="en-US" sz="4000"/>
          </a:p>
          <a:p>
            <a:pPr marL="0" indent="0">
              <a:buNone/>
            </a:pPr>
            <a:r>
              <a:rPr lang="zh-CN" altLang="en-US" sz="4000"/>
              <a:t>25 因 神 的 愚 拙 总 比 人 智 慧 ， 神 的 软 弱 总 比 人 强 壮 。</a:t>
            </a:r>
            <a:endParaRPr lang="zh-CN" altLang="en-US" sz="40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11445</Words>
  <Application>WPS Presentation</Application>
  <PresentationFormat>Widescreen</PresentationFormat>
  <Paragraphs>440</Paragraphs>
  <Slides>112</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112</vt:i4>
      </vt:variant>
    </vt:vector>
  </HeadingPairs>
  <TitlesOfParts>
    <vt:vector size="119" baseType="lpstr">
      <vt:lpstr>Arial</vt:lpstr>
      <vt:lpstr>SimSun</vt:lpstr>
      <vt:lpstr>Wingdings</vt:lpstr>
      <vt:lpstr>Calibri Light</vt:lpstr>
      <vt:lpstr>Calibri</vt:lpstr>
      <vt:lpstr>Microsoft YaHei</vt:lpstr>
      <vt:lpstr>Office Theme</vt:lpstr>
      <vt:lpstr>七 与基督联合：根基性的结构</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七 与基督联合：根基性的结构</dc:title>
  <dc:creator/>
  <cp:lastModifiedBy>helloesther</cp:lastModifiedBy>
  <cp:revision>62</cp:revision>
  <dcterms:created xsi:type="dcterms:W3CDTF">2017-07-02T08:28:00Z</dcterms:created>
  <dcterms:modified xsi:type="dcterms:W3CDTF">2017-07-13T11:52:11Z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1033-10.2.0.5871</vt:lpwstr>
  </property>
</Properties>
</file>