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339"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0" Type="http://schemas.openxmlformats.org/officeDocument/2006/relationships/tableStyles" Target="tableStyles.xml"/><Relationship Id="rId7" Type="http://schemas.openxmlformats.org/officeDocument/2006/relationships/slide" Target="slides/slide5.xml"/><Relationship Id="rId69" Type="http://schemas.openxmlformats.org/officeDocument/2006/relationships/viewProps" Target="viewProps.xml"/><Relationship Id="rId68" Type="http://schemas.openxmlformats.org/officeDocument/2006/relationships/presProps" Target="presProps.xml"/><Relationship Id="rId67" Type="http://schemas.openxmlformats.org/officeDocument/2006/relationships/slide" Target="slides/slide65.xml"/><Relationship Id="rId66" Type="http://schemas.openxmlformats.org/officeDocument/2006/relationships/slide" Target="slides/slide64.xml"/><Relationship Id="rId65" Type="http://schemas.openxmlformats.org/officeDocument/2006/relationships/slide" Target="slides/slide63.xml"/><Relationship Id="rId64" Type="http://schemas.openxmlformats.org/officeDocument/2006/relationships/slide" Target="slides/slide62.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680"/>
            <a:ext cx="9144000" cy="3633470"/>
          </a:xfrm>
        </p:spPr>
        <p:txBody>
          <a:bodyPr>
            <a:normAutofit/>
          </a:bodyPr>
          <a:lstStyle/>
          <a:p>
            <a:r>
              <a:rPr lang="zh-CN" altLang="en-US" dirty="0"/>
              <a:t>三 </a:t>
            </a:r>
            <a:br>
              <a:rPr lang="zh-CN" altLang="en-US" dirty="0"/>
            </a:br>
            <a:r>
              <a:rPr lang="zh-CN" altLang="en-US" dirty="0"/>
              <a:t>福音作为与基督联合的背景论述</a:t>
            </a:r>
            <a:endParaRPr lang="zh-CN" alt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3. </a:t>
            </a:r>
            <a:r>
              <a:rPr lang="zh-CN" altLang="en-US" sz="4000"/>
              <a:t>第</a:t>
            </a:r>
            <a:r>
              <a:rPr lang="en-US" altLang="zh-CN" sz="4000"/>
              <a:t>3</a:t>
            </a:r>
            <a:r>
              <a:rPr lang="zh-CN" altLang="en-US" sz="4000"/>
              <a:t>、</a:t>
            </a:r>
            <a:r>
              <a:rPr lang="en-US" altLang="zh-CN" sz="4000"/>
              <a:t>4</a:t>
            </a:r>
            <a:r>
              <a:rPr lang="zh-CN" altLang="en-US" sz="4000"/>
              <a:t>节的两个分词短语：</a:t>
            </a:r>
            <a:endParaRPr lang="zh-CN" altLang="en-US" sz="4000"/>
          </a:p>
          <a:p>
            <a:pPr marL="0" indent="0">
              <a:buNone/>
            </a:pPr>
            <a:r>
              <a:rPr lang="zh-CN" altLang="en-US" sz="4000">
                <a:sym typeface="+mn-ea"/>
              </a:rPr>
              <a:t>concerning his Son, who was descended from David according to the flesh</a:t>
            </a:r>
            <a:endParaRPr lang="zh-CN" altLang="en-US" sz="4000">
              <a:sym typeface="+mn-ea"/>
            </a:endParaRPr>
          </a:p>
          <a:p>
            <a:pPr marL="0" indent="0">
              <a:buNone/>
            </a:pPr>
            <a:r>
              <a:rPr lang="zh-CN" altLang="en-US" sz="4000">
                <a:sym typeface="+mn-ea"/>
              </a:rPr>
              <a:t>declared to be the Son of God in power according to the Spirit of holiness by his resurrection from the dead</a:t>
            </a:r>
            <a:endParaRPr lang="zh-CN" altLang="en-US" sz="4000"/>
          </a:p>
          <a:p>
            <a:pPr marL="0" indent="0">
              <a:buNone/>
            </a:pPr>
            <a:endParaRPr lang="zh-CN" altLang="en-US" sz="4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我们就看到新旧约在此被连结，从大卫到圣善的灵，从肉身到复活。</a:t>
            </a:r>
            <a:endParaRPr lang="zh-CN" altLang="en-US" sz="4000"/>
          </a:p>
          <a:p>
            <a:pPr marL="0" indent="0">
              <a:buNone/>
            </a:pPr>
            <a:r>
              <a:rPr lang="zh-CN" altLang="en-US" sz="4000"/>
              <a:t>这两个解释性的分词短语提供了以神子为中心的福音信息的概要。</a:t>
            </a:r>
            <a:endParaRPr lang="zh-CN" altLang="en-US" sz="40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也就是说，福音是关乎从两个基本的历史阶段来理解神子。</a:t>
            </a:r>
            <a:endParaRPr lang="zh-CN" altLang="en-US" sz="4000"/>
          </a:p>
          <a:p>
            <a:pPr marL="0" indent="0">
              <a:buNone/>
            </a:pPr>
            <a:r>
              <a:rPr lang="zh-CN" altLang="en-US" sz="4000"/>
              <a:t>阶段一：</a:t>
            </a:r>
            <a:r>
              <a:rPr lang="zh-CN" altLang="en-US" sz="4000">
                <a:sym typeface="+mn-ea"/>
              </a:rPr>
              <a:t>按 肉 体 说 ， 是 从 大 卫 後 裔 生 的 </a:t>
            </a:r>
            <a:r>
              <a:rPr lang="zh-CN" altLang="en-US" sz="4000"/>
              <a:t>；</a:t>
            </a:r>
            <a:endParaRPr lang="zh-CN" altLang="en-US" sz="4000"/>
          </a:p>
          <a:p>
            <a:pPr marL="0" indent="0">
              <a:buNone/>
            </a:pPr>
            <a:r>
              <a:rPr lang="zh-CN" altLang="en-US" sz="4000"/>
              <a:t>阶段二：</a:t>
            </a:r>
            <a:r>
              <a:rPr lang="zh-CN" altLang="en-US" sz="4000">
                <a:sym typeface="+mn-ea"/>
              </a:rPr>
              <a:t>按 圣 善 的 灵 说 ， 因 从 死 里 复 活 ， 以 大 能 显 明 是 神 的 儿 子 </a:t>
            </a:r>
            <a:endParaRPr lang="zh-CN" altLang="en-US" sz="40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由此，我们推测神子在祂救赎史的使命中有两个不同的阶段。</a:t>
            </a:r>
            <a:endParaRPr lang="zh-CN" altLang="en-US" sz="4000"/>
          </a:p>
          <a:p>
            <a:pPr marL="0" indent="0">
              <a:buNone/>
            </a:pPr>
            <a:r>
              <a:rPr lang="zh-CN" altLang="en-US" sz="4000"/>
              <a:t>基督在救赎史中所经历的这两个阶段以简明扼要的方式展现了福音。</a:t>
            </a:r>
            <a:endParaRPr lang="zh-CN" altLang="en-US" sz="4000"/>
          </a:p>
          <a:p>
            <a:pPr marL="0" indent="0">
              <a:buNone/>
            </a:pPr>
            <a:r>
              <a:rPr lang="zh-CN" altLang="en-US" sz="4000"/>
              <a:t>因此，我们有必要更加清晰地理解保罗到底在福音的最基本的要义上在讲述什么。</a:t>
            </a:r>
            <a:endParaRPr lang="zh-CN" altLang="en-US" sz="40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简要地说，在旧约中宣告并延续到新约，作为保罗事工的核心议题的福音之核心就是基督耶稣的两个状态：降卑与升高。</a:t>
            </a:r>
            <a:endParaRPr lang="zh-CN" altLang="en-US" sz="40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哥林多前书</a:t>
            </a:r>
            <a:r>
              <a:rPr lang="en-US" altLang="zh-CN" sz="4000"/>
              <a:t>15</a:t>
            </a:r>
            <a:r>
              <a:rPr lang="zh-CN" altLang="en-US" sz="4000"/>
              <a:t>：</a:t>
            </a:r>
            <a:r>
              <a:rPr lang="en-US" altLang="zh-CN" sz="4000"/>
              <a:t>1-4</a:t>
            </a:r>
            <a:r>
              <a:rPr lang="zh-CN" altLang="en-US" sz="4000"/>
              <a:t>同样展现了保罗将基督的受难与复活，或者更为广泛地说</a:t>
            </a:r>
            <a:r>
              <a:rPr lang="en-US" altLang="zh-CN" sz="4000"/>
              <a:t>——</a:t>
            </a:r>
            <a:r>
              <a:rPr lang="zh-CN" altLang="en-US" sz="4000"/>
              <a:t>降卑与升高，理解为福音的核心议题。</a:t>
            </a:r>
            <a:endParaRPr lang="zh-CN" altLang="en-US" sz="4000"/>
          </a:p>
          <a:p>
            <a:pPr marL="0" indent="0">
              <a:buNone/>
            </a:pPr>
            <a:endParaRPr lang="zh-CN" altLang="en-US" sz="4000"/>
          </a:p>
          <a:p>
            <a:pPr marL="0" indent="0">
              <a:buNone/>
            </a:pPr>
            <a:r>
              <a:rPr lang="zh-CN" altLang="en-US" sz="4000"/>
              <a:t>经文</a:t>
            </a:r>
            <a:endParaRPr lang="zh-CN" altLang="en-US" sz="40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a:bodyPr>
          <a:p>
            <a:pPr marL="0" indent="0">
              <a:buNone/>
            </a:pPr>
            <a:r>
              <a:rPr lang="zh-CN" altLang="en-US" sz="4000"/>
              <a:t>哥林多前书</a:t>
            </a:r>
            <a:r>
              <a:rPr lang="en-US" altLang="zh-CN" sz="4000"/>
              <a:t>15</a:t>
            </a:r>
            <a:r>
              <a:rPr lang="zh-CN" altLang="en-US" sz="4000"/>
              <a:t>：</a:t>
            </a:r>
            <a:r>
              <a:rPr lang="en-US" altLang="zh-CN" sz="4000"/>
              <a:t>1-4</a:t>
            </a:r>
            <a:endParaRPr lang="en-US" altLang="zh-CN" sz="4000"/>
          </a:p>
          <a:p>
            <a:pPr marL="0" indent="0">
              <a:buNone/>
            </a:pPr>
            <a:r>
              <a:rPr lang="en-US" altLang="zh-CN" sz="4000"/>
              <a:t>弟 兄 们 ， 我 如 今 把 先 前 所 传 给 你 们 的 福 音 告 诉 你 们 知 道 ； 这 福 音 你 们 也 领 受 了 ， 又 靠 着 站 立 得 住 ，</a:t>
            </a:r>
            <a:endParaRPr lang="en-US" altLang="zh-CN" sz="4000"/>
          </a:p>
          <a:p>
            <a:pPr marL="0" indent="0">
              <a:buNone/>
            </a:pPr>
            <a:r>
              <a:rPr lang="en-US" altLang="zh-CN" sz="4000"/>
              <a:t>2 并 且 你 们 若 不 是 徒 然 相 信 ， 能 以 持 守 我 所 传 给 你 们 的 ， 就 必 因 这 福 音 得 救 。</a:t>
            </a:r>
            <a:endParaRPr lang="en-US" altLang="zh-CN" sz="4000"/>
          </a:p>
          <a:p>
            <a:pPr marL="0" indent="0">
              <a:buNone/>
            </a:pPr>
            <a:endParaRPr lang="en-US" altLang="zh-CN" sz="4000"/>
          </a:p>
          <a:p>
            <a:pPr marL="0" indent="0">
              <a:buNone/>
            </a:pPr>
            <a:endParaRPr lang="en-US" altLang="zh-CN" sz="40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en-US" altLang="zh-CN" sz="4000">
                <a:sym typeface="+mn-ea"/>
              </a:rPr>
              <a:t>3 我 当 日 所 领 受 又 传 给 你 们 的 ： 第 一 ， 就 是 基 督 照 圣 经 所 说 ， 为 我 们 的 罪 死 了 ，</a:t>
            </a:r>
            <a:endParaRPr lang="en-US" altLang="zh-CN" sz="4000"/>
          </a:p>
          <a:p>
            <a:pPr marL="0" indent="0">
              <a:buNone/>
            </a:pPr>
            <a:r>
              <a:rPr lang="en-US" altLang="zh-CN" sz="4000">
                <a:sym typeface="+mn-ea"/>
              </a:rPr>
              <a:t>4 而 且 埋 葬 了 ； 又 照 圣 经 所 说 ， 第 三 天 复 活 了 ，</a:t>
            </a:r>
            <a:endParaRPr lang="en-US" altLang="zh-CN" sz="4000">
              <a:sym typeface="+mn-ea"/>
            </a:endParaRPr>
          </a:p>
          <a:p>
            <a:pPr marL="0" indent="0">
              <a:buNone/>
            </a:pPr>
            <a:endParaRPr lang="zh-CN" altLang="en-US" sz="4000"/>
          </a:p>
          <a:p>
            <a:pPr marL="0" indent="0">
              <a:buNone/>
            </a:pPr>
            <a:r>
              <a:rPr lang="zh-CN" altLang="en-US" sz="4000"/>
              <a:t>翻译是否有问题？等下我们看英文</a:t>
            </a:r>
            <a:endParaRPr lang="zh-CN" altLang="en-US" sz="40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zh-CN" sz="4000"/>
              <a:t>首先，我们注意到保罗所关心的是澄清他向哥林多教会所宣讲的福音的内容。</a:t>
            </a:r>
            <a:endParaRPr lang="zh-CN" altLang="zh-CN" sz="4000"/>
          </a:p>
          <a:p>
            <a:pPr marL="0" indent="0">
              <a:buNone/>
            </a:pPr>
            <a:r>
              <a:rPr lang="zh-CN" altLang="en-US" sz="4000"/>
              <a:t>保罗在这里所呈现的神学绝非是臆测的或纯形而上的，因为他关注的焦点没有超出关于基督的救赎史的启示。</a:t>
            </a:r>
            <a:endParaRPr lang="zh-CN" altLang="en-US" sz="40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zh-CN" altLang="en-US" sz="4000"/>
              <a:t>其次，对保罗而言，福音的核心，</a:t>
            </a:r>
            <a:r>
              <a:rPr lang="zh-CN" altLang="en-US" sz="4000">
                <a:solidFill>
                  <a:srgbClr val="FF0000"/>
                </a:solidFill>
              </a:rPr>
              <a:t>最重要的</a:t>
            </a:r>
            <a:r>
              <a:rPr lang="zh-CN" altLang="en-US" sz="4000"/>
              <a:t> 【</a:t>
            </a:r>
            <a:r>
              <a:rPr lang="en-US" altLang="zh-CN" sz="4000"/>
              <a:t>ἐν  πρώτοις </a:t>
            </a:r>
            <a:r>
              <a:rPr lang="zh-CN" altLang="en-US" sz="4000"/>
              <a:t>】就是基督的死和复活。</a:t>
            </a:r>
            <a:endParaRPr lang="zh-CN" altLang="en-US" sz="4000"/>
          </a:p>
          <a:p>
            <a:pPr marL="0" indent="0">
              <a:buNone/>
            </a:pPr>
            <a:r>
              <a:rPr lang="zh-CN" altLang="en-US" sz="4000"/>
              <a:t>福音的总结就是基督的死和复活。</a:t>
            </a:r>
            <a:endParaRPr lang="zh-CN" altLang="en-US" sz="4000"/>
          </a:p>
          <a:p>
            <a:pPr marL="0" indent="0">
              <a:buNone/>
            </a:pPr>
            <a:r>
              <a:rPr lang="zh-CN" altLang="en-US" sz="4000"/>
              <a:t>这就带来很重要的一点：</a:t>
            </a:r>
            <a:endParaRPr lang="zh-CN" altLang="en-US" sz="4000"/>
          </a:p>
          <a:p>
            <a:pPr marL="0" indent="0">
              <a:buNone/>
            </a:pPr>
            <a:r>
              <a:rPr lang="zh-CN" altLang="en-US" sz="4000"/>
              <a:t>福音首要是根植于救赎的历史。</a:t>
            </a:r>
            <a:endParaRPr lang="zh-CN" altLang="en-US" sz="4000"/>
          </a:p>
          <a:p>
            <a:pPr marL="0" indent="0">
              <a:buNone/>
            </a:pPr>
            <a:endParaRPr lang="en-US" altLang="zh-CN" sz="4000"/>
          </a:p>
          <a:p>
            <a:pPr marL="0" indent="0">
              <a:buNone/>
            </a:pPr>
            <a:r>
              <a:rPr lang="zh-CN" altLang="en-US" sz="4000"/>
              <a:t>现在再看林前</a:t>
            </a:r>
            <a:r>
              <a:rPr lang="en-US" altLang="zh-CN" sz="4000"/>
              <a:t>15</a:t>
            </a:r>
            <a:r>
              <a:rPr lang="zh-CN" altLang="en-US" sz="4000"/>
              <a:t>：</a:t>
            </a:r>
            <a:r>
              <a:rPr lang="en-US" altLang="zh-CN" sz="4000"/>
              <a:t>3</a:t>
            </a:r>
            <a:r>
              <a:rPr lang="zh-CN" altLang="en-US" sz="4000"/>
              <a:t>的翻译</a:t>
            </a:r>
            <a:endParaRPr lang="zh-CN" altLang="en-US" sz="4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zh-CN" altLang="en-US"/>
              <a:t>圣经经文</a:t>
            </a:r>
            <a:endParaRPr lang="zh-CN" altLang="en-US"/>
          </a:p>
        </p:txBody>
      </p:sp>
      <p:sp>
        <p:nvSpPr>
          <p:cNvPr id="3" name="Content Placeholder 2"/>
          <p:cNvSpPr>
            <a:spLocks noGrp="1"/>
          </p:cNvSpPr>
          <p:nvPr>
            <p:ph idx="1"/>
          </p:nvPr>
        </p:nvSpPr>
        <p:spPr/>
        <p:txBody>
          <a:bodyPr>
            <a:normAutofit lnSpcReduction="20000"/>
          </a:bodyPr>
          <a:p>
            <a:pPr marL="0" indent="0">
              <a:buNone/>
            </a:pPr>
            <a:r>
              <a:rPr lang="zh-CN" altLang="en-US" sz="4000"/>
              <a:t>罗马书</a:t>
            </a:r>
            <a:r>
              <a:rPr lang="en-US" altLang="zh-CN" sz="4000"/>
              <a:t>1</a:t>
            </a:r>
            <a:r>
              <a:rPr lang="zh-CN" altLang="en-US" sz="4000"/>
              <a:t>：</a:t>
            </a:r>
            <a:endParaRPr lang="zh-CN" altLang="en-US" sz="4000"/>
          </a:p>
          <a:p>
            <a:pPr marL="0" indent="0">
              <a:buNone/>
            </a:pPr>
            <a:r>
              <a:rPr lang="zh-CN" altLang="en-US" sz="4000"/>
              <a:t>1 Paul, a servant of Christ Jesus, called to be an apostle, set apart for the gospel of God, 2 which he promised beforehand through his prophets in the holy Scriptures, 3 concerning his Son, who was descended from David according to the flesh 4 and was declared to be the Son of God in power according to the Spirit of holiness by his resurrection from the dead, Jesus Christ our Lord,</a:t>
            </a:r>
            <a:endParaRPr lang="zh-CN" altLang="en-US" sz="40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3 For I delivered to you as of</a:t>
            </a:r>
            <a:r>
              <a:rPr lang="zh-CN" altLang="en-US" sz="4000" b="1">
                <a:solidFill>
                  <a:srgbClr val="FF0000"/>
                </a:solidFill>
              </a:rPr>
              <a:t> first importance </a:t>
            </a:r>
            <a:r>
              <a:rPr lang="zh-CN" altLang="en-US" sz="4000"/>
              <a:t>what I also received: that Christ died for our sins in accordance with the Scriptures, 4 that he was buried, that he was raised on the third day in accordance with the Scriptures,</a:t>
            </a:r>
            <a:endParaRPr lang="zh-CN" altLang="en-US" sz="4000"/>
          </a:p>
          <a:p>
            <a:pPr marL="0" indent="0">
              <a:buNone/>
            </a:pPr>
            <a:endParaRPr lang="zh-CN" altLang="en-US" sz="4000"/>
          </a:p>
          <a:p>
            <a:pPr marL="0" indent="0">
              <a:buNone/>
            </a:pPr>
            <a:r>
              <a:rPr lang="zh-CN" altLang="en-US" sz="4000"/>
              <a:t>在哪里有</a:t>
            </a:r>
            <a:r>
              <a:rPr lang="en-US" altLang="zh-CN" sz="4000"/>
              <a:t>“</a:t>
            </a:r>
            <a:r>
              <a:rPr lang="zh-CN" altLang="en-US" sz="4000"/>
              <a:t>第一</a:t>
            </a:r>
            <a:r>
              <a:rPr lang="en-US" altLang="zh-CN" sz="4000"/>
              <a:t>”</a:t>
            </a:r>
            <a:r>
              <a:rPr lang="zh-CN" altLang="en-US" sz="4000"/>
              <a:t>？</a:t>
            </a:r>
            <a:endParaRPr lang="zh-CN" altLang="en-US" sz="40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en-US" altLang="zh-CN" sz="4000">
                <a:sym typeface="+mn-ea"/>
              </a:rPr>
              <a:t>3 我 当 日 所 领 受 又 传 给 你 们 的 </a:t>
            </a:r>
            <a:r>
              <a:rPr lang="zh-CN" altLang="en-US" sz="4000" b="1">
                <a:solidFill>
                  <a:srgbClr val="FF0000"/>
                </a:solidFill>
                <a:sym typeface="+mn-ea"/>
              </a:rPr>
              <a:t>最 重 要 的</a:t>
            </a:r>
            <a:r>
              <a:rPr lang="zh-CN" altLang="en-US" sz="4000">
                <a:sym typeface="+mn-ea"/>
              </a:rPr>
              <a:t>就 是：</a:t>
            </a:r>
            <a:r>
              <a:rPr lang="en-US" altLang="zh-CN" sz="4000">
                <a:sym typeface="+mn-ea"/>
              </a:rPr>
              <a:t>基 督 照 圣 经 所 说 ， 为 我 们 的 罪 死 了 ，</a:t>
            </a:r>
            <a:endParaRPr lang="en-US" altLang="zh-CN" sz="4000"/>
          </a:p>
          <a:p>
            <a:pPr marL="0" indent="0">
              <a:buNone/>
            </a:pPr>
            <a:r>
              <a:rPr lang="en-US" altLang="zh-CN" sz="4000">
                <a:sym typeface="+mn-ea"/>
              </a:rPr>
              <a:t>4 而 且 埋 葬 了 ； 又 照 圣 经 所 说 ， 第 三 天 复 活 了 ，</a:t>
            </a:r>
            <a:endParaRPr lang="en-US" altLang="zh-CN" sz="4000">
              <a:sym typeface="+mn-ea"/>
            </a:endParaRPr>
          </a:p>
          <a:p>
            <a:pPr marL="0" indent="0">
              <a:buNone/>
            </a:pPr>
            <a:endParaRPr lang="zh-CN" altLang="en-US" sz="4000"/>
          </a:p>
          <a:p>
            <a:pPr marL="0" indent="0">
              <a:buNone/>
            </a:pPr>
            <a:endParaRPr lang="zh-CN" altLang="en-US" sz="40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这并非否认救恩的应用的重要性。当保罗谈到福音被接受和相信的时候，这指的就是救赎的应用的层面。然而救赎的应用相对于救赎的历史是次要的。</a:t>
            </a:r>
            <a:endParaRPr lang="zh-CN" altLang="en-US" sz="4000"/>
          </a:p>
          <a:p>
            <a:pPr marL="0" indent="0">
              <a:buNone/>
            </a:pPr>
            <a:r>
              <a:rPr lang="zh-CN" altLang="en-US" sz="4000"/>
              <a:t>再一次，救赎的历史指上帝在基督的位格和工作中的救赎的作为，特别是基督的死和复活。</a:t>
            </a:r>
            <a:endParaRPr lang="zh-CN" altLang="en-US" sz="40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对基督复活的信，这个救赎的应用的层面，是根植于基督借着祂的死和复活而实现的先存的事实。</a:t>
            </a:r>
            <a:endParaRPr lang="zh-CN" altLang="en-US" sz="40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第三，基督的死和复活是按照旧约圣经所说。</a:t>
            </a:r>
            <a:endParaRPr lang="zh-CN" altLang="en-US" sz="4000"/>
          </a:p>
          <a:p>
            <a:pPr marL="0" indent="0">
              <a:buNone/>
            </a:pPr>
            <a:r>
              <a:rPr lang="zh-CN" altLang="en-US" sz="4000"/>
              <a:t>保罗在罗马书</a:t>
            </a:r>
            <a:r>
              <a:rPr lang="en-US" altLang="zh-CN" sz="4000"/>
              <a:t>1</a:t>
            </a:r>
            <a:r>
              <a:rPr lang="zh-CN" altLang="en-US" sz="4000"/>
              <a:t>：</a:t>
            </a:r>
            <a:r>
              <a:rPr lang="en-US" altLang="zh-CN" sz="4000"/>
              <a:t>2</a:t>
            </a:r>
            <a:r>
              <a:rPr lang="zh-CN" altLang="en-US" sz="4000"/>
              <a:t>所说的经文就是指旧约圣经。</a:t>
            </a:r>
            <a:endParaRPr lang="zh-CN" altLang="en-US" sz="4000"/>
          </a:p>
          <a:p>
            <a:pPr marL="0" indent="0">
              <a:buNone/>
            </a:pPr>
            <a:r>
              <a:rPr lang="zh-CN" altLang="en-US" sz="4000"/>
              <a:t>基督所做的并没有被作为一个孤立的、突兀的事件来呈现；而是作为对旧约经文应许的实现来呈现的。</a:t>
            </a:r>
            <a:endParaRPr lang="zh-CN" altLang="en-US" sz="40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保罗的释经视野，也就是其神学最基本的参考框架，就是旧约经文。保罗将其理解为实现在基督的位格和工作。</a:t>
            </a:r>
            <a:endParaRPr lang="zh-CN" altLang="en-US" sz="4000"/>
          </a:p>
          <a:p>
            <a:pPr marL="0" indent="0">
              <a:buNone/>
            </a:pPr>
            <a:r>
              <a:rPr lang="zh-CN" altLang="en-US" sz="4000"/>
              <a:t>更具体地说，基督的作为是与旧约经文的客观内容相一致的，是遵从旧约经文的内容而展开的。</a:t>
            </a:r>
            <a:endParaRPr lang="zh-CN" altLang="en-US" sz="40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同时，福音是借着信心被接受的，是我们得以靠着得救的。在林前</a:t>
            </a:r>
            <a:r>
              <a:rPr lang="en-US" altLang="zh-CN" sz="4000"/>
              <a:t>15</a:t>
            </a:r>
            <a:r>
              <a:rPr lang="zh-CN" altLang="en-US" sz="4000"/>
              <a:t>：</a:t>
            </a:r>
            <a:r>
              <a:rPr lang="en-US" altLang="zh-CN" sz="4000"/>
              <a:t>1-2</a:t>
            </a:r>
            <a:r>
              <a:rPr lang="zh-CN" altLang="en-US" sz="4000"/>
              <a:t>， 接受</a:t>
            </a:r>
            <a:r>
              <a:rPr lang="en-US" altLang="zh-CN" sz="4000"/>
              <a:t>[παρελάβετε]</a:t>
            </a:r>
            <a:r>
              <a:rPr lang="zh-CN" altLang="en-US" sz="4000"/>
              <a:t>与相信</a:t>
            </a:r>
            <a:r>
              <a:rPr lang="en-US" altLang="zh-CN" sz="4000"/>
              <a:t>[ἐπιστεύσατε]</a:t>
            </a:r>
            <a:r>
              <a:rPr lang="zh-CN" altLang="en-US" sz="4000"/>
              <a:t>是作为同义词表述的。</a:t>
            </a:r>
            <a:endParaRPr lang="zh-CN" altLang="en-US" sz="4000"/>
          </a:p>
          <a:p>
            <a:pPr marL="0" indent="0">
              <a:buNone/>
            </a:pPr>
            <a:r>
              <a:rPr lang="zh-CN" altLang="en-US" sz="4000"/>
              <a:t>并且保罗说福音是信徒们借着得以被救赎的客观实在、事实。</a:t>
            </a:r>
            <a:endParaRPr lang="zh-CN" altLang="en-US" sz="40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其实罗马书</a:t>
            </a:r>
            <a:r>
              <a:rPr lang="en-US" altLang="zh-CN" sz="4000"/>
              <a:t>1</a:t>
            </a:r>
            <a:r>
              <a:rPr lang="zh-CN" altLang="en-US" sz="4000"/>
              <a:t>：</a:t>
            </a:r>
            <a:r>
              <a:rPr lang="en-US" altLang="zh-CN" sz="4000"/>
              <a:t>1-4</a:t>
            </a:r>
            <a:r>
              <a:rPr lang="zh-CN" altLang="en-US" sz="4000"/>
              <a:t>和哥林多前书</a:t>
            </a:r>
            <a:r>
              <a:rPr lang="en-US" altLang="zh-CN" sz="4000"/>
              <a:t>15</a:t>
            </a:r>
            <a:r>
              <a:rPr lang="zh-CN" altLang="en-US" sz="4000"/>
              <a:t>：</a:t>
            </a:r>
            <a:r>
              <a:rPr lang="en-US" altLang="zh-CN" sz="4000"/>
              <a:t>1-4</a:t>
            </a:r>
            <a:r>
              <a:rPr lang="zh-CN" altLang="en-US" sz="4000"/>
              <a:t>是与主耶稣在路加福音</a:t>
            </a:r>
            <a:r>
              <a:rPr lang="en-US" altLang="zh-CN" sz="4000"/>
              <a:t>24</a:t>
            </a:r>
            <a:r>
              <a:rPr lang="zh-CN" altLang="en-US" sz="4000"/>
              <a:t>：</a:t>
            </a:r>
            <a:r>
              <a:rPr lang="en-US" altLang="zh-CN" sz="4000"/>
              <a:t>44-47</a:t>
            </a:r>
            <a:r>
              <a:rPr lang="zh-CN" altLang="en-US" sz="4000"/>
              <a:t>的教导一致的。</a:t>
            </a:r>
            <a:endParaRPr lang="zh-CN" altLang="en-US" sz="4000"/>
          </a:p>
          <a:p>
            <a:pPr marL="0" indent="0">
              <a:buNone/>
            </a:pPr>
            <a:endParaRPr lang="zh-CN" altLang="en-US" sz="4000"/>
          </a:p>
          <a:p>
            <a:pPr marL="0" indent="0">
              <a:buNone/>
            </a:pPr>
            <a:r>
              <a:rPr lang="zh-CN" altLang="en-US" sz="4000"/>
              <a:t>经文</a:t>
            </a:r>
            <a:endParaRPr lang="zh-CN" altLang="en-US" sz="40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a:bodyPr>
          <a:p>
            <a:pPr marL="0" indent="0">
              <a:buNone/>
            </a:pPr>
            <a:r>
              <a:rPr lang="zh-CN" altLang="en-US" sz="4000"/>
              <a:t>44 耶 稣 对 他 们 说 ： 这 就 是 我 从 前 与 你 们 同 在 之 时 所 告 诉 你 们 的 话 说 ： 摩 西 的 律 法 、 先 知 的 书 ， 和 诗 篇 上 所 记 的 ， 凡 指 着 我 的 话 都 必 须 应 验 。</a:t>
            </a:r>
            <a:endParaRPr lang="zh-CN" altLang="en-US" sz="4000"/>
          </a:p>
          <a:p>
            <a:pPr marL="0" indent="0">
              <a:buNone/>
            </a:pPr>
            <a:r>
              <a:rPr lang="zh-CN" altLang="en-US" sz="4000"/>
              <a:t>45 於 是 耶 稣 开 他 们 的 心 窍 ， 使 他 们 能 明 白 圣 经 ，</a:t>
            </a:r>
            <a:endParaRPr lang="zh-CN" altLang="en-US" sz="4000"/>
          </a:p>
          <a:p>
            <a:pPr marL="0" indent="0">
              <a:buNone/>
            </a:pPr>
            <a:endParaRPr lang="zh-CN" altLang="en-US" sz="40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sym typeface="+mn-ea"/>
              </a:rPr>
              <a:t>46 又 对 他 们 说 ： 照 经 上 所 写 的 ， 基 督 必 受 害 ， 第 三 日 从 死 里 复 活 ，</a:t>
            </a:r>
            <a:endParaRPr lang="zh-CN" altLang="en-US" sz="4000"/>
          </a:p>
          <a:p>
            <a:pPr marL="0" indent="0">
              <a:buNone/>
            </a:pPr>
            <a:r>
              <a:rPr lang="zh-CN" altLang="en-US" sz="4000">
                <a:sym typeface="+mn-ea"/>
              </a:rPr>
              <a:t>47 并 且 人 要 奉 他 的 名 传 悔 改 、 赦 罪 的 道 ， 从 耶 路 撒 冷 起 直 传 到 万 邦 。</a:t>
            </a:r>
            <a:endParaRPr lang="zh-CN" altLang="en-US" sz="4000"/>
          </a:p>
          <a:p>
            <a:pPr marL="0" indent="0">
              <a:buNone/>
            </a:pPr>
            <a:endParaRPr lang="zh-CN" altLang="en-US" sz="4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20000"/>
          </a:bodyPr>
          <a:p>
            <a:pPr marL="0" indent="0">
              <a:buNone/>
            </a:pPr>
            <a:r>
              <a:rPr lang="zh-CN" altLang="en-US" sz="4000"/>
              <a:t>1 耶 稣 基 督 的 仆 人 保 罗 ， 奉 召 为 使 徒 ， 特 派 传 神 的 福 音 。</a:t>
            </a:r>
            <a:endParaRPr lang="zh-CN" altLang="en-US" sz="4000"/>
          </a:p>
          <a:p>
            <a:pPr marL="0" indent="0">
              <a:buNone/>
            </a:pPr>
            <a:r>
              <a:rPr lang="zh-CN" altLang="en-US" sz="4000"/>
              <a:t>2 这 福 音 是 神 从 前 藉 众 先 知 在 圣 经 上 所 应 许 的 ，</a:t>
            </a:r>
            <a:endParaRPr lang="zh-CN" altLang="en-US" sz="4000"/>
          </a:p>
          <a:p>
            <a:pPr marL="0" indent="0">
              <a:buNone/>
            </a:pPr>
            <a:r>
              <a:rPr lang="zh-CN" altLang="en-US" sz="4000"/>
              <a:t>3 论 到 他 儿 子 ─ 我 主 耶 稣 基 督 。 按 肉 体 说 ， 是 从 大 卫 後 裔 生 的 ；</a:t>
            </a:r>
            <a:endParaRPr lang="zh-CN" altLang="en-US" sz="4000"/>
          </a:p>
          <a:p>
            <a:pPr marL="0" indent="0">
              <a:buNone/>
            </a:pPr>
            <a:r>
              <a:rPr lang="zh-CN" altLang="en-US" sz="4000"/>
              <a:t>4 按 圣 善 的 灵 说 ， 因 从 死 里 复 活 ， 以 大 能 显 明 是 神 的 儿 子 。</a:t>
            </a:r>
            <a:endParaRPr lang="zh-CN" altLang="en-US" sz="40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这个</a:t>
            </a:r>
            <a:r>
              <a:rPr lang="en-US" altLang="zh-CN" sz="4000"/>
              <a:t>“</a:t>
            </a:r>
            <a:r>
              <a:rPr lang="zh-CN" altLang="en-US" sz="4000"/>
              <a:t>死</a:t>
            </a:r>
            <a:r>
              <a:rPr lang="en-US" altLang="zh-CN" sz="4000"/>
              <a:t>”</a:t>
            </a:r>
            <a:r>
              <a:rPr lang="zh-CN" altLang="en-US" sz="4000"/>
              <a:t>与</a:t>
            </a:r>
            <a:r>
              <a:rPr lang="en-US" altLang="zh-CN" sz="4000"/>
              <a:t>“</a:t>
            </a:r>
            <a:r>
              <a:rPr lang="zh-CN" altLang="en-US" sz="4000"/>
              <a:t>复活</a:t>
            </a:r>
            <a:r>
              <a:rPr lang="en-US" altLang="zh-CN" sz="4000"/>
              <a:t>” </a:t>
            </a:r>
            <a:r>
              <a:rPr lang="zh-CN" altLang="en-US" sz="4000"/>
              <a:t>的主题是摩西律法、先知书和诗篇的核心。</a:t>
            </a:r>
            <a:endParaRPr lang="zh-CN" altLang="en-US" sz="4000"/>
          </a:p>
          <a:p>
            <a:pPr marL="0" indent="0">
              <a:buNone/>
            </a:pPr>
            <a:r>
              <a:rPr lang="zh-CN" altLang="en-US" sz="4000"/>
              <a:t>这也是保罗在罗马书和哥林多前书开头所陈述的事实。</a:t>
            </a:r>
            <a:endParaRPr lang="zh-CN" altLang="en-US" sz="40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要点：</a:t>
            </a:r>
            <a:endParaRPr lang="zh-CN" altLang="en-US" sz="4000"/>
          </a:p>
          <a:p>
            <a:pPr marL="0" indent="0">
              <a:buNone/>
            </a:pPr>
            <a:r>
              <a:rPr lang="zh-CN" altLang="en-US" sz="4000"/>
              <a:t>这个基本的理解为我们提供了将旧约经文解读为基督教经文</a:t>
            </a:r>
            <a:r>
              <a:rPr lang="en-US" altLang="zh-CN" sz="4000"/>
              <a:t>——</a:t>
            </a:r>
            <a:r>
              <a:rPr lang="zh-CN" altLang="en-US" sz="4000"/>
              <a:t>属于基督的教会的经文</a:t>
            </a:r>
            <a:r>
              <a:rPr lang="en-US" altLang="zh-CN" sz="4000"/>
              <a:t>——</a:t>
            </a:r>
            <a:r>
              <a:rPr lang="zh-CN" altLang="en-US" sz="4000"/>
              <a:t>的释经基础。</a:t>
            </a:r>
            <a:endParaRPr lang="zh-CN" altLang="en-US" sz="40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如果我们足够重视罗马书</a:t>
            </a:r>
            <a:r>
              <a:rPr lang="en-US" altLang="zh-CN" sz="4000"/>
              <a:t>1</a:t>
            </a:r>
            <a:r>
              <a:rPr lang="zh-CN" altLang="en-US" sz="4000"/>
              <a:t>：</a:t>
            </a:r>
            <a:r>
              <a:rPr lang="en-US" altLang="zh-CN" sz="4000"/>
              <a:t>2</a:t>
            </a:r>
            <a:r>
              <a:rPr lang="zh-CN" altLang="en-US" sz="4000"/>
              <a:t>应许的层面的话，我们就当关注经文中记载的关乎救赎的有机的特性。</a:t>
            </a:r>
            <a:endParaRPr lang="zh-CN" altLang="en-US" sz="4000"/>
          </a:p>
          <a:p>
            <a:pPr marL="0" indent="0">
              <a:buNone/>
            </a:pPr>
            <a:r>
              <a:rPr lang="zh-CN" altLang="en-US" sz="4000"/>
              <a:t>在耶稣基督里实现的福音是预先在旧约经文中所应许的。换言之，福音是单一的、有机的统一体。这个统一体要按照应许</a:t>
            </a:r>
            <a:r>
              <a:rPr lang="en-US" altLang="zh-CN" sz="4000"/>
              <a:t>——</a:t>
            </a:r>
            <a:r>
              <a:rPr lang="zh-CN" altLang="en-US" sz="4000"/>
              <a:t>实现的模式来理解。</a:t>
            </a:r>
            <a:endParaRPr lang="zh-CN" altLang="en-US" sz="4000"/>
          </a:p>
          <a:p>
            <a:pPr marL="0" indent="0">
              <a:buNone/>
            </a:pPr>
            <a:endParaRPr lang="zh-CN" altLang="en-US" sz="40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所以，福音是有机的、关乎救赎的事实。这个事实在旧约时代被渐进地启示出来；在新约时代从应许到在基督耶稣的死和复活中对应许的实现。</a:t>
            </a:r>
            <a:endParaRPr lang="zh-CN" altLang="en-US" sz="40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Geerhardus Vos:</a:t>
            </a:r>
            <a:endParaRPr lang="en-US" altLang="zh-CN" sz="4000"/>
          </a:p>
          <a:p>
            <a:pPr marL="0" indent="0">
              <a:buNone/>
            </a:pPr>
            <a:r>
              <a:rPr lang="zh-CN" altLang="en-US" sz="4000"/>
              <a:t>启示的渐进性的有机本质解释了几个关键点。常有人认为启示的渐进性使得启示不可能在每一个阶段都是完美的。这个看法是成立的，但前提是启示的过程是非有机性的。</a:t>
            </a:r>
            <a:endParaRPr lang="zh-CN" altLang="en-US" sz="40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而有机的渐进启示的过程是从种子的模式到完全长成的模式。然而从本质上来讲，我们绝不会说种子没有其后长成的树完美。</a:t>
            </a:r>
            <a:endParaRPr lang="zh-CN" altLang="en-US" sz="4000"/>
          </a:p>
          <a:p>
            <a:pPr marL="0" indent="0">
              <a:buNone/>
            </a:pPr>
            <a:r>
              <a:rPr lang="zh-CN" altLang="en-US" sz="4000"/>
              <a:t>我们所思考的这个问题的特质也解释了为什么在起初的应许的阶段，上帝关于基督的救赎的启示就已经包含了救赎的充分性。</a:t>
            </a:r>
            <a:endParaRPr lang="zh-CN" altLang="en-US" sz="4000"/>
          </a:p>
          <a:p>
            <a:pPr marL="0" indent="0">
              <a:buNone/>
            </a:pPr>
            <a:r>
              <a:rPr lang="zh-CN" altLang="en-US" sz="4000"/>
              <a:t>（</a:t>
            </a:r>
            <a:r>
              <a:rPr lang="en-US" altLang="zh-CN" sz="4000" i="1"/>
              <a:t>Biblical Theology</a:t>
            </a:r>
            <a:r>
              <a:rPr lang="en-US" altLang="zh-CN" sz="4000"/>
              <a:t>, 7</a:t>
            </a:r>
            <a:r>
              <a:rPr lang="zh-CN" altLang="en-US" sz="4000"/>
              <a:t>）</a:t>
            </a:r>
            <a:endParaRPr lang="zh-CN" altLang="en-US" sz="40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Vos</a:t>
            </a:r>
            <a:r>
              <a:rPr lang="zh-CN" altLang="en-US" sz="4000"/>
              <a:t>的陈述包含非常关键的几点：</a:t>
            </a:r>
            <a:endParaRPr lang="zh-CN" altLang="en-US" sz="4000"/>
          </a:p>
          <a:p>
            <a:pPr marL="0" indent="0">
              <a:buNone/>
            </a:pPr>
            <a:r>
              <a:rPr lang="zh-CN" altLang="en-US" sz="4000"/>
              <a:t>首先，上帝救赎的计划是一个有机整体；</a:t>
            </a:r>
            <a:endParaRPr lang="zh-CN" altLang="en-US" sz="4000"/>
          </a:p>
          <a:p>
            <a:pPr marL="0" indent="0">
              <a:buNone/>
            </a:pPr>
            <a:r>
              <a:rPr lang="zh-CN" altLang="en-US" sz="4000"/>
              <a:t>第二，救赎在连续的世代中是渐进性地启示；</a:t>
            </a:r>
            <a:endParaRPr lang="zh-CN" altLang="en-US" sz="4000"/>
          </a:p>
          <a:p>
            <a:pPr marL="0" indent="0">
              <a:buNone/>
            </a:pPr>
            <a:r>
              <a:rPr lang="zh-CN" altLang="en-US" sz="4000"/>
              <a:t>第三，救赎启示的有机性解释了为何在</a:t>
            </a:r>
            <a:r>
              <a:rPr lang="en-US" altLang="zh-CN" sz="4000"/>
              <a:t>“</a:t>
            </a:r>
            <a:r>
              <a:rPr lang="zh-CN" altLang="en-US" sz="4000"/>
              <a:t>种子的形式</a:t>
            </a:r>
            <a:r>
              <a:rPr lang="en-US" altLang="zh-CN" sz="4000"/>
              <a:t>”</a:t>
            </a:r>
            <a:r>
              <a:rPr lang="zh-CN" altLang="en-US" sz="4000"/>
              <a:t>基督也可以向信徒客观地呈现。</a:t>
            </a:r>
            <a:endParaRPr lang="zh-CN" altLang="en-US" sz="40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即使在基督到来之前的信徒群体只有有限的关乎救赎的知识，但这些知识却足够充分地来传递救赎的真理。</a:t>
            </a:r>
            <a:endParaRPr lang="zh-CN" altLang="en-US" sz="4000"/>
          </a:p>
          <a:p>
            <a:pPr marL="0" indent="0">
              <a:buNone/>
            </a:pPr>
            <a:r>
              <a:rPr lang="zh-CN" altLang="en-US" sz="4000"/>
              <a:t>尽管关于救赎的知识是渐进的和递增的，但这些知识所传递的救赎的事实，也就是基督，是全然不变的。</a:t>
            </a:r>
            <a:endParaRPr lang="zh-CN" altLang="en-US" sz="40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所以，</a:t>
            </a:r>
            <a:r>
              <a:rPr lang="en-US" altLang="zh-CN" sz="4000"/>
              <a:t>Vos</a:t>
            </a:r>
            <a:r>
              <a:rPr lang="zh-CN" altLang="en-US" sz="4000"/>
              <a:t>将救赎启示作为有机渐进的现实来理解的这个进路是我们必须强调并掌握的。</a:t>
            </a:r>
            <a:endParaRPr lang="zh-CN" altLang="en-US" sz="4000"/>
          </a:p>
          <a:p>
            <a:pPr marL="0" indent="0">
              <a:buNone/>
            </a:pPr>
            <a:r>
              <a:rPr lang="zh-CN" altLang="zh-CN" sz="4000"/>
              <a:t>我们要知道基督在实际性地于救赎史中到来之前，其降卑与升高已经在旧约经文中预表了。并且这预表绝非仅仅指向基督，而是救赎的实体就包含在预表之中。</a:t>
            </a:r>
            <a:endParaRPr lang="zh-CN" altLang="zh-CN" sz="400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换言之，应许、预表、与献祭都预示了基督就是福音的实体。</a:t>
            </a:r>
            <a:endParaRPr lang="zh-CN" altLang="en-US" sz="4000"/>
          </a:p>
          <a:p>
            <a:pPr marL="0" indent="0">
              <a:buNone/>
            </a:pPr>
            <a:r>
              <a:rPr lang="zh-CN" altLang="en-US" sz="4000"/>
              <a:t>西敏信仰告白论及这个话题的时候是从律法时期恩典之约的施行方式来切入的。</a:t>
            </a:r>
            <a:endParaRPr lang="zh-CN" altLang="en-US" sz="4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A. </a:t>
            </a:r>
            <a:r>
              <a:rPr lang="zh-CN" altLang="en-US" sz="4000"/>
              <a:t>罗马书</a:t>
            </a:r>
            <a:r>
              <a:rPr lang="en-US" altLang="zh-CN" sz="4000"/>
              <a:t>1</a:t>
            </a:r>
            <a:r>
              <a:rPr lang="zh-CN" altLang="en-US" sz="4000"/>
              <a:t>：</a:t>
            </a:r>
            <a:r>
              <a:rPr lang="en-US" altLang="zh-CN" sz="4000"/>
              <a:t>1-7</a:t>
            </a:r>
            <a:r>
              <a:rPr lang="zh-CN" altLang="en-US" sz="4000"/>
              <a:t>论述了保罗的使徒事工的概要</a:t>
            </a:r>
            <a:endParaRPr lang="zh-CN" altLang="en-US" sz="4000"/>
          </a:p>
          <a:p>
            <a:pPr marL="0" indent="0">
              <a:buNone/>
            </a:pPr>
            <a:r>
              <a:rPr lang="en-US" altLang="zh-CN" sz="4000"/>
              <a:t>1. </a:t>
            </a:r>
            <a:r>
              <a:rPr lang="zh-CN" altLang="en-US" sz="4000"/>
              <a:t>保罗的事工的核心是关乎上帝的话语的宣讲的。</a:t>
            </a:r>
            <a:endParaRPr lang="zh-CN" altLang="en-US" sz="4000"/>
          </a:p>
          <a:p>
            <a:pPr marL="0" indent="0">
              <a:buNone/>
            </a:pPr>
            <a:r>
              <a:rPr lang="en-US" altLang="zh-CN" sz="4000"/>
              <a:t>2. </a:t>
            </a:r>
            <a:r>
              <a:rPr lang="zh-CN" altLang="en-US" sz="4000"/>
              <a:t>更具体地说，是对上帝的福音的宣讲。这个福音包含在旧约圣经中，聚焦在上帝的儿子，也就是我们的主耶稣基督。</a:t>
            </a:r>
            <a:endParaRPr lang="zh-CN" altLang="en-US" sz="40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a:bodyPr>
          <a:p>
            <a:pPr marL="0" indent="0">
              <a:buNone/>
            </a:pPr>
            <a:r>
              <a:rPr lang="en-US" altLang="zh-CN" sz="4000"/>
              <a:t>WCF 7.5</a:t>
            </a:r>
            <a:endParaRPr lang="en-US" altLang="zh-CN" sz="4000"/>
          </a:p>
          <a:p>
            <a:pPr marL="0" indent="0">
              <a:buNone/>
            </a:pPr>
            <a:r>
              <a:rPr lang="en-US" altLang="zh-CN" sz="4000"/>
              <a:t>五、這個約在律法時期與福音時期有不同的執行方式。在律法時期，恩典之約 是藉著應許、預言、獻祭、割禮、逾越節的羔羊，以及傳給猶太人的其他預表禮儀執行，這些都是預表那要來的基督；</a:t>
            </a:r>
            <a:endParaRPr lang="en-US" altLang="zh-CN" sz="400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sym typeface="+mn-ea"/>
              </a:rPr>
              <a:t>在當時，這些預表藉著聖靈的運行，足夠有效教導選民，使選民對所應許的彌賽亞 (基督耶穌)有信心， 知道藉著祂，才能得著完全的赦罪，與永遠的救恩。這約稱為舊約</a:t>
            </a:r>
            <a:endParaRPr lang="en-US" altLang="zh-CN" sz="4000"/>
          </a:p>
          <a:p>
            <a:pPr marL="0" indent="0">
              <a:buNone/>
            </a:pPr>
            <a:endParaRPr lang="zh-CN" altLang="en-US" sz="400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西敏信仰告白</a:t>
            </a:r>
            <a:r>
              <a:rPr lang="en-US" altLang="zh-CN" sz="4000"/>
              <a:t>7.5</a:t>
            </a:r>
            <a:r>
              <a:rPr lang="zh-CN" altLang="en-US" sz="4000"/>
              <a:t>同样论述了罗马书</a:t>
            </a:r>
            <a:r>
              <a:rPr lang="en-US" altLang="zh-CN" sz="4000"/>
              <a:t>1:2</a:t>
            </a:r>
            <a:r>
              <a:rPr lang="zh-CN" altLang="en-US" sz="4000"/>
              <a:t>关于神子的福音的核心内容</a:t>
            </a:r>
            <a:r>
              <a:rPr lang="en-US" altLang="zh-CN" sz="4000"/>
              <a:t>.</a:t>
            </a:r>
            <a:endParaRPr lang="en-US" altLang="zh-CN" sz="4000"/>
          </a:p>
          <a:p>
            <a:pPr marL="0" indent="0">
              <a:buNone/>
            </a:pPr>
            <a:r>
              <a:rPr lang="zh-CN" altLang="en-US" sz="4000"/>
              <a:t>这都促使我们进一步思考圣经神学中 </a:t>
            </a:r>
            <a:r>
              <a:rPr lang="en-US" altLang="zh-CN" sz="4000"/>
              <a:t>“</a:t>
            </a:r>
            <a:r>
              <a:rPr lang="zh-CN" altLang="en-US" sz="4000"/>
              <a:t>预表</a:t>
            </a:r>
            <a:r>
              <a:rPr lang="en-US" altLang="zh-CN" sz="4000"/>
              <a:t>”</a:t>
            </a:r>
            <a:r>
              <a:rPr lang="zh-CN" altLang="en-US" sz="4000"/>
              <a:t>的本质</a:t>
            </a:r>
            <a:r>
              <a:rPr lang="en-US" altLang="zh-CN" sz="4000"/>
              <a:t>.</a:t>
            </a:r>
            <a:endParaRPr lang="en-US" altLang="zh-CN" sz="4000"/>
          </a:p>
          <a:p>
            <a:pPr marL="0" indent="0">
              <a:buNone/>
            </a:pPr>
            <a:r>
              <a:rPr lang="zh-CN" altLang="en-US" sz="4000"/>
              <a:t>定义</a:t>
            </a:r>
            <a:r>
              <a:rPr lang="en-US" altLang="zh-CN" sz="4000"/>
              <a:t>:</a:t>
            </a:r>
            <a:endParaRPr lang="en-US" altLang="zh-CN" sz="400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20000"/>
          </a:bodyPr>
          <a:p>
            <a:pPr marL="0" indent="0">
              <a:buNone/>
            </a:pPr>
            <a:r>
              <a:rPr lang="zh-CN" altLang="en-US" sz="4000"/>
              <a:t>预表之型 </a:t>
            </a:r>
            <a:r>
              <a:rPr lang="en-US" altLang="zh-CN" sz="4000"/>
              <a:t>(type) </a:t>
            </a:r>
            <a:r>
              <a:rPr lang="zh-CN" altLang="en-US" sz="4000"/>
              <a:t>作为临时的、地上的现实，象征着超越临时的、地上的现实本身的现实。</a:t>
            </a:r>
            <a:endParaRPr lang="zh-CN" altLang="en-US" sz="4000"/>
          </a:p>
          <a:p>
            <a:pPr marL="0" indent="0">
              <a:buNone/>
            </a:pPr>
            <a:endParaRPr lang="zh-CN" altLang="en-US" sz="4000"/>
          </a:p>
          <a:p>
            <a:pPr marL="0" indent="0">
              <a:buNone/>
            </a:pPr>
            <a:r>
              <a:rPr lang="zh-CN" altLang="en-US" sz="4000"/>
              <a:t>地上的现实的特定特征具备与未来现实的相似性，而这种相似性是在地上的初型所呈现出来的。</a:t>
            </a:r>
            <a:endParaRPr lang="zh-CN" altLang="en-US" sz="4000"/>
          </a:p>
          <a:p>
            <a:pPr marL="0" indent="0">
              <a:buNone/>
            </a:pPr>
            <a:endParaRPr lang="zh-CN" altLang="en-US" sz="4000"/>
          </a:p>
          <a:p>
            <a:pPr marL="0" indent="0">
              <a:buNone/>
            </a:pPr>
            <a:r>
              <a:rPr lang="zh-CN" altLang="en-US" sz="4000"/>
              <a:t>例如</a:t>
            </a:r>
            <a:endParaRPr lang="zh-CN" altLang="en-US" sz="400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创世记</a:t>
            </a:r>
            <a:r>
              <a:rPr lang="en-US" altLang="zh-CN" sz="4000"/>
              <a:t>3</a:t>
            </a:r>
            <a:r>
              <a:rPr lang="zh-CN" altLang="en-US" sz="4000"/>
              <a:t>：</a:t>
            </a:r>
            <a:r>
              <a:rPr lang="en-US" altLang="zh-CN" sz="4000"/>
              <a:t>15</a:t>
            </a:r>
            <a:r>
              <a:rPr lang="zh-CN" altLang="en-US" sz="4000"/>
              <a:t>，伤蛇的头；</a:t>
            </a:r>
            <a:endParaRPr lang="zh-CN" altLang="en-US" sz="4000"/>
          </a:p>
          <a:p>
            <a:pPr marL="0" indent="0">
              <a:buNone/>
            </a:pPr>
            <a:r>
              <a:rPr lang="en-US" altLang="zh-CN" sz="4000"/>
              <a:t>22</a:t>
            </a:r>
            <a:r>
              <a:rPr lang="zh-CN" altLang="en-US" sz="4000"/>
              <a:t>，羔羊作为代赎的记号；</a:t>
            </a:r>
            <a:endParaRPr lang="zh-CN" altLang="en-US" sz="4000"/>
          </a:p>
          <a:p>
            <a:pPr marL="0" indent="0">
              <a:buNone/>
            </a:pPr>
            <a:r>
              <a:rPr lang="zh-CN" altLang="en-US" sz="4000"/>
              <a:t>利未记</a:t>
            </a:r>
            <a:r>
              <a:rPr lang="en-US" altLang="zh-CN" sz="4000"/>
              <a:t>16</a:t>
            </a:r>
            <a:r>
              <a:rPr lang="zh-CN" altLang="en-US" sz="4000"/>
              <a:t>，献祭，等等。</a:t>
            </a:r>
            <a:endParaRPr lang="zh-CN" altLang="en-US" sz="400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在这些具体的、历史性的、地上的形式中，我们可以找到上帝所设立进去的、指向超越这些事物自身存在的深层含义。</a:t>
            </a:r>
            <a:endParaRPr lang="zh-CN" altLang="en-US" sz="400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但再次强调，在这些旧约的应许、预表和献祭中，基督并不仅仅是被预先地表明，而是圣礼性地临在于那些旧约中预表祂的应许、初型和献祭之中。这是旧约中救赎的初型论的圣礼的维度。</a:t>
            </a:r>
            <a:endParaRPr lang="zh-CN" altLang="en-US" sz="4000"/>
          </a:p>
          <a:p>
            <a:pPr marL="0" indent="0">
              <a:buNone/>
            </a:pPr>
            <a:r>
              <a:rPr lang="zh-CN" altLang="en-US" sz="4000"/>
              <a:t>信仰告白</a:t>
            </a:r>
            <a:endParaRPr lang="zh-CN" altLang="en-US" sz="400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fontScale="90000"/>
          </a:bodyPr>
          <a:p>
            <a:pPr marL="0" indent="0">
              <a:buNone/>
            </a:pPr>
            <a:r>
              <a:rPr lang="zh-CN" altLang="en-US" sz="4000"/>
              <a:t>西敏信仰告白</a:t>
            </a:r>
            <a:r>
              <a:rPr lang="en-US" altLang="zh-CN" sz="4000"/>
              <a:t>8.6</a:t>
            </a:r>
            <a:endParaRPr lang="en-US" altLang="zh-CN" sz="4000"/>
          </a:p>
          <a:p>
            <a:pPr marL="0" indent="0">
              <a:buNone/>
            </a:pPr>
            <a:r>
              <a:rPr lang="en-US" altLang="zh-CN" sz="4000"/>
              <a:t>六、救贖之工雖未在基督成肉身之前實際完成，但救贖的功勞、 效果、 益處， 卻從創世以來，藉著那些應許、 預表、 祭物，繼續傳給上帝在歷世歷代所揀選的人﹔祂藉這些應許、 預表、 祭物，顯明就是那擊破蛇頭的女人後裔，是從創世以來被殺的羔羊，是昨日、今日、直到永遠， 永不改變的基督</a:t>
            </a:r>
            <a:endParaRPr lang="en-US" altLang="zh-CN" sz="400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换言之，信仰告白</a:t>
            </a:r>
            <a:r>
              <a:rPr lang="en-US" altLang="zh-CN" sz="4000"/>
              <a:t>7.5</a:t>
            </a:r>
            <a:r>
              <a:rPr lang="zh-CN" altLang="en-US" sz="4000"/>
              <a:t>所提到的预表就是圣礼性的，借着圣灵主权的工作将基督的恩典传达于旧约的信徒。</a:t>
            </a:r>
            <a:endParaRPr lang="zh-CN" altLang="en-US" sz="4000"/>
          </a:p>
          <a:p>
            <a:pPr marL="0" indent="0">
              <a:buNone/>
            </a:pPr>
            <a:r>
              <a:rPr lang="zh-CN" altLang="en-US" sz="4000"/>
              <a:t>基督实在地在这些应许、预表和献祭中存在。</a:t>
            </a:r>
            <a:endParaRPr lang="zh-CN" altLang="en-US" sz="4000"/>
          </a:p>
          <a:p>
            <a:pPr marL="0" indent="0">
              <a:buNone/>
            </a:pPr>
            <a:endParaRPr lang="zh-CN" altLang="en-US" sz="4000"/>
          </a:p>
          <a:p>
            <a:pPr marL="0" indent="0">
              <a:buNone/>
            </a:pPr>
            <a:r>
              <a:rPr lang="zh-CN" altLang="en-US" sz="4000"/>
              <a:t>经文例子</a:t>
            </a:r>
            <a:endParaRPr lang="zh-CN" altLang="en-US" sz="400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a:bodyPr>
          <a:p>
            <a:pPr marL="0" indent="0">
              <a:buNone/>
            </a:pPr>
            <a:r>
              <a:rPr lang="zh-CN" altLang="en-US" sz="4000"/>
              <a:t>加拉太书</a:t>
            </a:r>
            <a:r>
              <a:rPr lang="en-US" altLang="zh-CN" sz="4000"/>
              <a:t>3</a:t>
            </a:r>
            <a:r>
              <a:rPr lang="zh-CN" altLang="en-US" sz="4000"/>
              <a:t>：</a:t>
            </a:r>
            <a:r>
              <a:rPr lang="en-US" altLang="zh-CN" sz="4000"/>
              <a:t>6-9</a:t>
            </a:r>
            <a:endParaRPr lang="en-US" altLang="zh-CN" sz="4000"/>
          </a:p>
          <a:p>
            <a:pPr marL="0" indent="0">
              <a:buNone/>
            </a:pPr>
            <a:r>
              <a:rPr lang="en-US" altLang="zh-CN" sz="4000"/>
              <a:t>6 正 如 亚 伯 拉 罕 信 神 ， 这 就 算 为 他 的 义 。</a:t>
            </a:r>
            <a:endParaRPr lang="en-US" altLang="zh-CN" sz="4000"/>
          </a:p>
          <a:p>
            <a:pPr marL="0" indent="0">
              <a:buNone/>
            </a:pPr>
            <a:r>
              <a:rPr lang="en-US" altLang="zh-CN" sz="4000"/>
              <a:t>7 所 以 ， 你 们 要 知 道 ： 那 以 信 为 本 的 人 ， 就 是 亚 伯 拉 罕 的 子 孙 。</a:t>
            </a:r>
            <a:endParaRPr lang="en-US" altLang="zh-CN" sz="4000"/>
          </a:p>
          <a:p>
            <a:pPr marL="0" indent="0">
              <a:buNone/>
            </a:pPr>
            <a:endParaRPr lang="en-US" altLang="zh-CN" sz="4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B. </a:t>
            </a:r>
            <a:r>
              <a:rPr lang="zh-CN" altLang="en-US" sz="4000"/>
              <a:t>文法考量</a:t>
            </a:r>
            <a:endParaRPr lang="zh-CN" altLang="en-US" sz="4000"/>
          </a:p>
          <a:p>
            <a:pPr marL="0" indent="0">
              <a:buNone/>
            </a:pPr>
            <a:r>
              <a:rPr lang="en-US" altLang="zh-CN" sz="4000"/>
              <a:t>1. </a:t>
            </a:r>
            <a:r>
              <a:rPr lang="zh-CN" altLang="en-US" sz="4000"/>
              <a:t>首先，第</a:t>
            </a:r>
            <a:r>
              <a:rPr lang="en-US" altLang="zh-CN" sz="4000"/>
              <a:t>3</a:t>
            </a:r>
            <a:r>
              <a:rPr lang="zh-CN" altLang="en-US" sz="4000"/>
              <a:t>节开始的介词短语</a:t>
            </a:r>
            <a:r>
              <a:rPr lang="en-US" altLang="zh-CN" sz="4000"/>
              <a:t>concerning his son</a:t>
            </a:r>
            <a:r>
              <a:rPr lang="zh-CN" altLang="en-US" sz="4000"/>
              <a:t>限定</a:t>
            </a:r>
            <a:r>
              <a:rPr lang="en-US" altLang="zh-CN" sz="4000"/>
              <a:t>the Gospel of God</a:t>
            </a:r>
            <a:r>
              <a:rPr lang="zh-CN" altLang="en-US" sz="4000"/>
              <a:t>。</a:t>
            </a:r>
            <a:endParaRPr lang="zh-CN" altLang="en-US" sz="4000"/>
          </a:p>
          <a:p>
            <a:pPr marL="0" indent="0">
              <a:buNone/>
            </a:pPr>
            <a:r>
              <a:rPr lang="zh-CN" altLang="en-US" sz="4000"/>
              <a:t>意思就是上帝的福音是关乎上帝的儿子的。</a:t>
            </a:r>
            <a:endParaRPr lang="zh-CN" altLang="en-US" sz="400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sym typeface="+mn-ea"/>
              </a:rPr>
              <a:t>8 并 且 圣 经 既 然 预 先 看 明 ， 神 要 叫 外 邦 人 因 信 称 义 ， 就 早 已 传 福 音 给 亚 伯 拉 罕 ， 说 ： 万 国 都 必 因 你 得 福 。</a:t>
            </a:r>
            <a:endParaRPr lang="en-US" altLang="zh-CN" sz="4000"/>
          </a:p>
          <a:p>
            <a:pPr marL="0" indent="0">
              <a:buNone/>
            </a:pPr>
            <a:r>
              <a:rPr lang="en-US" altLang="zh-CN" sz="4000">
                <a:sym typeface="+mn-ea"/>
              </a:rPr>
              <a:t>9 可 见 那 以 信 为 本 的 人 和 有 信 心 的 亚 伯 拉 罕 一 同 得 福 。</a:t>
            </a:r>
            <a:endParaRPr lang="en-US" altLang="zh-CN" sz="4000"/>
          </a:p>
          <a:p>
            <a:pPr marL="0" indent="0">
              <a:buNone/>
            </a:pPr>
            <a:endParaRPr lang="zh-CN" altLang="en-US" sz="400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en-US" altLang="zh-CN" sz="4000"/>
              <a:t>Kline:</a:t>
            </a:r>
            <a:endParaRPr lang="en-US" altLang="zh-CN" sz="4000"/>
          </a:p>
          <a:p>
            <a:pPr marL="0" indent="0">
              <a:buNone/>
            </a:pPr>
            <a:r>
              <a:rPr lang="zh-CN" altLang="en-US" sz="4000"/>
              <a:t>旧约时期是一个为日后的实现和终成的预备期。因此，旧约的启示呈现出地上的形式，既暗示那终极的荣耀，却也同时掩饰那荣耀。</a:t>
            </a:r>
            <a:endParaRPr lang="zh-CN" altLang="en-US" sz="4000"/>
          </a:p>
          <a:p>
            <a:pPr marL="0" indent="0">
              <a:buNone/>
            </a:pPr>
            <a:r>
              <a:rPr lang="zh-CN" altLang="en-US" sz="4000"/>
              <a:t>注意</a:t>
            </a:r>
            <a:r>
              <a:rPr lang="en-US" altLang="zh-CN" sz="4000"/>
              <a:t>Kline</a:t>
            </a:r>
            <a:r>
              <a:rPr lang="zh-CN" altLang="en-US" sz="4000"/>
              <a:t>的用词：既暗示，也掩饰。</a:t>
            </a:r>
            <a:endParaRPr lang="zh-CN" altLang="en-US" sz="4000"/>
          </a:p>
          <a:p>
            <a:pPr marL="0" indent="0">
              <a:buNone/>
            </a:pPr>
            <a:r>
              <a:rPr lang="zh-CN" altLang="en-US" sz="4000"/>
              <a:t>换言之，地上的形式启示的终极荣耀会在末后实现的秩序中到来。</a:t>
            </a:r>
            <a:endParaRPr lang="zh-CN" altLang="en-US" sz="400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但</a:t>
            </a:r>
            <a:r>
              <a:rPr lang="en-US" altLang="zh-CN" sz="4000"/>
              <a:t>Kline</a:t>
            </a:r>
            <a:r>
              <a:rPr lang="zh-CN" altLang="en-US" sz="4000"/>
              <a:t>进一步阐明：</a:t>
            </a:r>
            <a:endParaRPr lang="zh-CN" altLang="en-US" sz="4000"/>
          </a:p>
          <a:p>
            <a:pPr marL="0" indent="0">
              <a:buNone/>
            </a:pPr>
            <a:r>
              <a:rPr lang="zh-CN" altLang="en-US" sz="4000"/>
              <a:t>我们不能搞混这样一个事实，那就是在这个侵入性的临时的外壳当中存有一个永恒的内核。地上的事物的模式具象化了实现的末世，是对属天的现实的实际投影。</a:t>
            </a:r>
            <a:r>
              <a:rPr lang="en-US" altLang="zh-CN" sz="4000"/>
              <a:t>(</a:t>
            </a:r>
            <a:r>
              <a:rPr lang="en-US" altLang="zh-CN" sz="4000" i="1"/>
              <a:t>The Structure of Biblical Authority</a:t>
            </a:r>
            <a:r>
              <a:rPr lang="en-US" altLang="zh-CN" sz="4000"/>
              <a:t>, 156)</a:t>
            </a:r>
            <a:endParaRPr lang="en-US" altLang="zh-CN" sz="400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Kline</a:t>
            </a:r>
            <a:r>
              <a:rPr lang="zh-CN" altLang="en-US" sz="4000"/>
              <a:t>提出的侵入模型不但帮助我们解释了预表，也解释了预表如何使得未来的救赎的现实成为当下圣礼性的临在。</a:t>
            </a:r>
            <a:endParaRPr lang="zh-CN" altLang="en-US" sz="4000"/>
          </a:p>
          <a:p>
            <a:pPr marL="0" indent="0">
              <a:buNone/>
            </a:pPr>
            <a:r>
              <a:rPr lang="zh-CN" altLang="zh-CN" sz="4000"/>
              <a:t>属天的现实从未来以临时的、地上的形式被投影到旧约时代。</a:t>
            </a:r>
            <a:endParaRPr lang="zh-CN" altLang="zh-CN" sz="400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normAutofit lnSpcReduction="10000"/>
          </a:bodyPr>
          <a:p>
            <a:pPr marL="0" indent="0">
              <a:buNone/>
            </a:pPr>
            <a:r>
              <a:rPr lang="en-US" altLang="zh-CN" sz="4000"/>
              <a:t>Herman Bavinck</a:t>
            </a:r>
            <a:r>
              <a:rPr lang="zh-CN" altLang="en-US" sz="4000"/>
              <a:t>也有类似的论述。他说</a:t>
            </a:r>
            <a:r>
              <a:rPr lang="en-US" altLang="zh-CN" sz="4000"/>
              <a:t>“</a:t>
            </a:r>
            <a:r>
              <a:rPr lang="zh-CN" altLang="en-US" sz="4000"/>
              <a:t>旧约中感官上的、属地的模式中蕴藏着永恒的内涵</a:t>
            </a:r>
            <a:r>
              <a:rPr lang="en-US" altLang="zh-CN" sz="4000"/>
              <a:t>”</a:t>
            </a:r>
            <a:r>
              <a:rPr lang="zh-CN" altLang="en-US" sz="4000"/>
              <a:t>。</a:t>
            </a:r>
            <a:endParaRPr lang="zh-CN" altLang="en-US" sz="4000"/>
          </a:p>
          <a:p>
            <a:pPr marL="0" indent="0">
              <a:buNone/>
            </a:pPr>
            <a:endParaRPr lang="zh-CN" altLang="en-US" sz="4000"/>
          </a:p>
          <a:p>
            <a:pPr marL="0" indent="0">
              <a:buNone/>
            </a:pPr>
            <a:r>
              <a:rPr lang="en-US" altLang="zh-CN" sz="4000"/>
              <a:t>“</a:t>
            </a:r>
            <a:r>
              <a:rPr lang="zh-CN" altLang="en-US" sz="4000"/>
              <a:t>在属地的外壳中是永恒的内核，即或是在旧约中，这内核也时常迸发出来</a:t>
            </a:r>
            <a:r>
              <a:rPr lang="en-US" altLang="zh-CN" sz="4000"/>
              <a:t>”</a:t>
            </a:r>
            <a:r>
              <a:rPr lang="zh-CN" altLang="en-US" sz="4000"/>
              <a:t>。</a:t>
            </a:r>
            <a:endParaRPr lang="zh-CN" altLang="en-US" sz="4000"/>
          </a:p>
          <a:p>
            <a:pPr marL="0" indent="0">
              <a:buNone/>
            </a:pPr>
            <a:r>
              <a:rPr lang="en-US" altLang="zh-CN" sz="4000"/>
              <a:t>(</a:t>
            </a:r>
            <a:r>
              <a:rPr lang="en-US" altLang="zh-CN" sz="4000" i="1"/>
              <a:t>The Last Things</a:t>
            </a:r>
            <a:r>
              <a:rPr lang="en-US" altLang="zh-CN" sz="4000"/>
              <a:t>, 90)</a:t>
            </a:r>
            <a:endParaRPr lang="en-US" altLang="zh-CN" sz="4000"/>
          </a:p>
          <a:p>
            <a:pPr marL="0" indent="0">
              <a:buNone/>
            </a:pPr>
            <a:endParaRPr lang="en-US" altLang="zh-CN" sz="400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这个侵入模型帮助我们精准地理解保罗如何能够说在旧约中预先应许的上帝的福音既有预表的维度也有圣礼的维度。</a:t>
            </a:r>
            <a:endParaRPr lang="zh-CN" altLang="en-US" sz="4000"/>
          </a:p>
          <a:p>
            <a:pPr marL="0" indent="0">
              <a:buNone/>
            </a:pPr>
            <a:r>
              <a:rPr lang="zh-CN" altLang="en-US" sz="4000"/>
              <a:t>预表：隐藏大过彰显；</a:t>
            </a:r>
            <a:endParaRPr lang="zh-CN" altLang="en-US" sz="4000"/>
          </a:p>
          <a:p>
            <a:pPr marL="0" indent="0">
              <a:buNone/>
            </a:pPr>
            <a:r>
              <a:rPr lang="zh-CN" altLang="en-US" sz="4000"/>
              <a:t>圣礼：彰显大过隐藏。</a:t>
            </a:r>
            <a:endParaRPr lang="zh-CN" altLang="en-US" sz="4000"/>
          </a:p>
          <a:p>
            <a:pPr marL="0" indent="0">
              <a:buNone/>
            </a:pPr>
            <a:endParaRPr lang="zh-CN" altLang="en-US" sz="400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因此，罗马书</a:t>
            </a:r>
            <a:r>
              <a:rPr lang="en-US" altLang="zh-CN" sz="4000"/>
              <a:t>1</a:t>
            </a:r>
            <a:r>
              <a:rPr lang="zh-CN" altLang="en-US" sz="4000"/>
              <a:t>：</a:t>
            </a:r>
            <a:r>
              <a:rPr lang="en-US" altLang="zh-CN" sz="4000"/>
              <a:t>1-4</a:t>
            </a:r>
            <a:r>
              <a:rPr lang="zh-CN" altLang="en-US" sz="4000"/>
              <a:t>的经文提供了一个全面探讨救赎启示的有机特质的起点，而在有机的救赎启示中，受难的和复活的主耶稣基督是其中心聚焦。</a:t>
            </a:r>
            <a:endParaRPr lang="zh-CN" altLang="en-US" sz="4000"/>
          </a:p>
          <a:p>
            <a:pPr marL="0" indent="0">
              <a:buNone/>
            </a:pPr>
            <a:r>
              <a:rPr lang="zh-CN" altLang="en-US" sz="4000"/>
              <a:t>基督不但是旧约预表的实现，祂同时圣礼性地存在于这些旧约预表之中。</a:t>
            </a:r>
            <a:endParaRPr lang="zh-CN" altLang="en-US" sz="400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基本架构：</a:t>
            </a:r>
            <a:endParaRPr lang="zh-CN" altLang="en-US" sz="4000"/>
          </a:p>
          <a:p>
            <a:pPr marL="0" indent="0">
              <a:buNone/>
            </a:pPr>
            <a:r>
              <a:rPr lang="zh-CN" altLang="en-US" sz="4000"/>
              <a:t>旧约中的恩典之约从创世记</a:t>
            </a:r>
            <a:r>
              <a:rPr lang="en-US" altLang="zh-CN" sz="4000"/>
              <a:t>3</a:t>
            </a:r>
            <a:r>
              <a:rPr lang="zh-CN" altLang="en-US" sz="4000"/>
              <a:t>：</a:t>
            </a:r>
            <a:r>
              <a:rPr lang="en-US" altLang="zh-CN" sz="4000"/>
              <a:t>15</a:t>
            </a:r>
            <a:r>
              <a:rPr lang="zh-CN" altLang="en-US" sz="4000"/>
              <a:t>开始，以临时的和期待性的应许、预表和献祭展现出将要到来的基督的位格和工作，同时也实际性地传递基督的救赎之工所带来的益处。</a:t>
            </a:r>
            <a:endParaRPr lang="zh-CN" altLang="en-US" sz="4000"/>
          </a:p>
          <a:p>
            <a:pPr marL="0" indent="0">
              <a:buNone/>
            </a:pPr>
            <a:r>
              <a:rPr lang="zh-CN" altLang="en-US" sz="4000"/>
              <a:t>新约则以基督对预表的实现性的献祭来完成旧约的应许。</a:t>
            </a:r>
            <a:endParaRPr lang="zh-CN" altLang="en-US" sz="400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福音与救赎的应用：</a:t>
            </a:r>
            <a:endParaRPr lang="zh-CN" altLang="en-US" sz="4000"/>
          </a:p>
          <a:p>
            <a:pPr marL="0" indent="0">
              <a:buNone/>
            </a:pPr>
            <a:r>
              <a:rPr lang="zh-CN" altLang="zh-CN" sz="4000"/>
              <a:t>如果说耶稣基督就是福音，那么与基督联合对于领受救赎的福分来说就是极为重要的。</a:t>
            </a:r>
            <a:endParaRPr lang="zh-CN" altLang="zh-CN" sz="4000"/>
          </a:p>
          <a:p>
            <a:pPr marL="0" indent="0">
              <a:buNone/>
            </a:pPr>
            <a:r>
              <a:rPr lang="zh-CN" altLang="zh-CN" sz="4000"/>
              <a:t>从反面来说，我们必须宣告只要在基督之外，与基督没有关系，那么无论是苦难或是成就都是无用也于我们无益的。</a:t>
            </a:r>
            <a:endParaRPr lang="zh-CN" altLang="zh-CN" sz="400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从正面来说，我们必须提醒会众福音的核心就是基督。与基督联合就是福音的首要焦点。</a:t>
            </a:r>
            <a:endParaRPr lang="zh-CN" altLang="en-US" sz="4000"/>
          </a:p>
          <a:p>
            <a:pPr marL="0" indent="0">
              <a:buNone/>
            </a:pPr>
            <a:r>
              <a:rPr lang="zh-CN" altLang="zh-CN" sz="4000"/>
              <a:t>所以救赎的应用首先并不是关于任何具体的救赎的益处的，无论是称义、拣选还是成圣。救赎的应用首先是关于与基督联合的。</a:t>
            </a:r>
            <a:endParaRPr lang="zh-CN" altLang="zh-CN" sz="4000"/>
          </a:p>
          <a:p>
            <a:pPr marL="0" indent="0">
              <a:buNone/>
            </a:pPr>
            <a:endParaRPr lang="zh-CN" altLang="en-US" sz="4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稍微展开一点来说，耶稣基督的福音并不单纯是新约作者所关心的一件事。也就是说，福音的救赎的现实并不仅仅始于耶稣基督的诞生、生平、受难与复活。</a:t>
            </a:r>
            <a:endParaRPr lang="zh-CN" altLang="en-US" sz="400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以上所提到的任何救恩的益处都源于与基督联合。</a:t>
            </a:r>
            <a:endParaRPr lang="zh-CN" altLang="en-US" sz="4000"/>
          </a:p>
          <a:p>
            <a:pPr marL="0" indent="0">
              <a:buNone/>
            </a:pPr>
            <a:r>
              <a:rPr lang="zh-CN" altLang="en-US" sz="4000"/>
              <a:t>而与基督联合会带来另外一层含义。</a:t>
            </a:r>
            <a:endParaRPr lang="zh-CN" altLang="en-US" sz="400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保罗在罗马书</a:t>
            </a:r>
            <a:r>
              <a:rPr lang="en-US" altLang="zh-CN" sz="4000"/>
              <a:t>8</a:t>
            </a:r>
            <a:r>
              <a:rPr lang="zh-CN" altLang="en-US" sz="4000"/>
              <a:t>：</a:t>
            </a:r>
            <a:r>
              <a:rPr lang="en-US" altLang="zh-CN" sz="4000"/>
              <a:t>17</a:t>
            </a:r>
            <a:r>
              <a:rPr lang="zh-CN" altLang="en-US" sz="4000"/>
              <a:t>提醒我们</a:t>
            </a:r>
            <a:endParaRPr lang="zh-CN" altLang="en-US" sz="4000"/>
          </a:p>
          <a:p>
            <a:pPr marL="0" indent="0">
              <a:buNone/>
            </a:pPr>
            <a:r>
              <a:rPr lang="zh-CN" altLang="en-US" sz="4000"/>
              <a:t>17 既 是 儿 女 ， 便 是 后 嗣 ， 就 是 神 的 后 嗣 ， 和 基 督 同 作 后 嗣 。 如 果 我 们 和 他 一 同 受 苦 ， 也 必 和 他 一 同 得 荣 耀 。</a:t>
            </a:r>
            <a:endParaRPr lang="zh-CN" altLang="en-US" sz="400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换言之，我们所受的苦难并非是徒劳无益的，因为我们与之联合的那一位他所受的苦绝非是徒劳的。</a:t>
            </a:r>
            <a:endParaRPr lang="zh-CN" altLang="en-US" sz="4000"/>
          </a:p>
          <a:p>
            <a:pPr marL="0" indent="0">
              <a:buNone/>
            </a:pPr>
            <a:r>
              <a:rPr lang="zh-CN" altLang="en-US" sz="4000"/>
              <a:t>这对我们现今在这个邪恶时代与基督一同受苦的基督徒是很好的提醒。</a:t>
            </a:r>
            <a:endParaRPr lang="zh-CN" altLang="en-US" sz="400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更重要的是，保罗说18 我 想 ， 现 在 的 苦 楚 若 比 起 将 来 要 显 於 我 们 的 荣 耀 就 不 足 介 意 了 。</a:t>
            </a:r>
            <a:endParaRPr lang="zh-CN" altLang="en-US" sz="4000"/>
          </a:p>
          <a:p>
            <a:pPr marL="0" indent="0">
              <a:buNone/>
            </a:pPr>
            <a:r>
              <a:rPr lang="zh-CN" altLang="en-US" sz="4000"/>
              <a:t>也就是说，我们现今所受的苦不能脱离将来的荣耀来理解。</a:t>
            </a:r>
            <a:endParaRPr lang="zh-CN" altLang="en-US" sz="4000"/>
          </a:p>
          <a:p>
            <a:pPr marL="0" indent="0">
              <a:buNone/>
            </a:pPr>
            <a:r>
              <a:rPr lang="zh-CN" altLang="en-US" sz="4000"/>
              <a:t>就是在我们的苦楚中我们正在获得永恒中的荣耀。</a:t>
            </a:r>
            <a:endParaRPr lang="zh-CN" altLang="en-US" sz="400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我们是按照主所受苦的样式在祂里面与祂一同受苦。</a:t>
            </a:r>
            <a:endParaRPr lang="zh-CN" altLang="en-US" sz="4000"/>
          </a:p>
          <a:p>
            <a:pPr marL="0" indent="0">
              <a:buNone/>
            </a:pPr>
            <a:r>
              <a:rPr lang="zh-CN" altLang="en-US" sz="4000"/>
              <a:t>我们将在基督里得荣耀与基督自己得荣耀是一样的确定。</a:t>
            </a:r>
            <a:endParaRPr lang="zh-CN" altLang="en-US" sz="4000"/>
          </a:p>
          <a:p>
            <a:pPr marL="0" indent="0">
              <a:buNone/>
            </a:pPr>
            <a:r>
              <a:rPr lang="zh-CN" altLang="en-US" sz="4000"/>
              <a:t>然而我们却要明白次序：基督是初熟的果子，等到祂再来的时候，就轮到我们这些属基督的。</a:t>
            </a:r>
            <a:endParaRPr lang="zh-CN" altLang="en-US" sz="400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因为基督以受苦进入荣耀，所以我们这些凭信心与基督联合的人也必然在苦难中走向永恒的荣耀。</a:t>
            </a:r>
            <a:endParaRPr lang="zh-CN" altLang="en-US" sz="4000"/>
          </a:p>
          <a:p>
            <a:pPr marL="0" indent="0">
              <a:buNone/>
            </a:pPr>
            <a:r>
              <a:rPr lang="zh-CN" altLang="en-US" sz="4000"/>
              <a:t>我们在这里简单提到的与基督联合会在接下来的课程中进一步展开。</a:t>
            </a:r>
            <a:endParaRPr lang="zh-CN" altLang="en-US" sz="4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其次，保罗说，这个福音是</a:t>
            </a:r>
            <a:r>
              <a:rPr lang="zh-CN" altLang="en-US" sz="4000">
                <a:sym typeface="+mn-ea"/>
              </a:rPr>
              <a:t>神 从 前 藉 众 先 知 在 圣 经 上 所 应 许 的 ，</a:t>
            </a:r>
            <a:endParaRPr lang="zh-CN" altLang="en-US" sz="4000">
              <a:sym typeface="+mn-ea"/>
            </a:endParaRPr>
          </a:p>
          <a:p>
            <a:pPr marL="0" indent="0">
              <a:buNone/>
            </a:pPr>
            <a:r>
              <a:rPr lang="zh-CN" altLang="en-US" sz="4000">
                <a:sym typeface="+mn-ea"/>
              </a:rPr>
              <a:t>我们注意几点：</a:t>
            </a:r>
            <a:endParaRPr lang="zh-CN" altLang="en-US" sz="4000">
              <a:sym typeface="+mn-ea"/>
            </a:endParaRPr>
          </a:p>
          <a:p>
            <a:pPr marL="0" indent="0">
              <a:buNone/>
            </a:pPr>
            <a:r>
              <a:rPr lang="zh-CN" altLang="en-US" sz="4000">
                <a:sym typeface="+mn-ea"/>
              </a:rPr>
              <a:t>保罗将耶稣基督的福音置于旧约经文的上下文中。所以保罗所宣讲的是内置于旧约正典中的信息，而绝非在本质上是全新的内容。</a:t>
            </a:r>
            <a:endParaRPr lang="zh-CN" altLang="en-US" sz="4000">
              <a:sym typeface="+mn-ea"/>
            </a:endParaRPr>
          </a:p>
          <a:p>
            <a:pPr marL="0" indent="0">
              <a:buNone/>
            </a:pPr>
            <a:endParaRPr lang="zh-CN" altLang="en-US" sz="4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zh-CN" altLang="en-US" sz="4000"/>
              <a:t>这意味着福音就其基督论的本质而言而具备</a:t>
            </a:r>
            <a:r>
              <a:rPr lang="en-US" altLang="zh-CN" sz="4000"/>
              <a:t>“</a:t>
            </a:r>
            <a:r>
              <a:rPr lang="zh-CN" altLang="en-US" sz="4000"/>
              <a:t>跨约性</a:t>
            </a:r>
            <a:r>
              <a:rPr lang="en-US" altLang="zh-CN" sz="4000"/>
              <a:t>”</a:t>
            </a:r>
            <a:r>
              <a:rPr lang="zh-CN" altLang="en-US" sz="4000"/>
              <a:t>，即跨越新旧约。</a:t>
            </a:r>
            <a:endParaRPr lang="zh-CN" altLang="en-US" sz="4000"/>
          </a:p>
          <a:p>
            <a:pPr marL="0" indent="0">
              <a:buNone/>
            </a:pPr>
            <a:endParaRPr lang="zh-CN" altLang="en-US" sz="40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zh-CN" altLang="en-US"/>
          </a:p>
        </p:txBody>
      </p:sp>
      <p:sp>
        <p:nvSpPr>
          <p:cNvPr id="3" name="Content Placeholder 2"/>
          <p:cNvSpPr>
            <a:spLocks noGrp="1"/>
          </p:cNvSpPr>
          <p:nvPr>
            <p:ph idx="1"/>
          </p:nvPr>
        </p:nvSpPr>
        <p:spPr/>
        <p:txBody>
          <a:bodyPr/>
          <a:p>
            <a:pPr marL="0" indent="0">
              <a:buNone/>
            </a:pPr>
            <a:r>
              <a:rPr lang="en-US" altLang="zh-CN" sz="4000"/>
              <a:t>2. </a:t>
            </a:r>
            <a:r>
              <a:rPr lang="zh-CN" altLang="en-US" sz="4000"/>
              <a:t>注意</a:t>
            </a:r>
            <a:r>
              <a:rPr lang="zh-CN" altLang="en-US" sz="4000">
                <a:sym typeface="+mn-ea"/>
              </a:rPr>
              <a:t>which he promised beforehand。</a:t>
            </a:r>
            <a:endParaRPr lang="zh-CN" altLang="en-US" sz="4000">
              <a:sym typeface="+mn-ea"/>
            </a:endParaRPr>
          </a:p>
          <a:p>
            <a:pPr marL="0" indent="0">
              <a:buNone/>
            </a:pPr>
            <a:r>
              <a:rPr lang="zh-CN" altLang="en-US" sz="4000"/>
              <a:t>这福音是上帝自己预先所应许的。所以上帝自己是发出这个应许的主体。</a:t>
            </a:r>
            <a:endParaRPr lang="zh-CN" altLang="en-US" sz="40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6398</Words>
  <Application>WPS Presentation</Application>
  <PresentationFormat>Widescreen</PresentationFormat>
  <Paragraphs>244</Paragraphs>
  <Slides>65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65</vt:i4>
      </vt:variant>
    </vt:vector>
  </HeadingPairs>
  <TitlesOfParts>
    <vt:vector size="72" baseType="lpstr">
      <vt:lpstr>Arial</vt:lpstr>
      <vt:lpstr>SimSun</vt:lpstr>
      <vt:lpstr>Wingdings</vt:lpstr>
      <vt:lpstr>Calibri Light</vt:lpstr>
      <vt:lpstr>Calibri</vt:lpstr>
      <vt:lpstr>Microsoft YaHei</vt:lpstr>
      <vt:lpstr>Office Theme</vt:lpstr>
      <vt:lpstr>三  福音作为与基督联合的背景论述</vt:lpstr>
      <vt:lpstr>圣经经文</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三  福音作为与基督联合的背景论述</dc:title>
  <dc:creator/>
  <cp:lastModifiedBy>helloesther</cp:lastModifiedBy>
  <cp:revision>44</cp:revision>
  <dcterms:created xsi:type="dcterms:W3CDTF">2017-06-22T15:53:00Z</dcterms:created>
  <dcterms:modified xsi:type="dcterms:W3CDTF">2017-07-11T15:13:22Z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1033-10.2.0.5871</vt:lpwstr>
  </property>
</Properties>
</file>