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333" r:id="rId6"/>
    <p:sldId id="334" r:id="rId7"/>
    <p:sldId id="335" r:id="rId8"/>
    <p:sldId id="336" r:id="rId9"/>
    <p:sldId id="337" r:id="rId10"/>
    <p:sldId id="338" r:id="rId11"/>
    <p:sldId id="339" r:id="rId12"/>
    <p:sldId id="340"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353" r:id="rId26"/>
    <p:sldId id="354" r:id="rId27"/>
    <p:sldId id="355" r:id="rId28"/>
    <p:sldId id="356" r:id="rId29"/>
    <p:sldId id="357" r:id="rId30"/>
    <p:sldId id="358" r:id="rId31"/>
    <p:sldId id="359" r:id="rId32"/>
    <p:sldId id="360" r:id="rId33"/>
    <p:sldId id="361" r:id="rId34"/>
    <p:sldId id="362" r:id="rId35"/>
    <p:sldId id="363" r:id="rId36"/>
    <p:sldId id="364" r:id="rId37"/>
    <p:sldId id="365" r:id="rId38"/>
    <p:sldId id="366" r:id="rId39"/>
    <p:sldId id="367" r:id="rId40"/>
    <p:sldId id="368" r:id="rId41"/>
    <p:sldId id="369" r:id="rId42"/>
    <p:sldId id="370" r:id="rId43"/>
    <p:sldId id="371" r:id="rId44"/>
    <p:sldId id="372" r:id="rId45"/>
    <p:sldId id="373" r:id="rId46"/>
    <p:sldId id="374" r:id="rId47"/>
    <p:sldId id="375" r:id="rId48"/>
    <p:sldId id="376" r:id="rId49"/>
    <p:sldId id="377" r:id="rId50"/>
    <p:sldId id="378" r:id="rId51"/>
    <p:sldId id="379" r:id="rId52"/>
    <p:sldId id="380" r:id="rId53"/>
    <p:sldId id="381" r:id="rId54"/>
    <p:sldId id="382" r:id="rId55"/>
    <p:sldId id="383" r:id="rId56"/>
    <p:sldId id="384" r:id="rId57"/>
    <p:sldId id="385" r:id="rId58"/>
    <p:sldId id="386" r:id="rId59"/>
    <p:sldId id="387" r:id="rId60"/>
    <p:sldId id="390" r:id="rId61"/>
    <p:sldId id="388" r:id="rId62"/>
    <p:sldId id="389" r:id="rId63"/>
    <p:sldId id="262" r:id="rId64"/>
    <p:sldId id="263" r:id="rId65"/>
    <p:sldId id="264" r:id="rId66"/>
    <p:sldId id="265" r:id="rId67"/>
    <p:sldId id="266" r:id="rId68"/>
    <p:sldId id="267" r:id="rId69"/>
    <p:sldId id="268" r:id="rId70"/>
    <p:sldId id="269" r:id="rId71"/>
    <p:sldId id="270"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5" Type="http://schemas.openxmlformats.org/officeDocument/2006/relationships/tableStyles" Target="tableStyles.xml"/><Relationship Id="rId74" Type="http://schemas.openxmlformats.org/officeDocument/2006/relationships/viewProps" Target="viewProps.xml"/><Relationship Id="rId73" Type="http://schemas.openxmlformats.org/officeDocument/2006/relationships/presProps" Target="presProps.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biblegateway.com/passage/?search=genesis+2&amp;version=ESV"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680"/>
            <a:ext cx="9144000" cy="3561715"/>
          </a:xfrm>
        </p:spPr>
        <p:txBody>
          <a:bodyPr>
            <a:normAutofit/>
          </a:bodyPr>
          <a:lstStyle/>
          <a:p>
            <a:r>
              <a:rPr lang="zh-CN" altLang="en-US" dirty="0"/>
              <a:t>二 </a:t>
            </a:r>
            <a:br>
              <a:rPr lang="zh-CN" altLang="en-US" dirty="0"/>
            </a:br>
            <a:r>
              <a:rPr lang="zh-CN" altLang="en-US" dirty="0"/>
              <a:t>与基督联合的背景：</a:t>
            </a:r>
            <a:br>
              <a:rPr lang="zh-CN" altLang="en-US" dirty="0"/>
            </a:br>
            <a:r>
              <a:rPr lang="zh-CN" altLang="en-US" dirty="0"/>
              <a:t>普遍恩典的救赎史根基</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特别是当行为之约中的律法所禁止的行为本身是一件绝对无关紧要的事情时，神的主权就更加突显出来；因为人除了诉诸于神的诫命，并无法以理性诉诸于其他任何原因。</a:t>
            </a:r>
            <a:endParaRPr lang="en-US" sz="4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altLang="zh-CN" sz="4000" dirty="0" smtClean="0"/>
              <a:t>2. </a:t>
            </a:r>
            <a:r>
              <a:rPr lang="zh-CN" altLang="en-US" sz="4000" dirty="0" smtClean="0"/>
              <a:t>借着行为之约以及象征性的分别善恶树，罪就加显而易见；</a:t>
            </a:r>
            <a:endParaRPr lang="en-US" altLang="zh-CN" sz="4000" dirty="0" smtClean="0"/>
          </a:p>
          <a:p>
            <a:pPr>
              <a:buNone/>
            </a:pPr>
            <a:r>
              <a:rPr lang="en-US" altLang="zh-CN" sz="4000" dirty="0" smtClean="0"/>
              <a:t>3. </a:t>
            </a:r>
            <a:r>
              <a:rPr lang="zh-CN" altLang="en-US" sz="4000" dirty="0" smtClean="0"/>
              <a:t>宣告人的选择的真实性；等等。</a:t>
            </a:r>
            <a:endParaRPr lang="en-US" altLang="zh-CN" sz="4000" dirty="0" smtClean="0"/>
          </a:p>
          <a:p>
            <a:pPr>
              <a:buNone/>
            </a:pPr>
            <a:endParaRPr lang="en-US" altLang="zh-CN" sz="4000" dirty="0" smtClean="0"/>
          </a:p>
          <a:p>
            <a:pPr>
              <a:buNone/>
            </a:pPr>
            <a:endParaRPr lang="en-US" altLang="zh-CN" sz="40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同时，在这个行为之约中，神给了亚当应许，如果亚当守住行为之约，创造将被提升为新创造，伊甸园将成为新天新地。</a:t>
            </a:r>
            <a:endParaRPr lang="en-US" altLang="zh-CN" sz="4000" dirty="0" smtClean="0"/>
          </a:p>
          <a:p>
            <a:pPr>
              <a:buNone/>
            </a:pPr>
            <a:endParaRPr lang="en-US" sz="4000" dirty="0" smtClean="0"/>
          </a:p>
          <a:p>
            <a:pPr>
              <a:buNone/>
            </a:pPr>
            <a:r>
              <a:rPr lang="zh-CN" altLang="en-US" sz="4000" dirty="0" smtClean="0"/>
              <a:t>但也正因为这样的应许，所</a:t>
            </a:r>
            <a:r>
              <a:rPr lang="zh-CN" altLang="en-US" sz="4000" smtClean="0"/>
              <a:t>以亚当的顺服与否必须在试验的环境中，也就是说，只能在一个时间段，而不能在无止境的等待中来验证。</a:t>
            </a:r>
            <a:endParaRPr lang="en-US" sz="4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20750" y="1149985"/>
            <a:ext cx="10515600" cy="4351338"/>
          </a:xfrm>
        </p:spPr>
        <p:txBody>
          <a:bodyPr>
            <a:noAutofit/>
          </a:bodyPr>
          <a:lstStyle/>
          <a:p>
            <a:pPr>
              <a:buNone/>
            </a:pPr>
            <a:r>
              <a:rPr lang="en-US" altLang="zh-CN" sz="4000" dirty="0" smtClean="0"/>
              <a:t>Kline</a:t>
            </a:r>
            <a:r>
              <a:rPr lang="zh-CN" altLang="en-US" sz="4000" dirty="0" smtClean="0"/>
              <a:t>的解读</a:t>
            </a:r>
            <a:endParaRPr lang="zh-CN" altLang="en-US" sz="4000" dirty="0" smtClean="0"/>
          </a:p>
          <a:p>
            <a:pPr>
              <a:buNone/>
            </a:pPr>
            <a:r>
              <a:rPr lang="zh-CN" altLang="en-US" sz="4000" dirty="0" smtClean="0"/>
              <a:t>首先，如果神应许亚当将会进入安息，那么试验就不能是无止境的。</a:t>
            </a:r>
            <a:endParaRPr lang="zh-CN" altLang="en-US" sz="4000" dirty="0" smtClean="0"/>
          </a:p>
          <a:p>
            <a:pPr>
              <a:buNone/>
            </a:pPr>
            <a:r>
              <a:rPr lang="en-US" sz="4000" dirty="0" smtClean="0"/>
              <a:t>Kline</a:t>
            </a:r>
            <a:r>
              <a:rPr lang="zh-CN" altLang="en-US" sz="4000" dirty="0" smtClean="0"/>
              <a:t>：</a:t>
            </a:r>
            <a:endParaRPr lang="zh-CN" altLang="en-US" sz="4000" dirty="0" smtClean="0"/>
          </a:p>
          <a:p>
            <a:pPr>
              <a:buNone/>
            </a:pPr>
            <a:r>
              <a:rPr lang="zh-CN" altLang="en-US" sz="4000" dirty="0" smtClean="0"/>
              <a:t>如果恩约的主要实现应许，即顺服的亚当将会在蒙福的状态中，如果人进入应许的安息不被永远地推迟的话，那么神对亚当顺服的试验就不能无止境。</a:t>
            </a:r>
            <a:endParaRPr lang="zh-CN" altLang="en-US" sz="4000" dirty="0" smtClean="0"/>
          </a:p>
          <a:p>
            <a:pPr>
              <a:buNone/>
            </a:pPr>
            <a:r>
              <a:rPr lang="zh-CN" altLang="en-US" sz="4000" dirty="0" smtClean="0"/>
              <a:t>解释：</a:t>
            </a:r>
            <a:endParaRPr lang="zh-CN" altLang="en-US" sz="40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亚当必须胜过蛇才能进入真正的安息。</a:t>
            </a:r>
            <a:endParaRPr lang="zh-CN" altLang="en-US" sz="4000" dirty="0" smtClean="0"/>
          </a:p>
          <a:p>
            <a:pPr>
              <a:buNone/>
            </a:pPr>
            <a:r>
              <a:rPr lang="zh-CN" altLang="en-US" sz="4000" dirty="0" smtClean="0"/>
              <a:t>希伯来书</a:t>
            </a:r>
            <a:r>
              <a:rPr lang="en-US" altLang="zh-CN" sz="4000" dirty="0" smtClean="0"/>
              <a:t>4</a:t>
            </a:r>
            <a:r>
              <a:rPr lang="zh-CN" altLang="en-US" sz="4000" dirty="0" smtClean="0"/>
              <a:t>：</a:t>
            </a:r>
            <a:endParaRPr lang="zh-CN" altLang="en-US" sz="4000" dirty="0" smtClean="0"/>
          </a:p>
          <a:p>
            <a:pPr>
              <a:buNone/>
            </a:pPr>
            <a:r>
              <a:rPr lang="en-US" altLang="zh-CN" sz="4000" b="1" baseline="30000" dirty="0" smtClean="0"/>
              <a:t>10 </a:t>
            </a:r>
            <a:r>
              <a:rPr lang="zh-CN" altLang="en-US" sz="4000" dirty="0" smtClean="0"/>
              <a:t>因 为 那 进 入 安 息 的 ， 乃 是 歇 了 自 己 的 工 ， 正 如 神 歇 了 他 的 工 一 样 。</a:t>
            </a:r>
            <a:endParaRPr lang="zh-CN" altLang="en-US" sz="4000" dirty="0" smtClean="0"/>
          </a:p>
          <a:p>
            <a:pPr>
              <a:buNone/>
            </a:pPr>
            <a:endParaRPr lang="en-US" sz="4000" dirty="0" smtClean="0"/>
          </a:p>
          <a:p>
            <a:pPr>
              <a:buNone/>
            </a:pPr>
            <a:r>
              <a:rPr lang="zh-CN" altLang="en-US" sz="4000" dirty="0" smtClean="0"/>
              <a:t>亚当在伊甸园的工是什么？</a:t>
            </a:r>
            <a:endParaRPr lang="zh-CN" altLang="en-US" sz="4000" dirty="0" smtClean="0"/>
          </a:p>
          <a:p>
            <a:pPr>
              <a:buNone/>
            </a:pPr>
            <a:r>
              <a:rPr lang="zh-CN" altLang="en-US" sz="4000" dirty="0" smtClean="0"/>
              <a:t>修理看守</a:t>
            </a:r>
            <a:endParaRPr lang="zh-CN" altLang="en-US" sz="4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48055" y="782320"/>
            <a:ext cx="10515600" cy="4351338"/>
          </a:xfrm>
        </p:spPr>
        <p:txBody>
          <a:bodyPr>
            <a:noAutofit/>
          </a:bodyPr>
          <a:lstStyle/>
          <a:p>
            <a:pPr>
              <a:buNone/>
            </a:pPr>
            <a:r>
              <a:rPr lang="he-IL" sz="4000" dirty="0" smtClean="0"/>
              <a:t>לְעָבְדָ֖הּ וּלְשָׁמְרָֽהּ</a:t>
            </a:r>
            <a:endParaRPr lang="he-IL" sz="4000" dirty="0" smtClean="0"/>
          </a:p>
          <a:p>
            <a:pPr>
              <a:buNone/>
            </a:pPr>
            <a:r>
              <a:rPr lang="zh-CN" altLang="en-US" sz="4000" dirty="0" smtClean="0"/>
              <a:t>在其他经文中出现：</a:t>
            </a:r>
            <a:endParaRPr lang="zh-CN" altLang="en-US" sz="4000" dirty="0" smtClean="0"/>
          </a:p>
          <a:p>
            <a:pPr>
              <a:buNone/>
            </a:pPr>
            <a:r>
              <a:rPr lang="zh-CN" altLang="en-US" sz="4000" dirty="0" smtClean="0"/>
              <a:t>民数记</a:t>
            </a:r>
            <a:r>
              <a:rPr lang="en-US" altLang="zh-CN" sz="4000" dirty="0" smtClean="0"/>
              <a:t>3</a:t>
            </a:r>
            <a:r>
              <a:rPr lang="zh-CN" altLang="en-US" sz="4000" dirty="0" smtClean="0"/>
              <a:t>：</a:t>
            </a:r>
            <a:endParaRPr lang="zh-CN" altLang="en-US" sz="4000" dirty="0" smtClean="0"/>
          </a:p>
          <a:p>
            <a:endParaRPr lang="he-IL" sz="4000" dirty="0" smtClean="0"/>
          </a:p>
          <a:p>
            <a:pPr>
              <a:buNone/>
            </a:pPr>
            <a:r>
              <a:rPr lang="zh-CN" altLang="en-US" sz="4000" dirty="0" smtClean="0"/>
              <a:t>上下文</a:t>
            </a:r>
            <a:r>
              <a:rPr lang="en-US" altLang="zh-CN" sz="4000" dirty="0" smtClean="0"/>
              <a:t>……</a:t>
            </a:r>
            <a:endParaRPr lang="en-US" altLang="zh-CN" sz="4000" dirty="0" smtClean="0"/>
          </a:p>
          <a:p>
            <a:pPr>
              <a:buNone/>
            </a:pPr>
            <a:endParaRPr lang="en-US" sz="4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altLang="zh-CN" sz="4000" b="1" baseline="30000" dirty="0" smtClean="0"/>
              <a:t>5 </a:t>
            </a:r>
            <a:r>
              <a:rPr lang="zh-CN" altLang="en-US" sz="4000" dirty="0" smtClean="0"/>
              <a:t>耶 和 华 晓 谕 摩 西 说 ：</a:t>
            </a:r>
            <a:endParaRPr lang="zh-CN" altLang="en-US" sz="4000" dirty="0" smtClean="0"/>
          </a:p>
          <a:p>
            <a:r>
              <a:rPr lang="en-US" altLang="zh-CN" sz="4000" b="1" baseline="30000" dirty="0" smtClean="0"/>
              <a:t>6 </a:t>
            </a:r>
            <a:r>
              <a:rPr lang="zh-CN" altLang="en-US" sz="4000" dirty="0" smtClean="0"/>
              <a:t>你 使 利 未 支 派 近 前 来 ， 站 在 祭 司 亚 伦 面 前 好 服 事 他 ，</a:t>
            </a:r>
            <a:endParaRPr lang="zh-CN" altLang="en-US" sz="4000" dirty="0" smtClean="0"/>
          </a:p>
          <a:p>
            <a:r>
              <a:rPr lang="en-US" altLang="zh-CN" sz="4000" b="1" baseline="30000" dirty="0" smtClean="0"/>
              <a:t>7 </a:t>
            </a:r>
            <a:r>
              <a:rPr lang="zh-CN" altLang="en-US" sz="4000" dirty="0" smtClean="0"/>
              <a:t>替 他 和 会 众 在 会 幕 前 守 所 吩 咐 的 ， 办 理 帐 幕 的 事 。</a:t>
            </a:r>
            <a:endParaRPr lang="zh-CN" altLang="en-US" sz="4000" dirty="0" smtClean="0"/>
          </a:p>
          <a:p>
            <a:r>
              <a:rPr lang="en-US" altLang="zh-CN" sz="4000" b="1" baseline="30000" dirty="0" smtClean="0"/>
              <a:t>8 </a:t>
            </a:r>
            <a:r>
              <a:rPr lang="zh-CN" altLang="en-US" sz="4000" dirty="0" smtClean="0"/>
              <a:t>又 要 看 守 会 幕 的 器 具 ， 并 守 所 吩 咐 以 色 列 人 的 ， 办 理 帐 幕 的 事 。</a:t>
            </a:r>
            <a:endParaRPr lang="zh-CN" altLang="en-US" sz="4000" dirty="0" smtClean="0"/>
          </a:p>
          <a:p>
            <a:pPr>
              <a:buNone/>
            </a:pPr>
            <a:endParaRPr lang="zh-CN" altLang="en-US" sz="4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民数记</a:t>
            </a:r>
            <a:r>
              <a:rPr lang="en-US" altLang="zh-CN" sz="4000" dirty="0" smtClean="0"/>
              <a:t>8</a:t>
            </a:r>
            <a:r>
              <a:rPr lang="zh-CN" altLang="en-US" sz="4000" dirty="0" smtClean="0"/>
              <a:t>：</a:t>
            </a:r>
            <a:r>
              <a:rPr lang="en-US" altLang="zh-CN" sz="4000" dirty="0" smtClean="0"/>
              <a:t>25-26</a:t>
            </a:r>
            <a:r>
              <a:rPr lang="zh-CN" altLang="en-US" sz="4000" dirty="0" smtClean="0"/>
              <a:t>；</a:t>
            </a:r>
            <a:r>
              <a:rPr lang="en-US" altLang="zh-CN" sz="4000" dirty="0" smtClean="0"/>
              <a:t>18</a:t>
            </a:r>
            <a:r>
              <a:rPr lang="zh-CN" altLang="en-US" sz="4000" dirty="0" smtClean="0"/>
              <a:t>：</a:t>
            </a:r>
            <a:r>
              <a:rPr lang="en-US" altLang="zh-CN" sz="4000" dirty="0" smtClean="0"/>
              <a:t>5-6</a:t>
            </a:r>
            <a:r>
              <a:rPr lang="zh-CN" altLang="en-US" sz="4000" dirty="0" smtClean="0"/>
              <a:t>；</a:t>
            </a:r>
            <a:endParaRPr lang="en-US" altLang="zh-CN" sz="4000" dirty="0" smtClean="0"/>
          </a:p>
          <a:p>
            <a:pPr>
              <a:buNone/>
            </a:pPr>
            <a:r>
              <a:rPr lang="zh-CN" altLang="en-US" sz="4000" dirty="0" smtClean="0"/>
              <a:t>历代志上</a:t>
            </a:r>
            <a:r>
              <a:rPr lang="en-US" altLang="zh-CN" sz="4000" dirty="0" smtClean="0"/>
              <a:t>23</a:t>
            </a:r>
            <a:r>
              <a:rPr lang="zh-CN" altLang="en-US" sz="4000" dirty="0" smtClean="0"/>
              <a:t>：</a:t>
            </a:r>
            <a:r>
              <a:rPr lang="en-US" altLang="zh-CN" sz="4000" dirty="0" smtClean="0"/>
              <a:t>32</a:t>
            </a:r>
            <a:r>
              <a:rPr lang="zh-CN" altLang="en-US" sz="4000" dirty="0" smtClean="0"/>
              <a:t>； 以西结书</a:t>
            </a:r>
            <a:r>
              <a:rPr lang="en-US" altLang="zh-CN" sz="4000" dirty="0" smtClean="0"/>
              <a:t>44</a:t>
            </a:r>
            <a:r>
              <a:rPr lang="zh-CN" altLang="en-US" sz="4000" dirty="0" smtClean="0"/>
              <a:t>：</a:t>
            </a:r>
            <a:r>
              <a:rPr lang="en-US" altLang="zh-CN" sz="4000" dirty="0" smtClean="0"/>
              <a:t>14.</a:t>
            </a:r>
            <a:endParaRPr lang="en-US" altLang="zh-CN" sz="4000" dirty="0" smtClean="0"/>
          </a:p>
          <a:p>
            <a:pPr>
              <a:buNone/>
            </a:pPr>
            <a:endParaRPr lang="en-US" altLang="zh-CN" sz="4000" dirty="0" smtClean="0"/>
          </a:p>
          <a:p>
            <a:pPr>
              <a:buNone/>
            </a:pPr>
            <a:r>
              <a:rPr lang="zh-CN" altLang="en-US" sz="4000" dirty="0" smtClean="0"/>
              <a:t>所以，亚当在伊甸园不是简单的修理看守，而是要起到祭司的职责，首先要自己洁净，然后要负责不让任何不洁净的东西进入圣殿。</a:t>
            </a:r>
            <a:endParaRPr lang="en-US" altLang="zh-CN" sz="40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这与创世记</a:t>
            </a:r>
            <a:r>
              <a:rPr lang="en-US" altLang="zh-CN" sz="4000" dirty="0" smtClean="0"/>
              <a:t>1</a:t>
            </a:r>
            <a:r>
              <a:rPr lang="zh-CN" altLang="en-US" sz="4000" dirty="0" smtClean="0"/>
              <a:t>：</a:t>
            </a:r>
            <a:r>
              <a:rPr lang="en-US" altLang="zh-CN" sz="4000" dirty="0" smtClean="0"/>
              <a:t>28</a:t>
            </a:r>
            <a:r>
              <a:rPr lang="zh-CN" altLang="en-US" sz="4000" dirty="0" smtClean="0"/>
              <a:t>节的经文也是相关的。</a:t>
            </a:r>
            <a:endParaRPr lang="en-US" altLang="zh-CN" sz="4000" dirty="0" smtClean="0"/>
          </a:p>
          <a:p>
            <a:pPr>
              <a:buNone/>
            </a:pPr>
            <a:r>
              <a:rPr lang="en-US" altLang="zh-CN" sz="4000" b="1" baseline="30000" dirty="0" smtClean="0"/>
              <a:t>28 </a:t>
            </a:r>
            <a:r>
              <a:rPr lang="zh-CN" altLang="en-US" sz="4000" dirty="0" smtClean="0"/>
              <a:t>神 就 赐 福 给 他 们 ， 又 对 他 们 说 ： 要 生 养 众 多 ， 遍 满 地 面 ， 治 理 这 地 ， 也 要 管 理 海 里 的 鱼 、 空 中 的 鸟 ， 和 地 上 各 样 行 动 的 活 物 。</a:t>
            </a:r>
            <a:endParaRPr lang="en-US" sz="4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也就是说，亚当应该按照神在</a:t>
            </a:r>
            <a:r>
              <a:rPr lang="en-US" altLang="zh-CN" sz="4000" dirty="0" smtClean="0"/>
              <a:t>1</a:t>
            </a:r>
            <a:r>
              <a:rPr lang="zh-CN" altLang="en-US" sz="4000" dirty="0" smtClean="0"/>
              <a:t>：</a:t>
            </a:r>
            <a:r>
              <a:rPr lang="en-US" altLang="zh-CN" sz="4000" dirty="0" smtClean="0"/>
              <a:t>28</a:t>
            </a:r>
            <a:r>
              <a:rPr lang="zh-CN" altLang="en-US" sz="4000" dirty="0" smtClean="0"/>
              <a:t>节提出的“治理和管理”来做，也就是审判、杀死蛇，如此，他才会经历末世的安息。</a:t>
            </a:r>
            <a:endParaRPr lang="en-US" altLang="zh-CN" sz="4000" dirty="0" smtClean="0"/>
          </a:p>
          <a:p>
            <a:pPr>
              <a:buNone/>
            </a:pPr>
            <a:endParaRPr lang="en-US" sz="4000" dirty="0" smtClean="0"/>
          </a:p>
          <a:p>
            <a:pPr>
              <a:buNone/>
            </a:pPr>
            <a:r>
              <a:rPr lang="zh-CN" altLang="en-US" sz="4000" dirty="0" smtClean="0"/>
              <a:t>所以，试验必然要有期限，不然亚当将面临无休止的在非末世性的安息中的等待。如果亚当的顺从会最终成全的话，试验必须终止。</a:t>
            </a:r>
            <a:endParaRPr lang="en-US"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介绍</a:t>
            </a:r>
            <a:endParaRPr lang="zh-CN" altLang="en-US"/>
          </a:p>
        </p:txBody>
      </p:sp>
      <p:sp>
        <p:nvSpPr>
          <p:cNvPr id="3" name="Content Placeholder 2"/>
          <p:cNvSpPr>
            <a:spLocks noGrp="1"/>
          </p:cNvSpPr>
          <p:nvPr>
            <p:ph idx="1"/>
          </p:nvPr>
        </p:nvSpPr>
        <p:spPr/>
        <p:txBody>
          <a:bodyPr/>
          <a:p>
            <a:pPr marL="0" indent="0">
              <a:buNone/>
            </a:pPr>
            <a:r>
              <a:rPr lang="en-US" altLang="zh-CN" sz="4000"/>
              <a:t>A. </a:t>
            </a:r>
            <a:r>
              <a:rPr lang="zh-CN" altLang="en-US" sz="4000"/>
              <a:t>从救赎史的角度看普遍恩典</a:t>
            </a:r>
            <a:endParaRPr lang="zh-CN" altLang="en-US" sz="4000"/>
          </a:p>
          <a:p>
            <a:pPr marL="0" indent="0">
              <a:buNone/>
            </a:pPr>
            <a:r>
              <a:rPr lang="en-US" altLang="zh-CN" sz="4000"/>
              <a:t>1. </a:t>
            </a:r>
            <a:r>
              <a:rPr lang="zh-CN" altLang="en-US" sz="4000"/>
              <a:t>普遍恩典的功用是推迟或者说暂停上帝的末世审判。</a:t>
            </a:r>
            <a:endParaRPr lang="zh-CN" altLang="en-US" sz="4000"/>
          </a:p>
          <a:p>
            <a:pPr marL="0" indent="0">
              <a:buNone/>
            </a:pPr>
            <a:endParaRPr lang="zh-CN" altLang="en-US"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需要试验期的另一个原因是人类繁衍的现实和亚当作为全人类的代表的现实。</a:t>
            </a:r>
            <a:endParaRPr lang="en-US" altLang="zh-CN" sz="4000" dirty="0" smtClean="0"/>
          </a:p>
          <a:p>
            <a:pPr>
              <a:buNone/>
            </a:pPr>
            <a:r>
              <a:rPr lang="zh-CN" altLang="en-US" sz="4000" dirty="0" smtClean="0"/>
              <a:t>如果试验不是在一定的期限，亚当的成熟的后代就有可能需要面对蛇的诱惑，而这种可能性将极大的削弱、甚至消除亚当的代表性，完全不符合圣经的教导。</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分别善恶树的象征性的重要意义：</a:t>
            </a:r>
            <a:endParaRPr lang="zh-CN" altLang="en-US" sz="4000" dirty="0" smtClean="0"/>
          </a:p>
          <a:p>
            <a:pPr>
              <a:buNone/>
            </a:pPr>
            <a:endParaRPr lang="he-IL" sz="4000" dirty="0" smtClean="0">
              <a:solidFill>
                <a:srgbClr val="FF0000"/>
              </a:solidFill>
            </a:endParaRPr>
          </a:p>
          <a:p>
            <a:pPr>
              <a:buNone/>
            </a:pPr>
            <a:r>
              <a:rPr lang="he-IL" sz="4000" dirty="0" smtClean="0">
                <a:solidFill>
                  <a:srgbClr val="FF0000"/>
                </a:solidFill>
                <a:sym typeface="+mn-ea"/>
              </a:rPr>
              <a:t>ע</a:t>
            </a:r>
            <a:r>
              <a:rPr lang="he-IL" sz="4000" dirty="0" smtClean="0">
                <a:solidFill>
                  <a:srgbClr val="FF0000"/>
                </a:solidFill>
                <a:sym typeface="+mn-ea"/>
              </a:rPr>
              <a:t>רָ֔</a:t>
            </a:r>
            <a:r>
              <a:rPr lang="zh-CN" altLang="en-US" sz="4000" dirty="0" smtClean="0">
                <a:solidFill>
                  <a:srgbClr val="FF0000"/>
                </a:solidFill>
                <a:sym typeface="+mn-ea"/>
              </a:rPr>
              <a:t>  </a:t>
            </a:r>
            <a:r>
              <a:rPr lang="he-IL" sz="4000" dirty="0" smtClean="0">
                <a:solidFill>
                  <a:srgbClr val="FF0000"/>
                </a:solidFill>
              </a:rPr>
              <a:t>ב</a:t>
            </a:r>
            <a:r>
              <a:rPr lang="he-IL" sz="4000" dirty="0" smtClean="0">
                <a:solidFill>
                  <a:srgbClr val="FF0000"/>
                </a:solidFill>
                <a:sym typeface="+mn-ea"/>
              </a:rPr>
              <a:t>וֹ</a:t>
            </a:r>
            <a:r>
              <a:rPr lang="he-IL" sz="4000" dirty="0" smtClean="0">
                <a:solidFill>
                  <a:srgbClr val="FF0000"/>
                </a:solidFill>
                <a:sym typeface="+mn-ea"/>
              </a:rPr>
              <a:t>ט֣</a:t>
            </a:r>
            <a:r>
              <a:rPr lang="he-IL" sz="4000" dirty="0" smtClean="0">
                <a:solidFill>
                  <a:srgbClr val="FF0000"/>
                </a:solidFill>
              </a:rPr>
              <a:t> </a:t>
            </a:r>
            <a:r>
              <a:rPr lang="zh-CN" altLang="en-US" sz="4000" dirty="0" smtClean="0">
                <a:solidFill>
                  <a:srgbClr val="FF0000"/>
                </a:solidFill>
              </a:rPr>
              <a:t> </a:t>
            </a:r>
            <a:r>
              <a:rPr lang="zh-CN" altLang="en-US" sz="4000" dirty="0" smtClean="0"/>
              <a:t>到底指什么呢？</a:t>
            </a:r>
            <a:endParaRPr lang="zh-CN" altLang="en-US" sz="4000" dirty="0" smtClean="0"/>
          </a:p>
          <a:p>
            <a:pPr>
              <a:buNone/>
            </a:pPr>
            <a:r>
              <a:rPr lang="en-US" sz="4000" dirty="0" err="1" smtClean="0"/>
              <a:t>Vos</a:t>
            </a:r>
            <a:r>
              <a:rPr lang="zh-CN" altLang="en-US" sz="4000" dirty="0" smtClean="0"/>
              <a:t>和</a:t>
            </a:r>
            <a:r>
              <a:rPr lang="en-US" altLang="zh-CN" sz="4000" dirty="0" smtClean="0"/>
              <a:t>Kline:</a:t>
            </a:r>
            <a:endParaRPr lang="en-US" altLang="zh-CN" sz="4000" dirty="0" smtClean="0"/>
          </a:p>
          <a:p>
            <a:pPr>
              <a:buNone/>
            </a:pPr>
            <a:r>
              <a:rPr lang="zh-CN" altLang="en-US" sz="4000" dirty="0" smtClean="0"/>
              <a:t>分别善恶树是神所设立的工具性的途径，用以试验亚当作为顺服的受造物是否能以君王的和祭司的能力去分辨。</a:t>
            </a:r>
            <a:endParaRPr lang="zh-CN" altLang="en-US" sz="4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按照这样的观点，亚当在堕落前就具备关于善和恶的知识，然而关键点是具备这知识和能力的亚当是否将作为守约者忠心地活出这一切，亦或将成为背约者。</a:t>
            </a:r>
            <a:endParaRPr lang="en-US" altLang="zh-CN" sz="4000" dirty="0" smtClean="0"/>
          </a:p>
          <a:p>
            <a:pPr>
              <a:buNone/>
            </a:pPr>
            <a:endParaRPr lang="en-US" sz="4000" dirty="0" smtClean="0"/>
          </a:p>
          <a:p>
            <a:pPr>
              <a:buNone/>
            </a:pPr>
            <a:r>
              <a:rPr lang="zh-CN" altLang="en-US" sz="4000" dirty="0" smtClean="0"/>
              <a:t>换言之，分别善恶树在这里具备审判的含义，要么亚当审判蛇，要么亚当和蛇一同被审判。</a:t>
            </a:r>
            <a:endParaRPr lang="en-US" sz="4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如此，“分别善恶树”提示我们亚当威严的责任</a:t>
            </a:r>
            <a:r>
              <a:rPr lang="en-US" altLang="zh-CN" sz="4000" dirty="0" smtClean="0"/>
              <a:t>——</a:t>
            </a:r>
            <a:r>
              <a:rPr lang="zh-CN" altLang="en-US" sz="4000" dirty="0" smtClean="0"/>
              <a:t>分别善恶。在其他经文中出现时，分辨善恶常指有人对情况的分析判断，以做出决定。</a:t>
            </a:r>
            <a:endParaRPr lang="en-US" altLang="zh-CN" sz="4000" dirty="0" smtClean="0"/>
          </a:p>
          <a:p>
            <a:pPr>
              <a:buNone/>
            </a:pPr>
            <a:endParaRPr lang="en-US" sz="4000" dirty="0" smtClean="0"/>
          </a:p>
          <a:p>
            <a:pPr>
              <a:buNone/>
            </a:pPr>
            <a:endParaRPr lang="en-US" sz="4000" dirty="0" smtClean="0"/>
          </a:p>
          <a:p>
            <a:pPr>
              <a:buNone/>
            </a:pPr>
            <a:r>
              <a:rPr lang="zh-CN" altLang="en-US" sz="4000" dirty="0" smtClean="0"/>
              <a:t>经文：</a:t>
            </a:r>
            <a:endParaRPr lang="en-US" sz="4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撒母耳记下</a:t>
            </a:r>
            <a:r>
              <a:rPr lang="en-US" altLang="zh-CN" sz="4000" dirty="0" smtClean="0"/>
              <a:t>14</a:t>
            </a:r>
            <a:r>
              <a:rPr lang="zh-CN" altLang="en-US" sz="4000" dirty="0" smtClean="0"/>
              <a:t>：</a:t>
            </a:r>
            <a:endParaRPr lang="en-US" altLang="zh-CN" sz="4000" dirty="0" smtClean="0"/>
          </a:p>
          <a:p>
            <a:pPr>
              <a:buNone/>
            </a:pPr>
            <a:r>
              <a:rPr lang="en-US" altLang="zh-CN" sz="4000" b="1" baseline="30000" dirty="0" smtClean="0"/>
              <a:t>17 </a:t>
            </a:r>
            <a:r>
              <a:rPr lang="zh-CN" altLang="en-US" sz="4000" dirty="0" smtClean="0"/>
              <a:t>婢 女 又 想 ， 我 主 我 王 的 话 必 安 慰 我 ； 因 为 我 主 我 王 能 辨 别 是 非 ， 如 同 神 的 使 者 一 样 。 惟 愿 耶 和 华 ─ 你 的 神 与 你 同 在 ！</a:t>
            </a:r>
            <a:endParaRPr lang="en-US" sz="4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列王记上</a:t>
            </a:r>
            <a:r>
              <a:rPr lang="en-US" altLang="zh-CN" sz="4000" dirty="0" smtClean="0"/>
              <a:t>3</a:t>
            </a:r>
            <a:r>
              <a:rPr lang="zh-CN" altLang="en-US" sz="4000" dirty="0" smtClean="0"/>
              <a:t>：</a:t>
            </a:r>
            <a:endParaRPr lang="en-US" altLang="zh-CN" sz="4000" dirty="0" smtClean="0"/>
          </a:p>
          <a:p>
            <a:pPr>
              <a:buNone/>
            </a:pPr>
            <a:r>
              <a:rPr lang="en-US" altLang="zh-CN" sz="4000" b="1" baseline="30000" dirty="0" smtClean="0"/>
              <a:t>9 </a:t>
            </a:r>
            <a:r>
              <a:rPr lang="zh-CN" altLang="en-US" sz="4000" dirty="0" smtClean="0"/>
              <a:t>所 以 求 你 赐 我 智 慧 ， 可 以 判 断 你 的 民 ， 能 辨 别 是 非 。 不 然 ， 谁 能 判 断 这 众 多 的 民 呢 ？</a:t>
            </a:r>
            <a:endParaRPr lang="en-US" altLang="zh-CN" sz="4000" dirty="0" smtClean="0"/>
          </a:p>
          <a:p>
            <a:pPr>
              <a:buNone/>
            </a:pPr>
            <a:endParaRPr lang="en-US" sz="4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所以，分别善恶树象征着审判的含义。当蛇出现时，亚当应该分辨善恶并根据神的话语判断蛇是恶的，宣告对蛇的审判。</a:t>
            </a:r>
            <a:endParaRPr lang="zh-CN" altLang="en-US" sz="4000" dirty="0" smtClean="0"/>
          </a:p>
          <a:p>
            <a:pPr>
              <a:buNone/>
            </a:pPr>
            <a:endParaRPr lang="en-US" sz="4000" dirty="0" smtClean="0"/>
          </a:p>
          <a:p>
            <a:pPr>
              <a:buNone/>
            </a:pPr>
            <a:r>
              <a:rPr lang="zh-CN" altLang="en-US" sz="4000" dirty="0" smtClean="0"/>
              <a:t>然而，情况却是相反的，亚当没有治理、管理蛇，也没有看守好伊甸园，反倒被蛇胜过。分别善恶树仍然象征着审判，但亚当却成为了被审判者。</a:t>
            </a:r>
            <a:endParaRPr lang="zh-CN" altLang="en-US" sz="4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分别善恶树是亚当遭遇到的神的绝对主权的宣告。</a:t>
            </a:r>
            <a:endParaRPr lang="en-US" altLang="zh-CN" sz="4000" dirty="0" smtClean="0"/>
          </a:p>
          <a:p>
            <a:pPr>
              <a:buNone/>
            </a:pPr>
            <a:r>
              <a:rPr lang="en-US" sz="4000" dirty="0" smtClean="0"/>
              <a:t>Kline:</a:t>
            </a:r>
            <a:endParaRPr lang="en-US" sz="4000" dirty="0" smtClean="0"/>
          </a:p>
          <a:p>
            <a:pPr>
              <a:buNone/>
            </a:pPr>
            <a:r>
              <a:rPr lang="zh-CN" altLang="en-US" sz="4000" dirty="0" smtClean="0"/>
              <a:t>神对亚当行使他的君王的权柄的限制，也就是行为之约中律法的内容，要使得亚当承认他的君王的身份不过是从属的，他虽然治理、管理全地，但不过是管家。</a:t>
            </a:r>
            <a:endParaRPr lang="en-US" sz="4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虽然在命名动物时，神好像是亚当的助手，但实则是人必须顺从神的诫命。即便是神给亚当一个看似武断的诫命，以至于如若脱离人对神必须绝对顺从这一点，亚当找不到其他理性上的原因来遵守，人也不能自己做主，在神以给出的准则之外另立标准。</a:t>
            </a:r>
            <a:endParaRPr lang="en-US" sz="4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人必须承认神的话语的绝对权威，紧紧抓住神的话语，并将他的思想、言行都伏在神的话语的权柄之下。这个特殊的试验其实很简单，就是将人直接地、并且是唯独地与神的绝对权柄迎面相撞。就是在这样的试验中，人的恩约性的忠诚面临着考验。</a:t>
            </a:r>
            <a:endParaRPr lang="en-US"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endParaRPr lang="en-US"/>
          </a:p>
        </p:txBody>
      </p:sp>
      <p:sp>
        <p:nvSpPr>
          <p:cNvPr id="3" name="Content Placeholder 2"/>
          <p:cNvSpPr>
            <a:spLocks noGrp="1"/>
          </p:cNvSpPr>
          <p:nvPr>
            <p:ph sz="half" idx="1"/>
          </p:nvPr>
        </p:nvSpPr>
        <p:spPr>
          <a:xfrm>
            <a:off x="838200" y="1825625"/>
            <a:ext cx="9634220" cy="4351655"/>
          </a:xfrm>
        </p:spPr>
        <p:txBody>
          <a:bodyPr/>
          <a:p>
            <a:pPr marL="0" indent="0">
              <a:buNone/>
            </a:pPr>
            <a:r>
              <a:rPr lang="en-US" altLang="zh-CN" sz="4000"/>
              <a:t>2. </a:t>
            </a:r>
            <a:r>
              <a:rPr lang="zh-CN" altLang="en-US" sz="4000"/>
              <a:t>我们参考</a:t>
            </a:r>
            <a:r>
              <a:rPr lang="en-US" altLang="zh-CN" sz="4000"/>
              <a:t>Meredith Kline</a:t>
            </a:r>
            <a:r>
              <a:rPr lang="zh-CN" altLang="en-US" sz="4000"/>
              <a:t>对创世记</a:t>
            </a:r>
            <a:r>
              <a:rPr lang="en-US" altLang="zh-CN" sz="4000"/>
              <a:t>3</a:t>
            </a:r>
            <a:r>
              <a:rPr lang="zh-CN" altLang="en-US" sz="4000"/>
              <a:t>：</a:t>
            </a:r>
            <a:r>
              <a:rPr lang="en-US" altLang="zh-CN" sz="4000"/>
              <a:t>8</a:t>
            </a:r>
            <a:r>
              <a:rPr lang="zh-CN" altLang="en-US" sz="4000"/>
              <a:t>的解读来理解救赎史中普遍恩典的功用。</a:t>
            </a:r>
            <a:endParaRPr lang="zh-CN" altLang="en-US" sz="4000"/>
          </a:p>
        </p:txBody>
      </p:sp>
      <p:pic>
        <p:nvPicPr>
          <p:cNvPr id="4" name="Content Placeholder 3"/>
          <p:cNvPicPr>
            <a:picLocks noChangeAspect="1"/>
          </p:cNvPicPr>
          <p:nvPr>
            <p:ph sz="half" idx="2"/>
          </p:nvPr>
        </p:nvPicPr>
        <p:blipFill>
          <a:blip r:embed="rId1"/>
          <a:stretch>
            <a:fillRect/>
          </a:stretch>
        </p:blipFill>
        <p:spPr>
          <a:xfrm>
            <a:off x="2355850" y="3063240"/>
            <a:ext cx="2446020" cy="3690620"/>
          </a:xfrm>
          <a:prstGeom prst="rect">
            <a:avLst/>
          </a:prstGeom>
        </p:spPr>
      </p:pic>
      <p:pic>
        <p:nvPicPr>
          <p:cNvPr id="6" name="Picture 5"/>
          <p:cNvPicPr>
            <a:picLocks noChangeAspect="1"/>
          </p:cNvPicPr>
          <p:nvPr/>
        </p:nvPicPr>
        <p:blipFill>
          <a:blip r:embed="rId2"/>
          <a:stretch>
            <a:fillRect/>
          </a:stretch>
        </p:blipFill>
        <p:spPr>
          <a:xfrm>
            <a:off x="6762115" y="3122295"/>
            <a:ext cx="2289175" cy="343027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从像神一样自主地分别善恶的角度理解分别善恶树。</a:t>
            </a:r>
            <a:endParaRPr lang="zh-CN" altLang="en-US" sz="4000" dirty="0" smtClean="0"/>
          </a:p>
          <a:p>
            <a:pPr>
              <a:buNone/>
            </a:pPr>
            <a:r>
              <a:rPr lang="zh-CN" altLang="en-US" sz="4000" dirty="0" smtClean="0"/>
              <a:t>弥加书</a:t>
            </a:r>
            <a:r>
              <a:rPr lang="en-US" altLang="zh-CN" sz="4000" dirty="0" smtClean="0"/>
              <a:t>3</a:t>
            </a:r>
            <a:r>
              <a:rPr lang="zh-CN" altLang="en-US" sz="4000" dirty="0" smtClean="0"/>
              <a:t>：</a:t>
            </a:r>
            <a:endParaRPr lang="zh-CN" altLang="en-US" sz="4000" dirty="0" smtClean="0"/>
          </a:p>
          <a:p>
            <a:r>
              <a:rPr lang="en-US" altLang="zh-CN" sz="4000" b="1" dirty="0" smtClean="0"/>
              <a:t>3 </a:t>
            </a:r>
            <a:r>
              <a:rPr lang="zh-CN" altLang="en-US" sz="4000" dirty="0" smtClean="0"/>
              <a:t>我 说 ： 雅 各 的 首 领 ， 以 色 列 家 的 官 长 啊 ， 你 们 要 听 ！ 你 们 不 当 知 道 公 平 麽 ？</a:t>
            </a:r>
            <a:endParaRPr lang="zh-CN" altLang="en-US" sz="4000" dirty="0" smtClean="0"/>
          </a:p>
          <a:p>
            <a:r>
              <a:rPr lang="en-US" altLang="zh-CN" sz="4000" b="1" baseline="30000" dirty="0" smtClean="0"/>
              <a:t>2 </a:t>
            </a:r>
            <a:r>
              <a:rPr lang="zh-CN" altLang="en-US" sz="4000" dirty="0" smtClean="0"/>
              <a:t>你 们 恶 善 好 恶 ， 从 人 身 上 剥 皮 ， 从 人 骨 头 上 剔 肉 ，</a:t>
            </a:r>
            <a:endParaRPr lang="zh-CN" altLang="en-US" sz="4000" dirty="0" smtClean="0"/>
          </a:p>
          <a:p>
            <a:pPr>
              <a:buNone/>
            </a:pPr>
            <a:endParaRPr lang="zh-CN" altLang="en-US" sz="40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玛拉基书</a:t>
            </a:r>
            <a:r>
              <a:rPr lang="en-US" altLang="zh-CN" sz="4000" dirty="0" smtClean="0"/>
              <a:t>2</a:t>
            </a:r>
            <a:r>
              <a:rPr lang="zh-CN" altLang="en-US" sz="4000" dirty="0" smtClean="0"/>
              <a:t>：</a:t>
            </a:r>
            <a:endParaRPr lang="en-US" altLang="zh-CN" sz="4000" dirty="0" smtClean="0"/>
          </a:p>
          <a:p>
            <a:pPr>
              <a:buNone/>
            </a:pPr>
            <a:r>
              <a:rPr lang="en-US" altLang="zh-CN" sz="4000" b="1" baseline="30000" dirty="0" smtClean="0"/>
              <a:t>17 </a:t>
            </a:r>
            <a:r>
              <a:rPr lang="zh-CN" altLang="en-US" sz="4000" dirty="0" smtClean="0"/>
              <a:t>你 们 用 言 语 烦 琐 耶 和 华 ， 你 们 还 说 ： 我 们 在 何 事 上 烦 琐 他 呢 ？ 因 为 你 们 说 ： 凡 行 恶 的 ， 耶 和 华 眼 看 为 善 ， 并 且 他 喜 悦 他 们 ； 或 说 ： 公 义 的 神 在 哪 里 呢 ？</a:t>
            </a:r>
            <a:endParaRPr lang="en-US" sz="4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亚当，如同经文中提到的行恶的人，使用与神的标准不相容的、自主的标准来定义、分别善与恶。</a:t>
            </a:r>
            <a:endParaRPr lang="en-US" altLang="zh-CN" sz="4000" dirty="0" smtClean="0"/>
          </a:p>
          <a:p>
            <a:pPr>
              <a:buNone/>
            </a:pPr>
            <a:r>
              <a:rPr lang="en-US" sz="4000" dirty="0" err="1" smtClean="0"/>
              <a:t>Vos</a:t>
            </a:r>
            <a:r>
              <a:rPr lang="en-US" sz="4000" dirty="0" smtClean="0"/>
              <a:t>:</a:t>
            </a:r>
            <a:endParaRPr lang="en-US" sz="4000" dirty="0" smtClean="0"/>
          </a:p>
          <a:p>
            <a:pPr>
              <a:buNone/>
            </a:pPr>
            <a:r>
              <a:rPr lang="zh-CN" altLang="en-US" sz="4000" dirty="0" smtClean="0"/>
              <a:t>亚当被要求在通往末世的荣耀</a:t>
            </a:r>
            <a:r>
              <a:rPr lang="en-US" altLang="zh-CN" sz="4000" dirty="0" smtClean="0"/>
              <a:t>(eschatological glory)</a:t>
            </a:r>
            <a:r>
              <a:rPr lang="zh-CN" altLang="en-US" sz="4000" dirty="0" smtClean="0"/>
              <a:t>的途中去清晰地、原则性地分辨善与恶。</a:t>
            </a:r>
            <a:endParaRPr lang="en-US" sz="4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理解分别善恶树可以更好地帮助我们理解罪的本质：</a:t>
            </a:r>
            <a:endParaRPr lang="en-US" altLang="zh-CN" sz="4000" dirty="0" smtClean="0"/>
          </a:p>
          <a:p>
            <a:pPr>
              <a:buNone/>
            </a:pPr>
            <a:r>
              <a:rPr lang="zh-CN" altLang="en-US" sz="4000" dirty="0" smtClean="0"/>
              <a:t>因为亚当的罪是在末世性的约中，面对神绝对的权柄而犯下的，所以他的罪必然包含绝对的背叛和末世性的惩罚。</a:t>
            </a:r>
            <a:endParaRPr lang="en-US" sz="4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神给出的警告是关于末世的</a:t>
            </a:r>
            <a:endParaRPr lang="en-US" altLang="zh-CN" sz="4000" dirty="0" smtClean="0"/>
          </a:p>
          <a:p>
            <a:pPr>
              <a:buNone/>
            </a:pPr>
            <a:r>
              <a:rPr lang="zh-CN" altLang="en-US" sz="4000" dirty="0" smtClean="0"/>
              <a:t>对等理解：生命树</a:t>
            </a:r>
            <a:endParaRPr lang="en-US" altLang="zh-CN" sz="4000" dirty="0" smtClean="0"/>
          </a:p>
          <a:p>
            <a:pPr>
              <a:buNone/>
            </a:pPr>
            <a:endParaRPr lang="en-US" sz="4000" dirty="0" smtClean="0"/>
          </a:p>
          <a:p>
            <a:pPr>
              <a:buNone/>
            </a:pPr>
            <a:r>
              <a:rPr lang="zh-CN" altLang="en-US" sz="4000" dirty="0" smtClean="0"/>
              <a:t>如果行为之约所对应的生命是与神同在的、最高的、永恒的，是人类的福祉，那么反之，背约所面对的则同样是最高的、永恒的，却是人类所面对的惩罚，与神的震怒同在。</a:t>
            </a:r>
            <a:endParaRPr lang="en-US" sz="4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如果生命树所象征的是荣耀的、末世的生命，那么死对应的就是那荣耀的丧失。</a:t>
            </a:r>
            <a:endParaRPr lang="en-US" altLang="zh-CN" sz="4000" dirty="0" smtClean="0"/>
          </a:p>
          <a:p>
            <a:pPr>
              <a:buNone/>
            </a:pPr>
            <a:endParaRPr lang="en-US" sz="4000" dirty="0" smtClean="0"/>
          </a:p>
          <a:p>
            <a:pPr>
              <a:buNone/>
            </a:pPr>
            <a:r>
              <a:rPr lang="en-US" altLang="zh-CN" sz="4000" dirty="0" smtClean="0"/>
              <a:t>Kline:</a:t>
            </a:r>
            <a:endParaRPr lang="en-US" altLang="zh-CN" sz="4000" dirty="0" smtClean="0"/>
          </a:p>
          <a:p>
            <a:pPr>
              <a:buNone/>
            </a:pPr>
            <a:r>
              <a:rPr lang="zh-CN" altLang="en-US" sz="4000" dirty="0" smtClean="0"/>
              <a:t>死就是不能成功地实现神的形象的潜能，反而在伦理的层面丢失了在受造时被赋予的神的样式。</a:t>
            </a:r>
            <a:endParaRPr lang="en-US" sz="4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再一次，按照对等思维，如果末世的生命是人作为神的形象最终被成全并得荣耀，那么末世的死亡就是相对应的缺失，但不是完全抹除。</a:t>
            </a:r>
            <a:endParaRPr lang="zh-CN" altLang="en-US" sz="4000" dirty="0" smtClean="0"/>
          </a:p>
          <a:p>
            <a:pPr>
              <a:buNone/>
            </a:pPr>
            <a:r>
              <a:rPr lang="zh-CN" altLang="en-US" sz="4000" dirty="0" smtClean="0"/>
              <a:t>也就是说，人作为神的形象所具备的君王的权柄在堕落与受咒诅的状态中无法正常实现。这从人的劳苦耕作以及地也为亚当的缘故受咒诅就可以看出。</a:t>
            </a:r>
            <a:endParaRPr lang="zh-CN" altLang="en-US" sz="40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人违背了行为之约，就等于对三位一体的上帝的背弃。</a:t>
            </a:r>
            <a:endParaRPr lang="zh-CN" altLang="en-US" sz="4000" dirty="0" smtClean="0"/>
          </a:p>
          <a:p>
            <a:pPr>
              <a:buNone/>
            </a:pPr>
            <a:r>
              <a:rPr lang="en-US" sz="4000" dirty="0" smtClean="0"/>
              <a:t>Kline:</a:t>
            </a:r>
            <a:endParaRPr lang="en-US" sz="4000" dirty="0" smtClean="0"/>
          </a:p>
          <a:p>
            <a:pPr>
              <a:buNone/>
            </a:pPr>
            <a:r>
              <a:rPr lang="zh-CN" altLang="en-US" sz="4000" dirty="0" smtClean="0"/>
              <a:t>在犯罪中，人作为神的形象是矛盾体，因为本该作为神的形象荣耀神的他弃绝了那位荣耀的神。死亡的咒诅使得罪人远离神的面，并与之隔离。然而这样的隔离便是与永恒中的荣耀的样式无份。</a:t>
            </a:r>
            <a:endParaRPr lang="zh-CN" altLang="en-US" sz="40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起初的神现</a:t>
            </a:r>
            <a:r>
              <a:rPr lang="en-US" altLang="zh-CN" sz="4000" dirty="0" smtClean="0"/>
              <a:t>(Primal </a:t>
            </a:r>
            <a:r>
              <a:rPr lang="en-US" altLang="zh-CN" sz="4000" dirty="0" err="1" smtClean="0"/>
              <a:t>Parousia</a:t>
            </a:r>
            <a:r>
              <a:rPr lang="en-US" altLang="zh-CN" sz="4000" dirty="0" smtClean="0"/>
              <a:t>)</a:t>
            </a:r>
            <a:endParaRPr lang="en-US" altLang="zh-CN" sz="4000" dirty="0" smtClean="0"/>
          </a:p>
          <a:p>
            <a:pPr>
              <a:buNone/>
            </a:pPr>
            <a:r>
              <a:rPr lang="zh-CN" altLang="en-US" sz="4000" dirty="0" smtClean="0"/>
              <a:t>从行为之约的末世性切入，</a:t>
            </a:r>
            <a:r>
              <a:rPr lang="en-US" altLang="zh-CN" sz="4000" dirty="0" smtClean="0"/>
              <a:t>Kline</a:t>
            </a:r>
            <a:r>
              <a:rPr lang="zh-CN" altLang="en-US" sz="4000" dirty="0" smtClean="0"/>
              <a:t>对创世记</a:t>
            </a:r>
            <a:r>
              <a:rPr lang="en-US" altLang="zh-CN" sz="4000" dirty="0" smtClean="0"/>
              <a:t>3</a:t>
            </a:r>
            <a:r>
              <a:rPr lang="zh-CN" altLang="en-US" sz="4000" dirty="0" smtClean="0"/>
              <a:t>：</a:t>
            </a:r>
            <a:r>
              <a:rPr lang="en-US" altLang="zh-CN" sz="4000" dirty="0" smtClean="0"/>
              <a:t>8</a:t>
            </a:r>
            <a:r>
              <a:rPr lang="zh-CN" altLang="en-US" sz="4000" dirty="0" smtClean="0"/>
              <a:t>有着精彩的分析。</a:t>
            </a:r>
            <a:endParaRPr lang="zh-CN" altLang="en-US" sz="4000" dirty="0" smtClean="0"/>
          </a:p>
          <a:p>
            <a:pPr>
              <a:buNone/>
            </a:pPr>
            <a:r>
              <a:rPr lang="zh-CN" altLang="en-US" sz="4000" dirty="0" smtClean="0"/>
              <a:t>创世记</a:t>
            </a:r>
            <a:r>
              <a:rPr lang="en-US" altLang="zh-CN" sz="4000" dirty="0" smtClean="0"/>
              <a:t>3</a:t>
            </a:r>
            <a:r>
              <a:rPr lang="zh-CN" altLang="en-US" sz="4000" dirty="0" smtClean="0"/>
              <a:t>：</a:t>
            </a:r>
            <a:endParaRPr lang="zh-CN" altLang="en-US" sz="4000" dirty="0" smtClean="0"/>
          </a:p>
          <a:p>
            <a:pPr>
              <a:buNone/>
            </a:pPr>
            <a:r>
              <a:rPr lang="en-US" altLang="zh-CN" sz="4000" b="1" baseline="30000" dirty="0" smtClean="0"/>
              <a:t>8 </a:t>
            </a:r>
            <a:r>
              <a:rPr lang="zh-CN" altLang="en-US" sz="4000" dirty="0" smtClean="0"/>
              <a:t>天 起 了 凉 风 ， 耶 和 华 神 在 园 中 行 走 。 那 人 和 他 妻 子 听 见 神 的 声 音 ， 就 藏 在 园 里 的 树 木 中 ， 躲 避 耶 和 华 神 的 面 。</a:t>
            </a:r>
            <a:endParaRPr lang="zh-CN" altLang="en-US" sz="4000" dirty="0" smtClean="0"/>
          </a:p>
          <a:p>
            <a:pPr>
              <a:buNone/>
            </a:pPr>
            <a:endParaRPr lang="en-US" sz="4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Kline</a:t>
            </a:r>
            <a:r>
              <a:rPr lang="zh-CN" altLang="en-US" sz="4000" dirty="0" smtClean="0"/>
              <a:t>认为，这个翻译忽视了这样一个事实，那就是创世记</a:t>
            </a:r>
            <a:r>
              <a:rPr lang="en-US" altLang="zh-CN" sz="4000" dirty="0" smtClean="0"/>
              <a:t>3</a:t>
            </a:r>
            <a:r>
              <a:rPr lang="zh-CN" altLang="en-US" sz="4000" dirty="0" smtClean="0"/>
              <a:t>：</a:t>
            </a:r>
            <a:r>
              <a:rPr lang="en-US" altLang="zh-CN" sz="4000" dirty="0" smtClean="0"/>
              <a:t>8</a:t>
            </a:r>
            <a:r>
              <a:rPr lang="zh-CN" altLang="en-US" sz="4000" dirty="0" smtClean="0"/>
              <a:t>描述的是主耶和华在祂的令人敬畏的、审判性的荣耀中到来。</a:t>
            </a:r>
            <a:endParaRPr lang="en-US" altLang="zh-CN" sz="4000" dirty="0" smtClean="0"/>
          </a:p>
          <a:p>
            <a:pPr>
              <a:buNone/>
            </a:pPr>
            <a:r>
              <a:rPr lang="zh-CN" altLang="en-US" sz="4000" dirty="0" smtClean="0"/>
              <a:t>如果是这样的话，创世记</a:t>
            </a:r>
            <a:r>
              <a:rPr lang="en-US" altLang="zh-CN" sz="4000" dirty="0" smtClean="0"/>
              <a:t>3</a:t>
            </a:r>
            <a:r>
              <a:rPr lang="zh-CN" altLang="en-US" sz="4000" dirty="0" smtClean="0"/>
              <a:t>：</a:t>
            </a:r>
            <a:r>
              <a:rPr lang="en-US" altLang="zh-CN" sz="4000" dirty="0" smtClean="0"/>
              <a:t>8</a:t>
            </a:r>
            <a:r>
              <a:rPr lang="zh-CN" altLang="en-US" sz="4000" dirty="0" smtClean="0"/>
              <a:t>就是神在起初的时候的显现，之后的经文称为“主的那日”。</a:t>
            </a:r>
            <a:endParaRPr lang="en-US"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altLang="zh-CN" sz="4000" dirty="0" smtClean="0"/>
              <a:t>B. </a:t>
            </a:r>
            <a:r>
              <a:rPr lang="zh-CN" altLang="en-US" sz="4000" dirty="0" smtClean="0"/>
              <a:t>罪的本质</a:t>
            </a:r>
            <a:endParaRPr lang="en-US" altLang="zh-CN" sz="4000" dirty="0" smtClean="0"/>
          </a:p>
          <a:p>
            <a:pPr>
              <a:buNone/>
            </a:pPr>
            <a:endParaRPr lang="en-US" altLang="zh-CN" sz="4000" dirty="0" smtClean="0"/>
          </a:p>
          <a:p>
            <a:pPr>
              <a:buNone/>
            </a:pPr>
            <a:r>
              <a:rPr lang="en-US" altLang="zh-CN" sz="4000" dirty="0" smtClean="0"/>
              <a:t>1. </a:t>
            </a:r>
            <a:r>
              <a:rPr lang="zh-CN" altLang="en-US" sz="4000" dirty="0" smtClean="0"/>
              <a:t>以恩约为背景来理解：行为之约的双重性</a:t>
            </a:r>
            <a:endParaRPr lang="en-US" altLang="zh-CN" sz="4000" dirty="0" smtClean="0"/>
          </a:p>
          <a:p>
            <a:pPr>
              <a:buNone/>
            </a:pPr>
            <a:r>
              <a:rPr lang="zh-CN" altLang="en-US" sz="4000" dirty="0" smtClean="0"/>
              <a:t>生命树对应着对末世的荣耀的应许，而分别善恶树则伴随着对不顺从的警告。</a:t>
            </a:r>
            <a:endParaRPr lang="en-US" sz="4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Kline</a:t>
            </a:r>
            <a:r>
              <a:rPr lang="zh-CN" altLang="en-US" sz="4000" dirty="0" smtClean="0"/>
              <a:t>做了</a:t>
            </a:r>
            <a:r>
              <a:rPr lang="en-US" altLang="zh-CN" sz="4000" dirty="0" smtClean="0"/>
              <a:t>3</a:t>
            </a:r>
            <a:r>
              <a:rPr lang="zh-CN" altLang="en-US" sz="4000" dirty="0" smtClean="0"/>
              <a:t>个重要的释经分析：</a:t>
            </a:r>
            <a:endParaRPr lang="en-US" altLang="zh-CN" sz="4000" dirty="0" smtClean="0"/>
          </a:p>
          <a:p>
            <a:pPr marL="514350" indent="-514350">
              <a:buNone/>
            </a:pPr>
            <a:r>
              <a:rPr lang="en-US" altLang="zh-CN" sz="4000" dirty="0" smtClean="0"/>
              <a:t>1. </a:t>
            </a:r>
            <a:r>
              <a:rPr lang="zh-CN" altLang="en-US" sz="4000" dirty="0" smtClean="0"/>
              <a:t>神的声音</a:t>
            </a:r>
            <a:r>
              <a:rPr lang="en-US" altLang="zh-CN" sz="4000" dirty="0" smtClean="0"/>
              <a:t>(the voice/sound of the Lord God)</a:t>
            </a:r>
            <a:endParaRPr lang="en-US" altLang="zh-CN" sz="4000" dirty="0" smtClean="0"/>
          </a:p>
          <a:p>
            <a:pPr marL="514350" indent="-514350">
              <a:buNone/>
            </a:pPr>
            <a:r>
              <a:rPr lang="en-US" altLang="zh-CN" sz="4000" dirty="0" smtClean="0"/>
              <a:t>2. </a:t>
            </a:r>
            <a:r>
              <a:rPr lang="zh-CN" altLang="en-US" sz="4000" dirty="0" smtClean="0"/>
              <a:t>那日之灵</a:t>
            </a:r>
            <a:r>
              <a:rPr lang="en-US" altLang="zh-CN" sz="4000" dirty="0" smtClean="0"/>
              <a:t>(the Spirit of the Day)</a:t>
            </a:r>
            <a:r>
              <a:rPr lang="zh-CN" altLang="en-US" sz="4000" dirty="0" smtClean="0"/>
              <a:t>；</a:t>
            </a:r>
            <a:endParaRPr lang="en-US" altLang="zh-CN" sz="4000" dirty="0" smtClean="0"/>
          </a:p>
          <a:p>
            <a:pPr marL="514350" indent="-514350">
              <a:buNone/>
            </a:pPr>
            <a:r>
              <a:rPr lang="en-US" altLang="zh-CN" sz="4000" dirty="0" smtClean="0"/>
              <a:t>3. </a:t>
            </a:r>
            <a:r>
              <a:rPr lang="zh-CN" altLang="en-US" sz="4000" dirty="0" smtClean="0"/>
              <a:t>神的面</a:t>
            </a:r>
            <a:r>
              <a:rPr lang="en-US" altLang="zh-CN" sz="4000" dirty="0" smtClean="0"/>
              <a:t>(the face of the Lord God)</a:t>
            </a:r>
            <a:r>
              <a:rPr lang="zh-CN" altLang="en-US" sz="4000" dirty="0" smtClean="0"/>
              <a:t>。</a:t>
            </a:r>
            <a:endParaRPr lang="en-US" altLang="zh-CN" sz="40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AutoNum type="arabicPeriod"/>
            </a:pPr>
            <a:r>
              <a:rPr lang="zh-CN" altLang="en-US" sz="4000" dirty="0" smtClean="0"/>
              <a:t>神的声音</a:t>
            </a:r>
            <a:endParaRPr lang="en-US" altLang="zh-CN" sz="4000" dirty="0" smtClean="0"/>
          </a:p>
          <a:p>
            <a:pPr marL="514350" indent="-514350">
              <a:buNone/>
            </a:pPr>
            <a:r>
              <a:rPr lang="en-US" sz="4000" dirty="0" smtClean="0"/>
              <a:t>Kline</a:t>
            </a:r>
            <a:r>
              <a:rPr lang="zh-CN" altLang="en-US" sz="4000" dirty="0" smtClean="0"/>
              <a:t>认为，亚当和夏娃实际听到的声音是可怕的巨响。是神在审判中临到的震耳欲聋的雷声。</a:t>
            </a:r>
            <a:endParaRPr lang="en-US" sz="4000" dirty="0"/>
          </a:p>
        </p:txBody>
      </p:sp>
      <p:pic>
        <p:nvPicPr>
          <p:cNvPr id="4" name="Picture 3" descr="sound.jpg"/>
          <p:cNvPicPr>
            <a:picLocks noChangeAspect="1"/>
          </p:cNvPicPr>
          <p:nvPr/>
        </p:nvPicPr>
        <p:blipFill>
          <a:blip r:embed="rId1" cstate="print"/>
          <a:stretch>
            <a:fillRect/>
          </a:stretch>
        </p:blipFill>
        <p:spPr>
          <a:xfrm>
            <a:off x="5445760" y="3870325"/>
            <a:ext cx="2098040" cy="2720340"/>
          </a:xfrm>
          <a:prstGeom prst="rect">
            <a:avLst/>
          </a:prstGeom>
        </p:spPr>
      </p:pic>
      <p:pic>
        <p:nvPicPr>
          <p:cNvPr id="5" name="Picture 4" descr="lightning.jpg"/>
          <p:cNvPicPr>
            <a:picLocks noChangeAspect="1"/>
          </p:cNvPicPr>
          <p:nvPr/>
        </p:nvPicPr>
        <p:blipFill>
          <a:blip r:embed="rId2" cstate="print"/>
          <a:stretch>
            <a:fillRect/>
          </a:stretch>
        </p:blipFill>
        <p:spPr>
          <a:xfrm>
            <a:off x="7953375" y="3731895"/>
            <a:ext cx="2480945" cy="2921000"/>
          </a:xfrm>
          <a:prstGeom prst="rect">
            <a:avLst/>
          </a:prstGeom>
        </p:spPr>
      </p:pic>
      <p:pic>
        <p:nvPicPr>
          <p:cNvPr id="6" name="Picture 5" descr="leaves walking.jpg"/>
          <p:cNvPicPr>
            <a:picLocks noChangeAspect="1"/>
          </p:cNvPicPr>
          <p:nvPr/>
        </p:nvPicPr>
        <p:blipFill>
          <a:blip r:embed="rId3" cstate="print"/>
          <a:stretch>
            <a:fillRect/>
          </a:stretch>
        </p:blipFill>
        <p:spPr>
          <a:xfrm>
            <a:off x="1927860" y="4155440"/>
            <a:ext cx="3036570" cy="2024380"/>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在这荣耀之灵的彰显中，主耶和华临到亚当和夏娃进行审判。</a:t>
            </a:r>
            <a:endParaRPr lang="zh-CN" altLang="en-US" sz="4000" dirty="0" smtClean="0"/>
          </a:p>
          <a:p>
            <a:pPr>
              <a:buNone/>
            </a:pPr>
            <a:r>
              <a:rPr lang="en-US" sz="4000" dirty="0" smtClean="0"/>
              <a:t>Kline</a:t>
            </a:r>
            <a:r>
              <a:rPr lang="zh-CN" altLang="en-US" sz="4000" dirty="0" smtClean="0"/>
              <a:t>注意到，在旧约中其他地方，当提到神的声音</a:t>
            </a:r>
            <a:r>
              <a:rPr lang="en-US" altLang="zh-CN" sz="4000" dirty="0" smtClean="0"/>
              <a:t>(</a:t>
            </a:r>
            <a:r>
              <a:rPr lang="he-IL" sz="4000" dirty="0" smtClean="0"/>
              <a:t>ל</a:t>
            </a:r>
            <a:r>
              <a:rPr lang="he-IL" sz="4000" dirty="0" smtClean="0">
                <a:sym typeface="+mn-ea"/>
              </a:rPr>
              <a:t>וֹ</a:t>
            </a:r>
            <a:r>
              <a:rPr lang="he-IL" sz="4000" dirty="0" smtClean="0">
                <a:sym typeface="+mn-ea"/>
              </a:rPr>
              <a:t>ק֨</a:t>
            </a:r>
            <a:r>
              <a:rPr lang="en-US" altLang="zh-CN" sz="4000" dirty="0" smtClean="0"/>
              <a:t>)</a:t>
            </a:r>
            <a:r>
              <a:rPr lang="zh-CN" altLang="en-US" sz="4000" dirty="0" smtClean="0"/>
              <a:t>时，常与神在雷声与闪电中临到相关联的。不但如此，山的摇动，烈火的出现也是常态。</a:t>
            </a:r>
            <a:endParaRPr lang="zh-CN" altLang="en-US" sz="4000" dirty="0" smtClean="0"/>
          </a:p>
          <a:p>
            <a:pPr>
              <a:buNone/>
            </a:pPr>
            <a:endParaRPr lang="en-US" sz="4000" dirty="0" smtClean="0"/>
          </a:p>
          <a:p>
            <a:pPr>
              <a:buNone/>
            </a:pPr>
            <a:r>
              <a:rPr lang="zh-CN" altLang="en-US" sz="4000" dirty="0" smtClean="0"/>
              <a:t>经文：</a:t>
            </a:r>
            <a:endParaRPr lang="zh-CN" altLang="en-US" sz="4000"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77240" y="1029335"/>
            <a:ext cx="10515600" cy="4351338"/>
          </a:xfrm>
        </p:spPr>
        <p:txBody>
          <a:bodyPr>
            <a:noAutofit/>
          </a:bodyPr>
          <a:lstStyle/>
          <a:p>
            <a:pPr>
              <a:buNone/>
            </a:pPr>
            <a:r>
              <a:rPr lang="zh-CN" altLang="en-US" sz="4000" dirty="0" smtClean="0"/>
              <a:t>出埃及记</a:t>
            </a:r>
            <a:r>
              <a:rPr lang="en-US" altLang="zh-CN" sz="4000" dirty="0" smtClean="0"/>
              <a:t>19</a:t>
            </a:r>
            <a:r>
              <a:rPr lang="zh-CN" altLang="en-US" sz="4000" dirty="0" smtClean="0"/>
              <a:t>：</a:t>
            </a:r>
            <a:endParaRPr lang="zh-CN" altLang="en-US" sz="4000" dirty="0" smtClean="0"/>
          </a:p>
          <a:p>
            <a:r>
              <a:rPr lang="en-US" altLang="zh-CN" sz="4000" b="1" baseline="30000" dirty="0" smtClean="0"/>
              <a:t>16 </a:t>
            </a:r>
            <a:r>
              <a:rPr lang="zh-CN" altLang="en-US" sz="4000" dirty="0" smtClean="0"/>
              <a:t>到 了 第 三 天 早 晨 ， 在 山 上 有 雷 轰 、 闪 电 ， 和 密 云 ， 并 且 角 声 甚 大 ， 营 中 的 百 姓 尽 都 发 颤 。</a:t>
            </a:r>
            <a:endParaRPr lang="zh-CN" altLang="en-US" sz="4000" dirty="0" smtClean="0"/>
          </a:p>
          <a:p>
            <a:r>
              <a:rPr lang="en-US" altLang="zh-CN" sz="4000" b="1" baseline="30000" dirty="0" smtClean="0"/>
              <a:t>17 </a:t>
            </a:r>
            <a:r>
              <a:rPr lang="zh-CN" altLang="en-US" sz="4000" dirty="0" smtClean="0"/>
              <a:t>摩 西 率 领 百 姓 出 营 迎 接 神 ， 都 站 在 山 下 。</a:t>
            </a:r>
            <a:endParaRPr lang="zh-CN" altLang="en-US" sz="4000" dirty="0" smtClean="0"/>
          </a:p>
          <a:p>
            <a:r>
              <a:rPr lang="en-US" altLang="zh-CN" sz="4000" b="1" baseline="30000" dirty="0" smtClean="0"/>
              <a:t>18 </a:t>
            </a:r>
            <a:r>
              <a:rPr lang="zh-CN" altLang="en-US" sz="4000" dirty="0" smtClean="0"/>
              <a:t>西 乃 全 山 冒 烟 ， 因 为 耶 和 华 在 火 中 降 於 山 上 。 山 的 烟 气 上 腾 ， 如 烧 窑 一 般 ， 遍 山 大 大 的 震 动 。</a:t>
            </a:r>
            <a:endParaRPr lang="zh-CN" altLang="en-US" sz="4000" dirty="0" smtClean="0"/>
          </a:p>
          <a:p>
            <a:pPr>
              <a:buNone/>
            </a:pPr>
            <a:endParaRPr lang="zh-CN" altLang="en-US" sz="4000" dirty="0" smtClean="0"/>
          </a:p>
          <a:p>
            <a:pPr>
              <a:buNone/>
            </a:pPr>
            <a:endParaRPr lang="zh-CN" altLang="en-US" sz="4000"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sz="4000" b="1" baseline="30000" dirty="0" smtClean="0"/>
              <a:t>19 </a:t>
            </a:r>
            <a:r>
              <a:rPr lang="zh-CN" altLang="en-US" sz="4000" dirty="0" smtClean="0"/>
              <a:t>角 声 渐 渐 的 高 而 又 高 ， 摩 西 就 说 话 ， 神 有 声 音 答 应 他 。</a:t>
            </a:r>
            <a:endParaRPr lang="zh-CN" altLang="en-US" sz="4000" dirty="0" smtClean="0"/>
          </a:p>
          <a:p>
            <a:r>
              <a:rPr lang="en-US" altLang="zh-CN" sz="4000" b="1" baseline="30000" dirty="0" smtClean="0"/>
              <a:t>20 </a:t>
            </a:r>
            <a:r>
              <a:rPr lang="zh-CN" altLang="en-US" sz="4000" dirty="0" smtClean="0"/>
              <a:t>耶 和 华 降 临 在 西 乃 山 顶 上 ， 耶 和 华 召 摩 西 上 山 顶 ， 摩 西 就 上 去 。</a:t>
            </a:r>
            <a:endParaRPr lang="zh-CN" altLang="en-US" sz="4000" dirty="0" smtClean="0"/>
          </a:p>
          <a:p>
            <a:r>
              <a:rPr lang="en-US" altLang="zh-CN" sz="4000" b="1" baseline="30000" dirty="0" smtClean="0"/>
              <a:t>21 </a:t>
            </a:r>
            <a:r>
              <a:rPr lang="zh-CN" altLang="en-US" sz="4000" dirty="0" smtClean="0"/>
              <a:t>耶 和 华 对 摩 西 说 ： 你 下 去 嘱 咐 百 姓 ， 不 可 闯 过 来 到 我 面 前 观 看 ， 恐 怕 他 们 有 多 人 死 亡 ；</a:t>
            </a:r>
            <a:endParaRPr lang="zh-CN" altLang="en-US" sz="4000" dirty="0" smtClean="0"/>
          </a:p>
          <a:p>
            <a:pPr>
              <a:buNone/>
            </a:pPr>
            <a:endParaRPr lang="en-US" sz="4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sz="4000" b="1" baseline="30000" dirty="0" smtClean="0"/>
              <a:t>22 </a:t>
            </a:r>
            <a:r>
              <a:rPr lang="zh-CN" altLang="en-US" sz="4000" dirty="0" smtClean="0"/>
              <a:t>又 叫 亲 近 我 的 祭 司 自 洁 ， 恐 怕 我 忽 然 出 来 击 杀 他 们 。</a:t>
            </a:r>
            <a:endParaRPr lang="zh-CN" altLang="en-US" sz="4000" dirty="0" smtClean="0"/>
          </a:p>
          <a:p>
            <a:r>
              <a:rPr lang="en-US" altLang="zh-CN" sz="4000" b="1" baseline="30000" dirty="0" smtClean="0"/>
              <a:t>23 </a:t>
            </a:r>
            <a:r>
              <a:rPr lang="zh-CN" altLang="en-US" sz="4000" dirty="0" smtClean="0"/>
              <a:t>摩 西 对 耶 和 华 说 ： 百 姓 不 能 上 西 乃 山 ， 因 为 你 已 经 嘱 咐 我 们 说 ： 要 在 山 的 四 围 定 界 限 ， 叫 山 成 圣 。</a:t>
            </a:r>
            <a:endParaRPr lang="zh-CN" altLang="en-US" sz="4000" dirty="0" smtClean="0"/>
          </a:p>
          <a:p>
            <a:pPr>
              <a:buNone/>
            </a:pPr>
            <a:endParaRPr lang="en-US" sz="4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sz="4000" b="1" baseline="30000" dirty="0" smtClean="0"/>
              <a:t>24 </a:t>
            </a:r>
            <a:r>
              <a:rPr lang="zh-CN" altLang="en-US" sz="4000" dirty="0" smtClean="0"/>
              <a:t>耶 和 华 对 他 说 ： 下 去 罢 ， 你 要 和 亚 伦 一 同 上 来 ； 只 是 祭 司 和 百 姓 不 可 闯 过 来 上 到 我 面 前 ， 恐 怕 我 忽 然 出 来 击 杀 他 们 。</a:t>
            </a:r>
            <a:endParaRPr lang="zh-CN" altLang="en-US" sz="4000" dirty="0" smtClean="0"/>
          </a:p>
          <a:p>
            <a:r>
              <a:rPr lang="en-US" altLang="zh-CN" sz="4000" b="1" baseline="30000" dirty="0" smtClean="0"/>
              <a:t>25 </a:t>
            </a:r>
            <a:r>
              <a:rPr lang="zh-CN" altLang="en-US" sz="4000" dirty="0" smtClean="0"/>
              <a:t>於 是 摩 西 下 到 百 姓 那 里 告 诉 他 们 。</a:t>
            </a:r>
            <a:endParaRPr lang="zh-CN" altLang="en-US" sz="4000" dirty="0" smtClean="0"/>
          </a:p>
          <a:p>
            <a:pPr>
              <a:buNone/>
            </a:pPr>
            <a:endParaRPr lang="en-US" sz="4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申命记</a:t>
            </a:r>
            <a:r>
              <a:rPr lang="en-US" altLang="zh-CN" sz="4000" dirty="0" smtClean="0"/>
              <a:t>4</a:t>
            </a:r>
            <a:r>
              <a:rPr lang="zh-CN" altLang="en-US" sz="4000" dirty="0" smtClean="0"/>
              <a:t>：</a:t>
            </a:r>
            <a:endParaRPr lang="en-US" altLang="zh-CN" sz="4000" dirty="0" smtClean="0"/>
          </a:p>
          <a:p>
            <a:pPr>
              <a:buNone/>
            </a:pPr>
            <a:r>
              <a:rPr lang="en-US" altLang="zh-CN" sz="4000" b="1" baseline="30000" dirty="0" smtClean="0"/>
              <a:t>11 </a:t>
            </a:r>
            <a:r>
              <a:rPr lang="zh-CN" altLang="en-US" sz="4000" dirty="0" smtClean="0"/>
              <a:t>那 时 你 们 近 前 来 ， 站 在 山 下 ； 山 上 有 火 焰 冲 天 ， 并 有 昏 黑 、 密 云 、 幽 暗 。</a:t>
            </a:r>
            <a:endParaRPr lang="en-US" altLang="zh-CN" sz="4000" dirty="0" smtClean="0"/>
          </a:p>
          <a:p>
            <a:pPr>
              <a:buNone/>
            </a:pPr>
            <a:r>
              <a:rPr lang="zh-CN" altLang="en-US" sz="4000" dirty="0" smtClean="0"/>
              <a:t>特别地，以色列人并没有看见拟人的形象，而是</a:t>
            </a:r>
            <a:r>
              <a:rPr lang="en-US" altLang="zh-CN" sz="4000" b="1" baseline="30000" dirty="0" smtClean="0"/>
              <a:t>12 </a:t>
            </a:r>
            <a:r>
              <a:rPr lang="zh-CN" altLang="en-US" sz="4000" dirty="0" smtClean="0"/>
              <a:t>耶 和 华 从 火 焰 中 对 你 们 说 话 ， 你 们 只 听 见 声 音 ， 却 没 有 看 见 形 像 。</a:t>
            </a:r>
            <a:endParaRPr lang="en-US" sz="40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1815"/>
            <a:ext cx="10515600" cy="1325563"/>
          </a:xfrm>
        </p:spPr>
        <p:txBody>
          <a:bodyPr/>
          <a:lstStyle/>
          <a:p>
            <a:endParaRPr lang="en-US"/>
          </a:p>
        </p:txBody>
      </p:sp>
      <p:sp>
        <p:nvSpPr>
          <p:cNvPr id="3" name="Content Placeholder 2"/>
          <p:cNvSpPr>
            <a:spLocks noGrp="1"/>
          </p:cNvSpPr>
          <p:nvPr>
            <p:ph idx="1"/>
          </p:nvPr>
        </p:nvSpPr>
        <p:spPr>
          <a:xfrm>
            <a:off x="777875" y="568325"/>
            <a:ext cx="10515600" cy="4351338"/>
          </a:xfrm>
        </p:spPr>
        <p:txBody>
          <a:bodyPr>
            <a:noAutofit/>
          </a:bodyPr>
          <a:lstStyle/>
          <a:p>
            <a:pPr>
              <a:buNone/>
            </a:pPr>
            <a:r>
              <a:rPr lang="zh-CN" altLang="en-US" sz="4000" dirty="0" smtClean="0"/>
              <a:t>以利亚的经历是个例外吗？</a:t>
            </a:r>
            <a:endParaRPr lang="zh-CN" altLang="en-US" sz="4000" dirty="0" smtClean="0"/>
          </a:p>
          <a:p>
            <a:pPr>
              <a:buNone/>
            </a:pPr>
            <a:r>
              <a:rPr lang="zh-CN" altLang="en-US" sz="4000" dirty="0" smtClean="0"/>
              <a:t>列王记上</a:t>
            </a:r>
            <a:r>
              <a:rPr lang="en-US" altLang="zh-CN" sz="4000" dirty="0" smtClean="0"/>
              <a:t>19</a:t>
            </a:r>
            <a:r>
              <a:rPr lang="zh-CN" altLang="en-US" sz="4000" dirty="0" smtClean="0"/>
              <a:t>：</a:t>
            </a:r>
            <a:endParaRPr lang="zh-CN" altLang="en-US" sz="4000" dirty="0" smtClean="0"/>
          </a:p>
          <a:p>
            <a:r>
              <a:rPr lang="en-US" altLang="zh-CN" sz="4000" b="1" baseline="30000" dirty="0" smtClean="0"/>
              <a:t>11 </a:t>
            </a:r>
            <a:r>
              <a:rPr lang="zh-CN" altLang="en-US" sz="4000" dirty="0" smtClean="0"/>
              <a:t>耶 和 华 说 ： 你 出 来 站 在 山 上 ， 在 我 面 前 。 那 时 耶 和 华 从 那 里 经 过 ， 在 他 面 前 有 烈 风 大 作 ， 崩 山 碎 石 ， 耶 和 华 却 不 在 风 中 ； 风 後 地 震 ， 耶 和 华 却 不 在 其 中 ；</a:t>
            </a:r>
            <a:endParaRPr lang="zh-CN" altLang="en-US" sz="4000" dirty="0" smtClean="0"/>
          </a:p>
          <a:p>
            <a:r>
              <a:rPr lang="en-US" altLang="zh-CN" sz="4000" b="1" baseline="30000" dirty="0" smtClean="0"/>
              <a:t>12 </a:t>
            </a:r>
            <a:r>
              <a:rPr lang="zh-CN" altLang="en-US" sz="4000" dirty="0" smtClean="0"/>
              <a:t>地 震 後 有 火 ， 耶 和 华 也 不 在 火 中 ； 火 後 有 微 小 的 声 音 。</a:t>
            </a:r>
            <a:endParaRPr lang="zh-CN" altLang="en-US" sz="4000" dirty="0" smtClean="0"/>
          </a:p>
          <a:p>
            <a:pPr>
              <a:buNone/>
            </a:pPr>
            <a:endParaRPr lang="zh-CN" altLang="en-US" sz="4000"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J. Lust:</a:t>
            </a:r>
            <a:endParaRPr lang="en-US" sz="4000" dirty="0" smtClean="0"/>
          </a:p>
          <a:p>
            <a:pPr>
              <a:buNone/>
            </a:pPr>
            <a:r>
              <a:rPr lang="en-US" sz="4000" dirty="0" smtClean="0"/>
              <a:t>“A Gentle Breeze or a Roaring Thunderous Sound?”</a:t>
            </a:r>
            <a:endParaRPr lang="en-US" sz="4000" dirty="0" smtClean="0"/>
          </a:p>
          <a:p>
            <a:pPr>
              <a:buNone/>
            </a:pPr>
            <a:r>
              <a:rPr lang="zh-CN" altLang="en-US" sz="4000" dirty="0" smtClean="0"/>
              <a:t>“是轻柔的微风亦或轰鸣般雷鸣的声音”？</a:t>
            </a:r>
            <a:endParaRPr lang="en-US" altLang="zh-CN" sz="4000" dirty="0" smtClean="0"/>
          </a:p>
          <a:p>
            <a:pPr>
              <a:buNone/>
            </a:pPr>
            <a:r>
              <a:rPr lang="he-IL" sz="4000" dirty="0" smtClean="0"/>
              <a:t>ק֖וֹל דְּמָמָ֥ה דַקָּֽה</a:t>
            </a:r>
            <a:endParaRPr lang="en-US" sz="4000" dirty="0" smtClean="0"/>
          </a:p>
          <a:p>
            <a:pPr>
              <a:buNone/>
            </a:pPr>
            <a:r>
              <a:rPr lang="he-IL" sz="4000" dirty="0" smtClean="0"/>
              <a:t>דְּמָמָ֥ה</a:t>
            </a:r>
            <a:r>
              <a:rPr lang="zh-CN" altLang="en-US" sz="4000" dirty="0" smtClean="0"/>
              <a:t>：</a:t>
            </a:r>
            <a:r>
              <a:rPr lang="en-US" altLang="zh-CN" sz="4000" dirty="0" smtClean="0"/>
              <a:t>root word: ד</a:t>
            </a:r>
            <a:r>
              <a:rPr lang="he-IL" altLang="zh-CN" sz="4000" dirty="0" smtClean="0"/>
              <a:t>ָּמַה</a:t>
            </a:r>
            <a:r>
              <a:rPr lang="en-US" altLang="zh-CN" sz="4000" dirty="0" smtClean="0"/>
              <a:t> to roar</a:t>
            </a:r>
            <a:r>
              <a:rPr lang="he-IL" altLang="zh-CN" sz="4000" dirty="0" smtClean="0"/>
              <a:t> </a:t>
            </a:r>
            <a:endParaRPr lang="en-US" altLang="zh-CN" sz="4000" dirty="0" smtClean="0"/>
          </a:p>
          <a:p>
            <a:pPr>
              <a:buNone/>
            </a:pPr>
            <a:r>
              <a:rPr lang="he-IL" sz="4000" dirty="0" smtClean="0"/>
              <a:t>דַקָּֽה</a:t>
            </a:r>
            <a:r>
              <a:rPr lang="en-US" sz="4000" dirty="0" smtClean="0"/>
              <a:t>: root word: </a:t>
            </a:r>
            <a:r>
              <a:rPr lang="he-IL" sz="4000" dirty="0" smtClean="0"/>
              <a:t>דָּקַק</a:t>
            </a:r>
            <a:r>
              <a:rPr lang="en-US" sz="4000" dirty="0" smtClean="0"/>
              <a:t> to crush</a:t>
            </a:r>
            <a:endParaRPr lang="en-US"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2. </a:t>
            </a:r>
            <a:r>
              <a:rPr lang="zh-CN" altLang="en-US" sz="4000" dirty="0" smtClean="0"/>
              <a:t>咒诅的威胁</a:t>
            </a:r>
            <a:endParaRPr lang="zh-CN" altLang="en-US" sz="4000" dirty="0" smtClean="0"/>
          </a:p>
          <a:p>
            <a:pPr>
              <a:buNone/>
            </a:pPr>
            <a:r>
              <a:rPr lang="en-US" sz="4000" b="1" baseline="30000" dirty="0" smtClean="0"/>
              <a:t>17 </a:t>
            </a:r>
            <a:r>
              <a:rPr lang="en-US" sz="4000" dirty="0" smtClean="0"/>
              <a:t>but of the tree of the knowledge of good and evil you shall not eat, for in the day that you eat</a:t>
            </a:r>
            <a:r>
              <a:rPr lang="en-US" sz="4000" baseline="30000" dirty="0" smtClean="0"/>
              <a:t>[</a:t>
            </a:r>
            <a:r>
              <a:rPr lang="en-US" sz="4000" baseline="30000" dirty="0" smtClean="0">
                <a:hlinkClick r:id="rId1" tooltip="See footnote d"/>
              </a:rPr>
              <a:t>d</a:t>
            </a:r>
            <a:r>
              <a:rPr lang="en-US" sz="4000" baseline="30000" dirty="0" smtClean="0"/>
              <a:t>]</a:t>
            </a:r>
            <a:r>
              <a:rPr lang="en-US" sz="4000" dirty="0" smtClean="0"/>
              <a:t> of it you shall surely die.     </a:t>
            </a:r>
            <a:endParaRPr lang="en-US" sz="40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撒母耳记下</a:t>
            </a:r>
            <a:r>
              <a:rPr lang="en-US" altLang="zh-CN" sz="4000" dirty="0" smtClean="0"/>
              <a:t>5</a:t>
            </a:r>
            <a:r>
              <a:rPr lang="zh-CN" altLang="en-US" sz="4000" dirty="0" smtClean="0"/>
              <a:t>：</a:t>
            </a:r>
            <a:endParaRPr lang="en-US" altLang="zh-CN" sz="4000" dirty="0" smtClean="0"/>
          </a:p>
          <a:p>
            <a:pPr>
              <a:buNone/>
            </a:pPr>
            <a:r>
              <a:rPr lang="en-US" altLang="zh-CN" sz="4000" b="1" baseline="30000" dirty="0" smtClean="0"/>
              <a:t>24 </a:t>
            </a:r>
            <a:r>
              <a:rPr lang="zh-CN" altLang="en-US" sz="4000" dirty="0" smtClean="0"/>
              <a:t>你 听 见 桑 树 梢 上 有 脚 步 的 声 音 ， 就 要 急 速 前 去 ， 因 为 那 时 耶 和 华 已 经 在 你 前 头 去 攻 打 非 利 士 人 的 军 队 。</a:t>
            </a:r>
            <a:endParaRPr lang="en-US" altLang="zh-CN" sz="4000" dirty="0" smtClean="0"/>
          </a:p>
          <a:p>
            <a:pPr>
              <a:buNone/>
            </a:pPr>
            <a:endParaRPr lang="en-US" sz="4000" dirty="0" smtClean="0"/>
          </a:p>
          <a:p>
            <a:pPr>
              <a:buNone/>
            </a:pPr>
            <a:r>
              <a:rPr lang="zh-CN" altLang="en-US" sz="4000" dirty="0" smtClean="0"/>
              <a:t>在这里，神的声音被描述为军队行进的声音。</a:t>
            </a:r>
            <a:endParaRPr lang="en-US" sz="40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我们看到，主耶和华的声音被描述为极响的。像是众水的声音，雷声，或地震的轰鸣声，也像是角声，军队前行的声音。</a:t>
            </a:r>
            <a:endParaRPr lang="en-US" altLang="zh-CN" sz="4000" dirty="0" smtClean="0"/>
          </a:p>
          <a:p>
            <a:pPr>
              <a:buNone/>
            </a:pPr>
            <a:r>
              <a:rPr lang="zh-CN" altLang="en-US" sz="4000" dirty="0" smtClean="0"/>
              <a:t>创世记</a:t>
            </a:r>
            <a:r>
              <a:rPr lang="en-US" altLang="zh-CN" sz="4000" dirty="0" smtClean="0"/>
              <a:t>3</a:t>
            </a:r>
            <a:r>
              <a:rPr lang="zh-CN" altLang="en-US" sz="4000" dirty="0" smtClean="0"/>
              <a:t>：</a:t>
            </a:r>
            <a:r>
              <a:rPr lang="en-US" altLang="zh-CN" sz="4000" dirty="0" smtClean="0"/>
              <a:t>8</a:t>
            </a:r>
            <a:r>
              <a:rPr lang="zh-CN" altLang="en-US" sz="4000" dirty="0" smtClean="0"/>
              <a:t>完全符合圣经其他地方提及的神的临到带来雷鸣般的声音的场景。因此，我们认同</a:t>
            </a:r>
            <a:r>
              <a:rPr lang="en-US" altLang="zh-CN" sz="4000" dirty="0" smtClean="0"/>
              <a:t>Kline</a:t>
            </a:r>
            <a:r>
              <a:rPr lang="zh-CN" altLang="en-US" sz="4000" dirty="0" smtClean="0"/>
              <a:t>的观点，创</a:t>
            </a:r>
            <a:r>
              <a:rPr lang="en-US" altLang="zh-CN" sz="4000" dirty="0" smtClean="0"/>
              <a:t>3</a:t>
            </a:r>
            <a:r>
              <a:rPr lang="zh-CN" altLang="en-US" sz="4000" dirty="0" smtClean="0"/>
              <a:t>：</a:t>
            </a:r>
            <a:r>
              <a:rPr lang="en-US" altLang="zh-CN" sz="4000" dirty="0" smtClean="0"/>
              <a:t>8</a:t>
            </a:r>
            <a:r>
              <a:rPr lang="zh-CN" altLang="en-US" sz="4000" dirty="0" smtClean="0"/>
              <a:t>描述的是在神荣耀的显现中而产生的令人敬畏的雷鸣般的响声。</a:t>
            </a:r>
            <a:endParaRPr lang="en-US" sz="40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514350" indent="-514350">
              <a:buNone/>
            </a:pPr>
            <a:r>
              <a:rPr lang="en-US" altLang="zh-CN" sz="4000" dirty="0" smtClean="0"/>
              <a:t>2. </a:t>
            </a:r>
            <a:r>
              <a:rPr lang="zh-CN" altLang="en-US" sz="4000" dirty="0" smtClean="0"/>
              <a:t>那日之灵</a:t>
            </a:r>
            <a:endParaRPr lang="zh-CN" altLang="en-US" sz="4000" dirty="0" smtClean="0"/>
          </a:p>
          <a:p>
            <a:pPr marL="514350" indent="-514350">
              <a:buNone/>
            </a:pPr>
            <a:r>
              <a:rPr lang="he-IL" sz="4000" b="1" baseline="30000" dirty="0" smtClean="0"/>
              <a:t>8 </a:t>
            </a:r>
            <a:endParaRPr lang="he-IL" sz="4000" dirty="0" smtClean="0"/>
          </a:p>
          <a:p>
            <a:pPr marL="514350" indent="-514350">
              <a:buNone/>
            </a:pPr>
            <a:r>
              <a:rPr lang="he-IL" sz="4000" b="1" dirty="0" smtClean="0">
                <a:solidFill>
                  <a:srgbClr val="FF0000"/>
                </a:solidFill>
              </a:rPr>
              <a:t>חַ</a:t>
            </a:r>
            <a:r>
              <a:rPr lang="he-IL" sz="4000" b="1" dirty="0" smtClean="0">
                <a:solidFill>
                  <a:srgbClr val="FF0000"/>
                </a:solidFill>
                <a:sym typeface="+mn-ea"/>
              </a:rPr>
              <a:t>וּר֣</a:t>
            </a:r>
            <a:r>
              <a:rPr lang="he-IL" sz="4000" b="1" dirty="0" smtClean="0">
                <a:solidFill>
                  <a:srgbClr val="00B0F0"/>
                </a:solidFill>
                <a:sym typeface="+mn-ea"/>
              </a:rPr>
              <a:t>לְ</a:t>
            </a:r>
            <a:r>
              <a:rPr lang="he-IL" sz="4000" b="1" dirty="0" smtClean="0">
                <a:solidFill>
                  <a:srgbClr val="FF0000"/>
                </a:solidFill>
              </a:rPr>
              <a:t> ם</a:t>
            </a:r>
            <a:r>
              <a:rPr lang="he-IL" sz="4000" b="1" dirty="0" smtClean="0">
                <a:solidFill>
                  <a:srgbClr val="FF0000"/>
                </a:solidFill>
                <a:sym typeface="+mn-ea"/>
              </a:rPr>
              <a:t>וֹיּ֑הַ</a:t>
            </a:r>
            <a:r>
              <a:rPr lang="en-US" sz="4000" b="1" dirty="0" smtClean="0">
                <a:solidFill>
                  <a:srgbClr val="FF0000"/>
                </a:solidFill>
              </a:rPr>
              <a:t>   </a:t>
            </a:r>
            <a:r>
              <a:rPr lang="he-IL" sz="4000" b="1" dirty="0" smtClean="0">
                <a:solidFill>
                  <a:srgbClr val="00B0F0"/>
                </a:solidFill>
              </a:rPr>
              <a:t>לְ</a:t>
            </a:r>
            <a:r>
              <a:rPr lang="en-US" sz="4000" b="1" dirty="0" smtClean="0">
                <a:solidFill>
                  <a:srgbClr val="00B0F0"/>
                </a:solidFill>
              </a:rPr>
              <a:t>: as; </a:t>
            </a:r>
            <a:r>
              <a:rPr lang="he-IL" sz="4000" b="1" dirty="0" smtClean="0">
                <a:solidFill>
                  <a:srgbClr val="FF0000"/>
                </a:solidFill>
              </a:rPr>
              <a:t>חַ</a:t>
            </a:r>
            <a:r>
              <a:rPr lang="he-IL" sz="4000" b="1" dirty="0" smtClean="0">
                <a:solidFill>
                  <a:srgbClr val="FF0000"/>
                </a:solidFill>
                <a:sym typeface="+mn-ea"/>
              </a:rPr>
              <a:t>וּר֣</a:t>
            </a:r>
            <a:r>
              <a:rPr lang="en-US" sz="4000" b="1" dirty="0" smtClean="0">
                <a:solidFill>
                  <a:srgbClr val="FF0000"/>
                </a:solidFill>
              </a:rPr>
              <a:t>: </a:t>
            </a:r>
            <a:r>
              <a:rPr lang="en-US" sz="4000" b="1" dirty="0" smtClean="0"/>
              <a:t>The Spirit</a:t>
            </a:r>
            <a:r>
              <a:rPr lang="en-US" sz="4000" b="1" dirty="0" smtClean="0">
                <a:solidFill>
                  <a:srgbClr val="FF0000"/>
                </a:solidFill>
              </a:rPr>
              <a:t>; </a:t>
            </a:r>
            <a:r>
              <a:rPr lang="he-IL" sz="4000" b="1" dirty="0" smtClean="0">
                <a:solidFill>
                  <a:srgbClr val="FF0000"/>
                </a:solidFill>
              </a:rPr>
              <a:t>	</a:t>
            </a:r>
            <a:r>
              <a:rPr lang="he-IL" sz="4000" b="1" dirty="0" smtClean="0">
                <a:solidFill>
                  <a:srgbClr val="FF0000"/>
                </a:solidFill>
                <a:sym typeface="+mn-ea"/>
              </a:rPr>
              <a:t>ם</a:t>
            </a:r>
            <a:r>
              <a:rPr lang="he-IL" sz="4000" b="1" dirty="0" smtClean="0">
                <a:solidFill>
                  <a:srgbClr val="FF0000"/>
                </a:solidFill>
                <a:sym typeface="+mn-ea"/>
              </a:rPr>
              <a:t>וֹיּ֑הַ</a:t>
            </a:r>
            <a:r>
              <a:rPr lang="en-US" sz="4000" b="1" dirty="0" smtClean="0">
                <a:solidFill>
                  <a:srgbClr val="FF0000"/>
                </a:solidFill>
              </a:rPr>
              <a:t>: </a:t>
            </a:r>
            <a:r>
              <a:rPr lang="en-US" sz="4000" b="1" dirty="0" smtClean="0"/>
              <a:t>The Day </a:t>
            </a:r>
            <a:endParaRPr lang="en-US" sz="4000" b="1" dirty="0" smtClean="0"/>
          </a:p>
          <a:p>
            <a:pPr marL="514350" indent="-514350">
              <a:buNone/>
            </a:pPr>
            <a:r>
              <a:rPr lang="en-US" altLang="zh-CN" sz="4000" dirty="0" smtClean="0"/>
              <a:t>And they heard the sound of the Lord God walking in the garden </a:t>
            </a:r>
            <a:r>
              <a:rPr lang="en-US" altLang="zh-CN" sz="4000" dirty="0" smtClean="0">
                <a:solidFill>
                  <a:srgbClr val="FF0000"/>
                </a:solidFill>
              </a:rPr>
              <a:t>as the Spirit of the Day</a:t>
            </a:r>
            <a:r>
              <a:rPr lang="en-US" altLang="zh-CN" sz="4000" dirty="0" smtClean="0"/>
              <a:t>. </a:t>
            </a:r>
            <a:endParaRPr lang="en-US" altLang="zh-CN" sz="4000" dirty="0" smtClean="0"/>
          </a:p>
          <a:p>
            <a:pPr marL="514350" indent="-514350">
              <a:buNone/>
            </a:pPr>
            <a:endParaRPr lang="en-US" altLang="zh-CN" sz="4000" dirty="0" smtClean="0"/>
          </a:p>
          <a:p>
            <a:pPr marL="514350" indent="-514350">
              <a:buNone/>
            </a:pPr>
            <a:endParaRPr lang="en-US" altLang="zh-CN" sz="4000" dirty="0" smtClean="0"/>
          </a:p>
          <a:p>
            <a:pPr marL="514350" indent="-514350">
              <a:buNone/>
            </a:pPr>
            <a:endParaRPr lang="en-US" altLang="zh-CN" sz="4000"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如同创世记</a:t>
            </a:r>
            <a:r>
              <a:rPr lang="en-US" altLang="zh-CN" sz="4000" dirty="0" smtClean="0"/>
              <a:t>1</a:t>
            </a:r>
            <a:r>
              <a:rPr lang="zh-CN" altLang="en-US" sz="4000" dirty="0" smtClean="0"/>
              <a:t>：</a:t>
            </a:r>
            <a:r>
              <a:rPr lang="en-US" altLang="zh-CN" sz="4000" dirty="0" smtClean="0"/>
              <a:t>2</a:t>
            </a:r>
            <a:r>
              <a:rPr lang="zh-CN" altLang="en-US" sz="4000" dirty="0" smtClean="0"/>
              <a:t>， 这里体现的是荣耀的圣灵的显现。</a:t>
            </a:r>
            <a:endParaRPr lang="en-US" altLang="zh-CN" sz="4000" dirty="0" smtClean="0"/>
          </a:p>
          <a:p>
            <a:pPr>
              <a:buNone/>
            </a:pPr>
            <a:r>
              <a:rPr lang="he-IL" sz="4000" b="1" dirty="0" smtClean="0">
                <a:solidFill>
                  <a:srgbClr val="FF0000"/>
                </a:solidFill>
              </a:rPr>
              <a:t>ר֣וּחַ</a:t>
            </a:r>
            <a:r>
              <a:rPr lang="zh-CN" altLang="en-US" sz="4000" b="1" dirty="0" smtClean="0"/>
              <a:t>与</a:t>
            </a:r>
            <a:r>
              <a:rPr lang="he-IL" sz="4000" dirty="0" smtClean="0"/>
              <a:t>פְּנֵי֙ יְהוָ֣ה </a:t>
            </a:r>
            <a:r>
              <a:rPr lang="zh-CN" altLang="en-US" sz="4000" dirty="0" smtClean="0"/>
              <a:t>有着关联。也就是说，在亚当和夏娃堕落之后，</a:t>
            </a:r>
            <a:r>
              <a:rPr lang="zh-CN" altLang="en-US" sz="4000" dirty="0" smtClean="0">
                <a:solidFill>
                  <a:srgbClr val="FF0000"/>
                </a:solidFill>
              </a:rPr>
              <a:t>神的灵，或者说神的面立即临到了他们。</a:t>
            </a:r>
            <a:endParaRPr lang="en-US" sz="4000" dirty="0">
              <a:solidFill>
                <a:srgbClr val="FF000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he-IL" sz="4000" b="1" dirty="0" smtClean="0">
                <a:solidFill>
                  <a:srgbClr val="FF0000"/>
                </a:solidFill>
                <a:sym typeface="+mn-ea"/>
              </a:rPr>
              <a:t>ם</a:t>
            </a:r>
            <a:r>
              <a:rPr lang="he-IL" sz="4000" b="1" dirty="0" smtClean="0">
                <a:solidFill>
                  <a:srgbClr val="FF0000"/>
                </a:solidFill>
                <a:sym typeface="+mn-ea"/>
              </a:rPr>
              <a:t>וֹיּ֑הַ</a:t>
            </a:r>
            <a:r>
              <a:rPr lang="zh-CN" altLang="en-US" sz="4000" dirty="0" smtClean="0"/>
              <a:t>常为旧约先知性的语言，描述主的那日，也就是审判的那日。</a:t>
            </a:r>
            <a:endParaRPr lang="en-US" altLang="zh-CN" sz="4000" dirty="0" smtClean="0"/>
          </a:p>
          <a:p>
            <a:pPr>
              <a:buNone/>
            </a:pPr>
            <a:endParaRPr lang="en-US" sz="4000" dirty="0" smtClean="0"/>
          </a:p>
          <a:p>
            <a:pPr>
              <a:buNone/>
            </a:pPr>
            <a:r>
              <a:rPr lang="zh-CN" altLang="en-US" sz="4000" dirty="0" smtClean="0"/>
              <a:t>士师记</a:t>
            </a:r>
            <a:r>
              <a:rPr lang="en-US" altLang="zh-CN" sz="4000" dirty="0" smtClean="0"/>
              <a:t>11</a:t>
            </a:r>
            <a:r>
              <a:rPr lang="zh-CN" altLang="en-US" sz="4000" dirty="0" smtClean="0"/>
              <a:t>：</a:t>
            </a:r>
            <a:endParaRPr lang="en-US" altLang="zh-CN" sz="4000" dirty="0" smtClean="0"/>
          </a:p>
          <a:p>
            <a:pPr>
              <a:buNone/>
            </a:pPr>
            <a:r>
              <a:rPr lang="en-US" altLang="zh-CN" sz="4000" b="1" baseline="30000" dirty="0" smtClean="0"/>
              <a:t>27 </a:t>
            </a:r>
            <a:r>
              <a:rPr lang="zh-CN" altLang="en-US" sz="4000" dirty="0" smtClean="0"/>
              <a:t>原 来 我 没 有 得 罪 你 ， 你 却 攻 打 我 ， 恶 待 我 。 愿 审 判 人 的 耶 和 华 今 日 在 以 色 列 人 和 亚 扪 人 中 间 判 断 是 非 。</a:t>
            </a:r>
            <a:endParaRPr lang="en-US" altLang="zh-CN" sz="4000" dirty="0" smtClean="0"/>
          </a:p>
          <a:p>
            <a:pPr>
              <a:buNone/>
            </a:pPr>
            <a:endParaRPr lang="en-US" sz="4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以西结书</a:t>
            </a:r>
            <a:r>
              <a:rPr lang="en-US" altLang="zh-CN" sz="4000" dirty="0" smtClean="0"/>
              <a:t>7</a:t>
            </a:r>
            <a:r>
              <a:rPr lang="zh-CN" altLang="en-US" sz="4000" dirty="0" smtClean="0"/>
              <a:t>：</a:t>
            </a:r>
            <a:endParaRPr lang="en-US" altLang="zh-CN" sz="4000" dirty="0" smtClean="0"/>
          </a:p>
          <a:p>
            <a:pPr>
              <a:buNone/>
            </a:pPr>
            <a:r>
              <a:rPr lang="en-US" altLang="zh-CN" sz="4000" b="1" baseline="30000" dirty="0" smtClean="0"/>
              <a:t>7 </a:t>
            </a:r>
            <a:r>
              <a:rPr lang="zh-CN" altLang="en-US" sz="4000" dirty="0" smtClean="0"/>
              <a:t>境 内 的 居 民 哪 ， 所 定 的 灾 临 到 你 ， 时 候 到 了 ， 日 子 近 了 ， 乃 是 哄 嚷 并 非 在 山 上 欢 呼 的 日 子 。</a:t>
            </a:r>
            <a:endParaRPr lang="en-US" sz="4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西番雅书</a:t>
            </a:r>
            <a:r>
              <a:rPr lang="en-US" altLang="zh-CN" sz="4000" dirty="0" smtClean="0"/>
              <a:t>1</a:t>
            </a:r>
            <a:r>
              <a:rPr lang="zh-CN" altLang="en-US" sz="4000" dirty="0" smtClean="0"/>
              <a:t>：</a:t>
            </a:r>
            <a:endParaRPr lang="en-US" altLang="zh-CN" sz="4000" dirty="0" smtClean="0"/>
          </a:p>
          <a:p>
            <a:r>
              <a:rPr lang="en-US" altLang="zh-CN" sz="4000" b="1" baseline="30000" dirty="0" smtClean="0"/>
              <a:t>14 </a:t>
            </a:r>
            <a:r>
              <a:rPr lang="zh-CN" altLang="en-US" sz="4000" dirty="0" smtClean="0"/>
              <a:t>耶 和 华 的 大 日 临 近 ， 临 近 而 且 甚 快 ， 乃 是 耶 和 华 日 子 的 风 声 ； 勇 士 必 痛 痛 地 哭 号 。</a:t>
            </a:r>
            <a:endParaRPr lang="zh-CN" altLang="en-US" sz="4000" dirty="0" smtClean="0"/>
          </a:p>
          <a:p>
            <a:r>
              <a:rPr lang="en-US" altLang="zh-CN" sz="4000" b="1" baseline="30000" dirty="0" smtClean="0"/>
              <a:t>15 </a:t>
            </a:r>
            <a:r>
              <a:rPr lang="zh-CN" altLang="en-US" sz="4000" dirty="0" smtClean="0"/>
              <a:t>那 日 是 忿 怒 的 日 子 ， 是 急 难 困 苦 的 日 子 ， 是 荒 废 凄 凉 的 日 子 ， 是 黑 暗 幽 冥 、 密 云 乌 黑 的 日 子 ，</a:t>
            </a:r>
            <a:endParaRPr lang="zh-CN" altLang="en-US" sz="4000" dirty="0" smtClean="0"/>
          </a:p>
          <a:p>
            <a:pPr>
              <a:buNone/>
            </a:pPr>
            <a:endParaRPr lang="en-US" sz="40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Kline:</a:t>
            </a:r>
            <a:endParaRPr lang="en-US" sz="4000" dirty="0" smtClean="0"/>
          </a:p>
          <a:p>
            <a:pPr>
              <a:buNone/>
            </a:pPr>
            <a:r>
              <a:rPr lang="zh-CN" altLang="en-US" sz="4000" dirty="0" smtClean="0"/>
              <a:t>创世记</a:t>
            </a:r>
            <a:r>
              <a:rPr lang="en-US" altLang="zh-CN" sz="4000" dirty="0" smtClean="0"/>
              <a:t>3</a:t>
            </a:r>
            <a:r>
              <a:rPr lang="zh-CN" altLang="en-US" sz="4000" dirty="0" smtClean="0"/>
              <a:t>：</a:t>
            </a:r>
            <a:r>
              <a:rPr lang="en-US" altLang="zh-CN" sz="4000" dirty="0" smtClean="0"/>
              <a:t>8</a:t>
            </a:r>
            <a:r>
              <a:rPr lang="zh-CN" altLang="en-US" sz="4000" dirty="0" smtClean="0"/>
              <a:t>这里是最初的主的那日，是其他经文提到的“那日”的初型；也就是其他的经文投射的对象。这日是神圣的显现。最终的那日会是基督的再临。</a:t>
            </a:r>
            <a:endParaRPr lang="en-US" sz="4000" dirty="0" smtClean="0"/>
          </a:p>
          <a:p>
            <a:pPr>
              <a:buNone/>
            </a:pPr>
            <a:endParaRPr lang="en-US" sz="40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en-US" altLang="zh-CN" sz="3000" dirty="0" smtClean="0"/>
              <a:t>3. </a:t>
            </a:r>
            <a:r>
              <a:rPr lang="zh-CN" altLang="en-US" sz="3000" dirty="0" smtClean="0"/>
              <a:t>神的面</a:t>
            </a:r>
            <a:endParaRPr lang="zh-CN" altLang="en-US" sz="3000" dirty="0" smtClean="0"/>
          </a:p>
          <a:p>
            <a:pPr>
              <a:buNone/>
            </a:pPr>
            <a:r>
              <a:rPr lang="zh-CN" altLang="en-US" sz="3000" dirty="0" smtClean="0"/>
              <a:t>诗篇</a:t>
            </a:r>
            <a:r>
              <a:rPr lang="en-US" altLang="zh-CN" sz="3000" dirty="0" smtClean="0"/>
              <a:t>139</a:t>
            </a:r>
            <a:r>
              <a:rPr lang="zh-CN" altLang="en-US" sz="3000" dirty="0" smtClean="0"/>
              <a:t>：</a:t>
            </a:r>
            <a:endParaRPr lang="zh-CN" altLang="en-US" sz="3000" dirty="0" smtClean="0"/>
          </a:p>
          <a:p>
            <a:r>
              <a:rPr lang="en-US" altLang="zh-CN" sz="3000" b="1" baseline="30000" dirty="0" smtClean="0"/>
              <a:t>7 </a:t>
            </a:r>
            <a:r>
              <a:rPr lang="zh-CN" altLang="en-US" sz="3000" dirty="0" smtClean="0"/>
              <a:t>我 往 哪 里 去 躲 避 你 的 灵 ？ 我 往 哪 里 逃 、 躲 避 你 的 面 ？</a:t>
            </a:r>
            <a:r>
              <a:rPr lang="zh-CN" altLang="en-US" sz="3000" b="1" baseline="30000" dirty="0" smtClean="0"/>
              <a:t> </a:t>
            </a:r>
            <a:endParaRPr lang="zh-CN" altLang="en-US" sz="3000" b="1" baseline="30000" dirty="0" smtClean="0"/>
          </a:p>
          <a:p>
            <a:r>
              <a:rPr lang="en-US" altLang="zh-CN" sz="3000" b="1" baseline="30000" dirty="0" smtClean="0"/>
              <a:t>8 </a:t>
            </a:r>
            <a:r>
              <a:rPr lang="zh-CN" altLang="en-US" sz="3000" dirty="0" smtClean="0"/>
              <a:t>我 若 升 到 天 上 ， 你 在 那 里 ； 我 若 在 阴 间 下 榻 ， 你 也 在 那 里 。</a:t>
            </a:r>
            <a:endParaRPr lang="zh-CN" altLang="en-US" sz="3000" dirty="0" smtClean="0"/>
          </a:p>
          <a:p>
            <a:r>
              <a:rPr lang="en-US" altLang="zh-CN" sz="3000" b="1" baseline="30000" dirty="0" smtClean="0"/>
              <a:t>9 </a:t>
            </a:r>
            <a:r>
              <a:rPr lang="zh-CN" altLang="en-US" sz="3000" dirty="0" smtClean="0"/>
              <a:t>我 若 展 开 清 晨 的 翅 膀 ， 飞 到 海 极 居 住 ，</a:t>
            </a:r>
            <a:endParaRPr lang="zh-CN" altLang="en-US" sz="3000" dirty="0" smtClean="0"/>
          </a:p>
          <a:p>
            <a:r>
              <a:rPr lang="en-US" altLang="zh-CN" sz="3000" b="1" baseline="30000" dirty="0" smtClean="0"/>
              <a:t>10 </a:t>
            </a:r>
            <a:r>
              <a:rPr lang="zh-CN" altLang="en-US" sz="3000" dirty="0" smtClean="0"/>
              <a:t>就 是 在 那 里 ， 你 的 手 必 引 导 我 ； 你 的 右 手 也 必 扶 持 我 。</a:t>
            </a:r>
            <a:r>
              <a:rPr lang="en-US" altLang="zh-CN" sz="3000" dirty="0" smtClean="0"/>
              <a:t> </a:t>
            </a:r>
            <a:endParaRPr lang="en-US" altLang="zh-CN" sz="3000"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zh-CN" altLang="en-US" sz="4000"/>
              <a:t>就如在创世记</a:t>
            </a:r>
            <a:r>
              <a:rPr lang="en-US" altLang="zh-CN" sz="4000"/>
              <a:t>1</a:t>
            </a:r>
            <a:r>
              <a:rPr lang="zh-CN" altLang="en-US" sz="4000"/>
              <a:t>：</a:t>
            </a:r>
            <a:r>
              <a:rPr lang="en-US" altLang="zh-CN" sz="4000"/>
              <a:t>2</a:t>
            </a:r>
            <a:r>
              <a:rPr lang="zh-CN" altLang="en-US" sz="4000"/>
              <a:t>，神的灵运行在水面上进行创造之工，在</a:t>
            </a:r>
            <a:r>
              <a:rPr lang="en-US" altLang="zh-CN" sz="4000"/>
              <a:t>3</a:t>
            </a:r>
            <a:r>
              <a:rPr lang="zh-CN" altLang="en-US" sz="4000"/>
              <a:t>：</a:t>
            </a:r>
            <a:r>
              <a:rPr lang="en-US" altLang="zh-CN" sz="4000"/>
              <a:t>8</a:t>
            </a:r>
            <a:r>
              <a:rPr lang="zh-CN" altLang="en-US" sz="4000"/>
              <a:t>，神的面以那日之灵临到，审判性的毁灭似乎不可避免。</a:t>
            </a:r>
            <a:endParaRPr lang="zh-CN" altLang="en-US" sz="4000"/>
          </a:p>
          <a:p>
            <a:r>
              <a:rPr lang="zh-CN" altLang="en-US" sz="4000"/>
              <a:t>事实上，在创世记</a:t>
            </a:r>
            <a:r>
              <a:rPr lang="en-US" altLang="zh-CN" sz="4000"/>
              <a:t>2</a:t>
            </a:r>
            <a:r>
              <a:rPr lang="zh-CN" altLang="en-US" sz="4000"/>
              <a:t>：</a:t>
            </a:r>
            <a:r>
              <a:rPr lang="en-US" altLang="zh-CN" sz="4000"/>
              <a:t>17</a:t>
            </a:r>
            <a:r>
              <a:rPr lang="zh-CN" altLang="en-US" sz="4000"/>
              <a:t>，</a:t>
            </a:r>
            <a:r>
              <a:rPr lang="en-US" altLang="zh-CN" sz="4000"/>
              <a:t>“</a:t>
            </a:r>
            <a:r>
              <a:rPr lang="zh-CN" altLang="en-US" sz="4000"/>
              <a:t>那日</a:t>
            </a:r>
            <a:r>
              <a:rPr lang="en-US" altLang="zh-CN" sz="4000"/>
              <a:t>”</a:t>
            </a:r>
            <a:r>
              <a:rPr lang="zh-CN" altLang="en-US" sz="4000"/>
              <a:t>已经预示了</a:t>
            </a:r>
            <a:r>
              <a:rPr lang="en-US" altLang="zh-CN" sz="4000"/>
              <a:t>3</a:t>
            </a:r>
            <a:r>
              <a:rPr lang="zh-CN" altLang="en-US" sz="4000"/>
              <a:t>：</a:t>
            </a:r>
            <a:r>
              <a:rPr lang="en-US" altLang="zh-CN" sz="4000"/>
              <a:t>8</a:t>
            </a:r>
            <a:r>
              <a:rPr lang="zh-CN" altLang="en-US" sz="4000"/>
              <a:t>的</a:t>
            </a:r>
            <a:r>
              <a:rPr lang="en-US" altLang="zh-CN" sz="4000"/>
              <a:t>“</a:t>
            </a:r>
            <a:r>
              <a:rPr lang="zh-CN" altLang="en-US" sz="4000"/>
              <a:t>那日</a:t>
            </a:r>
            <a:r>
              <a:rPr lang="en-US" altLang="zh-CN" sz="4000"/>
              <a:t>”</a:t>
            </a:r>
            <a:r>
              <a:rPr lang="zh-CN" altLang="en-US" sz="4000"/>
              <a:t>。</a:t>
            </a: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如下两个问题可以帮助我们更好地理解人在行为之约中所犯的罪的本质：</a:t>
            </a:r>
            <a:endParaRPr lang="en-US" altLang="zh-CN" sz="4000" dirty="0" smtClean="0"/>
          </a:p>
          <a:p>
            <a:pPr marL="0" indent="0">
              <a:buNone/>
            </a:pPr>
            <a:r>
              <a:rPr lang="en-US" altLang="zh-CN" sz="4000" dirty="0" smtClean="0"/>
              <a:t>(1)</a:t>
            </a:r>
            <a:r>
              <a:rPr lang="zh-CN" altLang="en-US" sz="4000" dirty="0" smtClean="0"/>
              <a:t>由分别善恶树所象征的神对人的试验的本质是什么？</a:t>
            </a:r>
            <a:endParaRPr lang="en-US" altLang="zh-CN" sz="4000" dirty="0" smtClean="0"/>
          </a:p>
          <a:p>
            <a:pPr marL="0" indent="0">
              <a:buNone/>
            </a:pPr>
            <a:r>
              <a:rPr lang="en-US" altLang="zh-CN" sz="4000" dirty="0" smtClean="0"/>
              <a:t>(2)</a:t>
            </a:r>
            <a:r>
              <a:rPr lang="zh-CN" altLang="en-US" sz="4000" dirty="0" smtClean="0"/>
              <a:t>给定创</a:t>
            </a:r>
            <a:r>
              <a:rPr lang="en-US" altLang="zh-CN" sz="4000" dirty="0" smtClean="0"/>
              <a:t>1-2</a:t>
            </a:r>
            <a:r>
              <a:rPr lang="zh-CN" altLang="en-US" sz="4000" dirty="0" smtClean="0"/>
              <a:t>中救赎史的上下文，神对人的关于死亡的警告的本质是什么？</a:t>
            </a:r>
            <a:endParaRPr lang="en-US" sz="40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行为之约所带来的不但是末世之约，也要求亚当的顺服。如果亚当的顺服配得永生的话，那么他的不顺服就配得永死。因为公义是末世的一个子集，所以无论约中所应许的生命还是所警告的死亡都是末世性的</a:t>
            </a:r>
            <a:endParaRPr lang="en-US" sz="4000"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但注意一点，当神在创世记</a:t>
            </a:r>
            <a:r>
              <a:rPr lang="en-US" altLang="zh-CN" sz="4000" dirty="0" smtClean="0"/>
              <a:t>3</a:t>
            </a:r>
            <a:r>
              <a:rPr lang="zh-CN" altLang="en-US" sz="4000" dirty="0" smtClean="0"/>
              <a:t>：</a:t>
            </a:r>
            <a:r>
              <a:rPr lang="en-US" altLang="zh-CN" sz="4000" dirty="0" smtClean="0"/>
              <a:t>8</a:t>
            </a:r>
            <a:r>
              <a:rPr lang="zh-CN" altLang="en-US" sz="4000" dirty="0" smtClean="0"/>
              <a:t>显现时，祂宣告了一个审判，但远非末世的审判。相反，祂给了一个应许，这仍然是关乎末世的生命的应许；只不过这一次的应许不在第一个亚当里，而在第二个亚当里。</a:t>
            </a:r>
            <a:endParaRPr lang="en-US" altLang="zh-CN" sz="4000" dirty="0" smtClean="0"/>
          </a:p>
          <a:p>
            <a:pPr>
              <a:buNone/>
            </a:pPr>
            <a:r>
              <a:rPr lang="zh-CN" altLang="en-US" sz="4000" dirty="0" smtClean="0"/>
              <a:t>这也反合性地使得亚当的堕落成为了盼望的标记。</a:t>
            </a:r>
            <a:endParaRPr lang="en-US" sz="4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在这样的背景中，我们来理解救赎史中普遍恩典的结构</a:t>
            </a:r>
            <a:endParaRPr lang="zh-CN" altLang="en-US" sz="4000"/>
          </a:p>
          <a:p>
            <a:pPr marL="0" indent="0">
              <a:buNone/>
            </a:pPr>
            <a:r>
              <a:rPr lang="zh-CN" altLang="en-US" sz="4000"/>
              <a:t>彼得后书</a:t>
            </a:r>
            <a:r>
              <a:rPr lang="en-US" altLang="zh-CN" sz="4000"/>
              <a:t>3</a:t>
            </a:r>
            <a:r>
              <a:rPr lang="zh-CN" altLang="en-US" sz="4000"/>
              <a:t>：</a:t>
            </a:r>
            <a:r>
              <a:rPr lang="en-US" altLang="zh-CN" sz="4000"/>
              <a:t>5-7</a:t>
            </a:r>
            <a:r>
              <a:rPr lang="zh-CN" altLang="en-US" sz="4000"/>
              <a:t>是我们理解这个结构的关键经文</a:t>
            </a:r>
            <a:endParaRPr lang="zh-CN" altLang="en-US"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5 他 们 故 意 忘 记 ， 从 太 古 ， 凭 神 的 命 有 了 天 ， 并 从 水 而 出 、 藉 水 而 成 的 地 。</a:t>
            </a:r>
            <a:endParaRPr lang="zh-CN" altLang="en-US" sz="4000"/>
          </a:p>
          <a:p>
            <a:pPr marL="0" indent="0">
              <a:buNone/>
            </a:pPr>
            <a:r>
              <a:rPr lang="zh-CN" altLang="en-US" sz="4000"/>
              <a:t>6 故 此 ， 当 时 的 世 界 被 水 淹 没 就 消 灭 了 。</a:t>
            </a:r>
            <a:endParaRPr lang="zh-CN" altLang="en-US" sz="4000"/>
          </a:p>
          <a:p>
            <a:pPr marL="0" indent="0">
              <a:buNone/>
            </a:pPr>
            <a:r>
              <a:rPr lang="zh-CN" altLang="en-US" sz="4000"/>
              <a:t>7 但 现 在 的 天 地 还 是 凭 着 那 命 存 留 ， 直 留 到 不 敬 虔 之 人 受 审 判 遭 沉 沦 的 日 子 ， 用 火 焚 烧 。</a:t>
            </a: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上下文的考量：</a:t>
            </a:r>
            <a:endParaRPr lang="zh-CN" altLang="en-US" sz="4000"/>
          </a:p>
          <a:p>
            <a:pPr marL="0" indent="0">
              <a:buNone/>
            </a:pPr>
            <a:r>
              <a:rPr lang="zh-CN" altLang="en-US" sz="4000"/>
              <a:t>首先，在第</a:t>
            </a:r>
            <a:r>
              <a:rPr lang="en-US" altLang="zh-CN" sz="4000"/>
              <a:t>4</a:t>
            </a:r>
            <a:r>
              <a:rPr lang="zh-CN" altLang="en-US" sz="4000"/>
              <a:t>节彼得回应那些不相信在历史上有超然的干预的怀疑论者。因此，他们的论证是如果世界从起初受造到当时都按照完全一致的形式在运行，那我们凭什么相信将来会有突发的、超然的，由基督再来而带来的审判呢？</a:t>
            </a:r>
            <a:endParaRPr lang="zh-CN" alt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其次，彼得回应那些人在第</a:t>
            </a:r>
            <a:r>
              <a:rPr lang="en-US" altLang="zh-CN" sz="4000"/>
              <a:t>4</a:t>
            </a:r>
            <a:r>
              <a:rPr lang="zh-CN" altLang="en-US" sz="4000"/>
              <a:t>节所起初的观点是基于大洪水。</a:t>
            </a:r>
            <a:endParaRPr lang="zh-CN" altLang="en-US" sz="4000"/>
          </a:p>
          <a:p>
            <a:pPr marL="0" indent="0">
              <a:buNone/>
            </a:pPr>
            <a:r>
              <a:rPr lang="zh-CN" altLang="en-US" sz="4000"/>
              <a:t>他们故意忘记当时的世界被水所消灭。</a:t>
            </a:r>
            <a:endParaRPr lang="zh-CN" altLang="en-US" sz="4000"/>
          </a:p>
          <a:p>
            <a:pPr marL="0" indent="0">
              <a:buNone/>
            </a:pPr>
            <a:r>
              <a:rPr lang="el-GR" altLang="en-US" sz="4000"/>
              <a:t>θέλοντας</a:t>
            </a:r>
            <a:r>
              <a:rPr lang="zh-CN" altLang="el-GR" sz="4000"/>
              <a:t>分词， </a:t>
            </a:r>
            <a:r>
              <a:rPr lang="en-US" altLang="zh-CN" sz="4000"/>
              <a:t>willingly</a:t>
            </a:r>
            <a:r>
              <a:rPr lang="zh-CN" altLang="en-US" sz="4000"/>
              <a:t>， 限定</a:t>
            </a:r>
            <a:r>
              <a:rPr lang="el-GR" altLang="en-US" sz="4000"/>
              <a:t>λανθάνει</a:t>
            </a:r>
            <a:r>
              <a:rPr lang="zh-CN" altLang="en-US" sz="4000"/>
              <a:t>，强调对之前历史中超自然的审判的故意的忽视。</a:t>
            </a:r>
            <a:endParaRPr lang="zh-CN" altLang="en-US"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而这个他们故意忽视的事实就是记载于创世记</a:t>
            </a:r>
            <a:r>
              <a:rPr lang="en-US" altLang="zh-CN" sz="4000"/>
              <a:t>6-9</a:t>
            </a:r>
            <a:r>
              <a:rPr lang="zh-CN" altLang="en-US" sz="4000"/>
              <a:t>的大洪水。</a:t>
            </a:r>
            <a:endParaRPr lang="zh-CN" altLang="en-US" sz="4000"/>
          </a:p>
          <a:p>
            <a:pPr marL="0" indent="0">
              <a:buNone/>
            </a:pPr>
            <a:r>
              <a:rPr lang="zh-CN" altLang="en-US" sz="4000"/>
              <a:t>彼得提醒他们说上帝之前的以洪水形式临到的干预是对堕落的人的审判，而这个审判同时也是对诺亚一家的拯救。</a:t>
            </a:r>
            <a:endParaRPr lang="zh-CN" altLang="en-US"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对我们至关重要的是这一点：</a:t>
            </a:r>
            <a:endParaRPr lang="zh-CN" altLang="en-US" sz="4000"/>
          </a:p>
          <a:p>
            <a:pPr marL="0" indent="0">
              <a:buNone/>
            </a:pPr>
            <a:r>
              <a:rPr lang="zh-CN" altLang="en-US" sz="4000"/>
              <a:t>彼得所描述的洪水前的世界是作为一个独特的阶段而呈现的。</a:t>
            </a:r>
            <a:r>
              <a:rPr lang="en-US" altLang="zh-CN" sz="4000"/>
              <a:t>The then world or the world that then was</a:t>
            </a:r>
            <a:r>
              <a:rPr lang="zh-CN" altLang="en-US" sz="4000"/>
              <a:t>；而这个曾经的世界被洪水毁灭了。</a:t>
            </a: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按照彼得的论述，这个曾经的世界的毁灭提供了一个理解普遍恩典秩序下的现今世界的典范。</a:t>
            </a:r>
            <a:endParaRPr lang="zh-CN" altLang="en-US" sz="4000"/>
          </a:p>
          <a:p>
            <a:pPr marL="0" indent="0">
              <a:buNone/>
            </a:pPr>
            <a:endParaRPr lang="en-US" altLang="zh-CN" sz="4000"/>
          </a:p>
          <a:p>
            <a:pPr marL="0" indent="0">
              <a:buNone/>
            </a:pPr>
            <a:r>
              <a:rPr lang="zh-CN" altLang="en-US" sz="4000"/>
              <a:t>现今世界会面对火的审判。如同曾经的世界被水消灭，现今的世界也将被火消灭。</a:t>
            </a:r>
            <a:endParaRPr lang="zh-CN"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其实彼得是在重复主耶稣所说的</a:t>
            </a:r>
            <a:endParaRPr lang="zh-CN" altLang="en-US" sz="4000"/>
          </a:p>
          <a:p>
            <a:pPr marL="0" indent="0">
              <a:buNone/>
            </a:pPr>
            <a:r>
              <a:rPr lang="zh-CN" altLang="en-US" sz="4000"/>
              <a:t>马太福音</a:t>
            </a:r>
            <a:r>
              <a:rPr lang="en-US" altLang="zh-CN" sz="4000"/>
              <a:t>24</a:t>
            </a:r>
            <a:r>
              <a:rPr lang="zh-CN" altLang="en-US" sz="4000"/>
              <a:t>：</a:t>
            </a:r>
            <a:endParaRPr lang="zh-CN" altLang="en-US" sz="4000"/>
          </a:p>
          <a:p>
            <a:pPr marL="0" indent="0">
              <a:buNone/>
            </a:pPr>
            <a:r>
              <a:rPr lang="zh-CN" altLang="en-US" sz="4000"/>
              <a:t>37 挪 亚 的 日 子 怎 样 ， 人 子 降 临 也 要 怎 样 。</a:t>
            </a:r>
            <a:endParaRPr lang="zh-CN" altLang="en-US" sz="4000"/>
          </a:p>
          <a:p>
            <a:pPr marL="0" indent="0">
              <a:buNone/>
            </a:pPr>
            <a:r>
              <a:rPr lang="zh-CN" altLang="en-US" sz="4000"/>
              <a:t>38 当 洪 水 以 前 的 日 子 ， 人 照 常 吃 喝 嫁 娶 ， 直 到 挪 亚 进 方 舟 的 那 日 ；</a:t>
            </a:r>
            <a:endParaRPr lang="zh-CN" altLang="en-US" sz="4000"/>
          </a:p>
          <a:p>
            <a:pPr marL="0" indent="0">
              <a:buNone/>
            </a:pPr>
            <a:r>
              <a:rPr lang="zh-CN" altLang="en-US" sz="4000"/>
              <a:t>39 不 知 不 觉 洪 水 来 了 ， 把 他 们 全 都 冲 去 。 人 子 降 临 也 要 这 样 。</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200150"/>
            <a:ext cx="10515600" cy="4351338"/>
          </a:xfrm>
        </p:spPr>
        <p:txBody>
          <a:bodyPr>
            <a:noAutofit/>
          </a:bodyPr>
          <a:lstStyle/>
          <a:p>
            <a:pPr>
              <a:buNone/>
            </a:pPr>
            <a:r>
              <a:rPr lang="en-US" altLang="zh-CN" sz="4000" dirty="0" smtClean="0"/>
              <a:t>3. </a:t>
            </a:r>
            <a:r>
              <a:rPr lang="zh-CN" altLang="en-US" sz="4000" dirty="0" smtClean="0"/>
              <a:t>分别善恶树</a:t>
            </a:r>
            <a:endParaRPr lang="zh-CN" altLang="en-US" sz="4000" dirty="0" smtClean="0"/>
          </a:p>
          <a:p>
            <a:pPr>
              <a:buNone/>
            </a:pPr>
            <a:endParaRPr lang="en-US" sz="4000" dirty="0" smtClean="0"/>
          </a:p>
          <a:p>
            <a:pPr>
              <a:buNone/>
            </a:pPr>
            <a:r>
              <a:rPr lang="zh-CN" altLang="en-US" sz="4000" dirty="0" smtClean="0"/>
              <a:t>试验的根本原因</a:t>
            </a:r>
            <a:r>
              <a:rPr lang="en-US" altLang="zh-CN" sz="4000" dirty="0" smtClean="0"/>
              <a:t>(The Rationale of Probation):</a:t>
            </a:r>
            <a:endParaRPr lang="en-US" altLang="zh-CN" sz="4000" dirty="0" smtClean="0"/>
          </a:p>
          <a:p>
            <a:pPr>
              <a:buNone/>
            </a:pPr>
            <a:r>
              <a:rPr lang="zh-CN" altLang="en-US" sz="4000" dirty="0" smtClean="0"/>
              <a:t>亚当在伊甸园中的状态是暂时的，将会在更高层次的末世的状态中得以最终成全。因此，他的顺服需要存在于试验的环境中。</a:t>
            </a:r>
            <a:endParaRPr lang="zh-CN" altLang="en-US" sz="4000" dirty="0" smtClean="0"/>
          </a:p>
          <a:p>
            <a:pPr>
              <a:buNone/>
            </a:pPr>
            <a:r>
              <a:rPr lang="zh-CN" altLang="en-US" sz="4000" dirty="0" smtClean="0"/>
              <a:t>思考：</a:t>
            </a:r>
            <a:endParaRPr lang="zh-CN" altLang="en-US" sz="4000" dirty="0" smtClean="0"/>
          </a:p>
          <a:p>
            <a:pPr>
              <a:buNone/>
            </a:pPr>
            <a:r>
              <a:rPr lang="zh-CN" altLang="en-US" sz="4000" dirty="0" smtClean="0"/>
              <a:t>为什么呢？</a:t>
            </a:r>
            <a:endParaRPr lang="zh-CN" altLang="en-US" sz="4000"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关键点：</a:t>
            </a:r>
            <a:endParaRPr lang="zh-CN" altLang="en-US" sz="4000"/>
          </a:p>
          <a:p>
            <a:pPr marL="0" indent="0">
              <a:buNone/>
            </a:pPr>
            <a:r>
              <a:rPr lang="zh-CN" altLang="en-US" sz="4000"/>
              <a:t>现今后洪水时期的世界将重演前洪水时期的历史。</a:t>
            </a:r>
            <a:endParaRPr lang="zh-CN" altLang="en-US" sz="4000"/>
          </a:p>
          <a:p>
            <a:pPr marL="0" indent="0">
              <a:buNone/>
            </a:pPr>
            <a:r>
              <a:rPr lang="zh-CN" altLang="en-US" sz="4000">
                <a:sym typeface="+mn-ea"/>
              </a:rPr>
              <a:t>在这样的救赎史的结构中来理解普遍恩典。普遍恩典不会永远存留，当末世审判来临的时候，普遍恩典在救赎史中的功用也就完成了。</a:t>
            </a: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155700"/>
            <a:ext cx="10515600" cy="4351338"/>
          </a:xfrm>
        </p:spPr>
        <p:txBody>
          <a:bodyPr>
            <a:noAutofit/>
          </a:bodyPr>
          <a:lstStyle/>
          <a:p>
            <a:pPr>
              <a:buNone/>
            </a:pPr>
            <a:r>
              <a:rPr lang="zh-CN" altLang="en-US" sz="4000" dirty="0" smtClean="0"/>
              <a:t>首先，我们要回顾，神的创作本身就是一个约，因着创造，人就该顺服神，因为律法的功用都刻在人的心里。</a:t>
            </a:r>
            <a:endParaRPr lang="zh-CN" altLang="en-US" sz="4000" dirty="0" smtClean="0"/>
          </a:p>
          <a:p>
            <a:pPr>
              <a:buNone/>
            </a:pPr>
            <a:endParaRPr lang="en-US" sz="4000" dirty="0" smtClean="0"/>
          </a:p>
          <a:p>
            <a:pPr>
              <a:buNone/>
            </a:pPr>
            <a:r>
              <a:rPr lang="zh-CN" altLang="en-US" sz="4000" dirty="0" smtClean="0"/>
              <a:t>其次，神在由创造而生的约的环境中，与亚当又立了一个约：行为之约。</a:t>
            </a:r>
            <a:endParaRPr lang="zh-CN" altLang="en-US" sz="4000" dirty="0" smtClean="0"/>
          </a:p>
          <a:p>
            <a:pPr>
              <a:buNone/>
            </a:pPr>
            <a:r>
              <a:rPr lang="zh-CN" altLang="en-US" sz="4000" dirty="0" smtClean="0"/>
              <a:t>既然已经在约中，并且人知道律法的功用，为什么还要给出一个象征性的律法呢？</a:t>
            </a:r>
            <a:endParaRPr lang="zh-CN" altLang="en-US" sz="4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err="1" smtClean="0"/>
              <a:t>Turretin</a:t>
            </a:r>
            <a:r>
              <a:rPr lang="zh-CN" altLang="en-US" sz="4000" dirty="0" smtClean="0"/>
              <a:t>：这个行为之约所蕴含的律法是必要的，因为</a:t>
            </a:r>
            <a:endParaRPr lang="en-US" altLang="zh-CN" sz="4000" dirty="0" smtClean="0"/>
          </a:p>
          <a:p>
            <a:pPr>
              <a:buNone/>
            </a:pPr>
            <a:r>
              <a:rPr lang="en-US" altLang="zh-CN" sz="4000" dirty="0" smtClean="0"/>
              <a:t>1. </a:t>
            </a:r>
            <a:r>
              <a:rPr lang="zh-CN" altLang="en-US" sz="4000" dirty="0" smtClean="0"/>
              <a:t>神借着这个律法宣告祂在一切事情上的主权。尽管人心里的律法已经宣告这一切，但以特殊启示的形式进行的宣告突显了人心里的律法的“法”的一面，而不是其在人心里的“自然”的一面。</a:t>
            </a:r>
            <a:endParaRPr lang="en-US" sz="4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7727</Words>
  <Application>WPS Presentation</Application>
  <PresentationFormat>Widescreen</PresentationFormat>
  <Paragraphs>301</Paragraphs>
  <Slides>70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70</vt:i4>
      </vt:variant>
    </vt:vector>
  </HeadingPairs>
  <TitlesOfParts>
    <vt:vector size="80" baseType="lpstr">
      <vt:lpstr>Arial</vt:lpstr>
      <vt:lpstr>SimSun</vt:lpstr>
      <vt:lpstr>Wingdings</vt:lpstr>
      <vt:lpstr>Calibri Light</vt:lpstr>
      <vt:lpstr>Calibri</vt:lpstr>
      <vt:lpstr>Microsoft YaHei</vt:lpstr>
      <vt:lpstr/>
      <vt:lpstr>Arial Unicode MS</vt:lpstr>
      <vt:lpstr>Segoe Print</vt:lpstr>
      <vt:lpstr>Office Theme</vt:lpstr>
      <vt:lpstr>二  与基督联合的背景： 普遍恩典的救赎史根基</vt:lpstr>
      <vt:lpstr>介绍</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二  与基督联合的背景： 普遍恩典的救赎史根基</dc:title>
  <dc:creator/>
  <cp:lastModifiedBy>helloesther</cp:lastModifiedBy>
  <cp:revision>16</cp:revision>
  <dcterms:created xsi:type="dcterms:W3CDTF">2017-06-22T13:07:00Z</dcterms:created>
  <dcterms:modified xsi:type="dcterms:W3CDTF">2017-07-11T15:03:51Z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