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54" r:id="rId82"/>
    <p:sldId id="355" r:id="rId83"/>
    <p:sldId id="336" r:id="rId84"/>
    <p:sldId id="337" r:id="rId85"/>
    <p:sldId id="338" r:id="rId86"/>
    <p:sldId id="339" r:id="rId87"/>
    <p:sldId id="340" r:id="rId88"/>
    <p:sldId id="341" r:id="rId89"/>
    <p:sldId id="342" r:id="rId90"/>
    <p:sldId id="343" r:id="rId91"/>
    <p:sldId id="344" r:id="rId92"/>
    <p:sldId id="345" r:id="rId93"/>
    <p:sldId id="346" r:id="rId94"/>
    <p:sldId id="347" r:id="rId95"/>
    <p:sldId id="348" r:id="rId96"/>
    <p:sldId id="349" r:id="rId97"/>
    <p:sldId id="350" r:id="rId98"/>
    <p:sldId id="352" r:id="rId99"/>
    <p:sldId id="351" r:id="rId10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2019/8/29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EBF741-E4FC-4614-9C9E-344CCD09D6F4}"/>
              </a:ext>
            </a:extLst>
          </p:cNvPr>
          <p:cNvSpPr>
            <a:spLocks noGrp="1"/>
          </p:cNvSpPr>
          <p:nvPr>
            <p:ph type="ctrTitle"/>
          </p:nvPr>
        </p:nvSpPr>
        <p:spPr/>
        <p:txBody>
          <a:bodyPr/>
          <a:lstStyle/>
          <a:p>
            <a:r>
              <a:rPr lang="zh-CN" altLang="en-US" dirty="0"/>
              <a:t>第九条诫命</a:t>
            </a:r>
          </a:p>
        </p:txBody>
      </p:sp>
      <p:sp>
        <p:nvSpPr>
          <p:cNvPr id="3" name="副标题 2">
            <a:extLst>
              <a:ext uri="{FF2B5EF4-FFF2-40B4-BE49-F238E27FC236}">
                <a16:creationId xmlns:a16="http://schemas.microsoft.com/office/drawing/2014/main" id="{A7DCBE57-7E98-46D0-BE59-7B1DAB51E9B5}"/>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611416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4ACA4B-3E74-473B-9004-C41294D68A0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A96067E-AFA1-49F6-B992-AF92CFFA054B}"/>
              </a:ext>
            </a:extLst>
          </p:cNvPr>
          <p:cNvSpPr>
            <a:spLocks noGrp="1"/>
          </p:cNvSpPr>
          <p:nvPr>
            <p:ph idx="1"/>
          </p:nvPr>
        </p:nvSpPr>
        <p:spPr/>
        <p:txBody>
          <a:bodyPr/>
          <a:lstStyle/>
          <a:p>
            <a:pPr marL="0" indent="0">
              <a:buNone/>
            </a:pPr>
            <a:r>
              <a:rPr lang="zh-CN" altLang="en-US" dirty="0"/>
              <a:t>因为他们必说：‘这些人像初次在我们面前逃跑。’所以我们要在他们面前逃跑，你们就从埋伏的地方起来，夺取那城，因为耶和华你们的　神必把城交在你们手里。你们夺了城以后，就放火烧城，要照耶和华的话行。这是我吩咐你们的。”</a:t>
            </a:r>
          </a:p>
          <a:p>
            <a:pPr marL="0" indent="0">
              <a:buNone/>
            </a:pPr>
            <a:r>
              <a:rPr lang="zh-CN" altLang="en-US" dirty="0"/>
              <a:t>“以色列没有义务告知艾城人他们的撤退是什么含义、有什么意图。”</a:t>
            </a:r>
          </a:p>
          <a:p>
            <a:pPr marL="0" indent="0">
              <a:buNone/>
            </a:pPr>
            <a:endParaRPr lang="zh-CN" altLang="en-US" dirty="0"/>
          </a:p>
        </p:txBody>
      </p:sp>
    </p:spTree>
    <p:extLst>
      <p:ext uri="{BB962C8B-B14F-4D97-AF65-F5344CB8AC3E}">
        <p14:creationId xmlns:p14="http://schemas.microsoft.com/office/powerpoint/2010/main" val="287564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4D7A97-CE98-457B-A28A-914E588C7FD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0F93611-8D53-41AE-98FE-210D5D3E6C91}"/>
              </a:ext>
            </a:extLst>
          </p:cNvPr>
          <p:cNvSpPr>
            <a:spLocks noGrp="1"/>
          </p:cNvSpPr>
          <p:nvPr>
            <p:ph idx="1"/>
          </p:nvPr>
        </p:nvSpPr>
        <p:spPr/>
        <p:txBody>
          <a:bodyPr/>
          <a:lstStyle/>
          <a:p>
            <a:pPr marL="0" indent="0">
              <a:buNone/>
            </a:pPr>
            <a:r>
              <a:rPr lang="en-US" altLang="zh-CN" dirty="0"/>
              <a:t>John Murray</a:t>
            </a:r>
            <a:r>
              <a:rPr lang="zh-CN" altLang="en-US" dirty="0"/>
              <a:t>对这些经文的解读方式明显参考了</a:t>
            </a:r>
            <a:r>
              <a:rPr lang="en-US" altLang="zh-CN" dirty="0"/>
              <a:t>Charles Hodge</a:t>
            </a:r>
            <a:r>
              <a:rPr lang="zh-CN" altLang="en-US" dirty="0"/>
              <a:t>的观点：</a:t>
            </a:r>
          </a:p>
          <a:p>
            <a:pPr marL="0" indent="0">
              <a:buNone/>
            </a:pPr>
            <a:r>
              <a:rPr lang="zh-CN" altLang="en-US" dirty="0"/>
              <a:t>“一般来说，人们都承认犯罪性的谎言不单是说出或指向谬误，不单是一个欺骗的意图，更重要的是违反了某种义务。假如有一些环境的联合，人没有义务说真话，那么那些听他说话的人也没有权利期待他这么做。”</a:t>
            </a:r>
          </a:p>
          <a:p>
            <a:pPr marL="0" indent="0">
              <a:buNone/>
            </a:pPr>
            <a:endParaRPr lang="zh-CN" altLang="en-US" dirty="0"/>
          </a:p>
        </p:txBody>
      </p:sp>
    </p:spTree>
    <p:extLst>
      <p:ext uri="{BB962C8B-B14F-4D97-AF65-F5344CB8AC3E}">
        <p14:creationId xmlns:p14="http://schemas.microsoft.com/office/powerpoint/2010/main" val="1061230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610E84-DB32-4EF5-BF2B-752ECC73691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6CEB5BA-1A83-4107-8F00-27DDC61D0FFD}"/>
              </a:ext>
            </a:extLst>
          </p:cNvPr>
          <p:cNvSpPr>
            <a:spLocks noGrp="1"/>
          </p:cNvSpPr>
          <p:nvPr>
            <p:ph idx="1"/>
          </p:nvPr>
        </p:nvSpPr>
        <p:spPr/>
        <p:txBody>
          <a:bodyPr>
            <a:normAutofit lnSpcReduction="10000"/>
          </a:bodyPr>
          <a:lstStyle/>
          <a:p>
            <a:pPr marL="0" indent="0">
              <a:buNone/>
            </a:pPr>
            <a:r>
              <a:rPr lang="zh-CN" altLang="en-US" dirty="0"/>
              <a:t>“亚兰人任何错误的理解都是基于自己的无知，以利沙也预料到这种无知，并正当地考虑在内。约书亚撤军时，是依照他的计谋所包含的全部事实行动，艾城人的误解来自于他们对事实的无知，这一点约书亚也正当地考虑在内。”</a:t>
            </a:r>
            <a:endParaRPr lang="en-US" altLang="zh-CN" dirty="0"/>
          </a:p>
          <a:p>
            <a:pPr marL="0" indent="0">
              <a:buNone/>
            </a:pPr>
            <a:r>
              <a:rPr lang="zh-CN" altLang="en-US" dirty="0"/>
              <a:t>在处理难解经文时，</a:t>
            </a:r>
            <a:r>
              <a:rPr lang="en-US" altLang="zh-CN" dirty="0"/>
              <a:t>Murray</a:t>
            </a:r>
            <a:r>
              <a:rPr lang="zh-CN" altLang="en-US" dirty="0"/>
              <a:t>对于第九条诫命所管辖的范围</a:t>
            </a:r>
            <a:r>
              <a:rPr lang="en-US" altLang="zh-CN" dirty="0"/>
              <a:t>-</a:t>
            </a:r>
            <a:r>
              <a:rPr lang="zh-CN" altLang="en-US" dirty="0"/>
              <a:t>动机的解读已明显与它最初的论点产生了不一致性。</a:t>
            </a:r>
          </a:p>
        </p:txBody>
      </p:sp>
    </p:spTree>
    <p:extLst>
      <p:ext uri="{BB962C8B-B14F-4D97-AF65-F5344CB8AC3E}">
        <p14:creationId xmlns:p14="http://schemas.microsoft.com/office/powerpoint/2010/main" val="3530775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97AD6F-9DF3-4101-A9A2-20A2DB81E01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B9ED942-FA78-423D-9FDD-04BF0D4F95E0}"/>
              </a:ext>
            </a:extLst>
          </p:cNvPr>
          <p:cNvSpPr>
            <a:spLocks noGrp="1"/>
          </p:cNvSpPr>
          <p:nvPr>
            <p:ph idx="1"/>
          </p:nvPr>
        </p:nvSpPr>
        <p:spPr/>
        <p:txBody>
          <a:bodyPr>
            <a:normAutofit fontScale="92500"/>
          </a:bodyPr>
          <a:lstStyle/>
          <a:p>
            <a:pPr marL="0" indent="0">
              <a:buNone/>
            </a:pPr>
            <a:r>
              <a:rPr lang="zh-CN" altLang="en-US" dirty="0"/>
              <a:t>“我们要弃绝谎言、说实话。” </a:t>
            </a:r>
          </a:p>
          <a:p>
            <a:pPr marL="0" indent="0">
              <a:buNone/>
            </a:pPr>
            <a:r>
              <a:rPr lang="zh-CN" altLang="en-US" dirty="0"/>
              <a:t>“圣经允许人向无权知晓真相的人隐藏真相，我们立刻就能明白这里的正当性。如果我们有义务揭开一切真相，生活将是多么无法忍受。其实，隐藏真相往往是真理自己的要求。‘往来传舌的，泄漏密事；心中诚实的，遮隐事情。’（箴言</a:t>
            </a:r>
            <a:r>
              <a:rPr lang="en-US" altLang="zh-CN" dirty="0"/>
              <a:t>11:13</a:t>
            </a:r>
            <a:r>
              <a:rPr lang="zh-CN" altLang="en-US" dirty="0"/>
              <a:t>）”</a:t>
            </a:r>
          </a:p>
          <a:p>
            <a:pPr marL="0" indent="0">
              <a:buNone/>
            </a:pPr>
            <a:r>
              <a:rPr lang="en-US" altLang="zh-CN" dirty="0"/>
              <a:t>Murray</a:t>
            </a:r>
            <a:r>
              <a:rPr lang="zh-CN" altLang="en-US" dirty="0"/>
              <a:t>最终也没有从本质上指出这个矛盾的根源所在，到底是特殊处境下的正当性，还是因为罪？</a:t>
            </a:r>
          </a:p>
          <a:p>
            <a:pPr marL="0" indent="0">
              <a:buNone/>
            </a:pPr>
            <a:endParaRPr lang="zh-CN" altLang="en-US" dirty="0"/>
          </a:p>
        </p:txBody>
      </p:sp>
    </p:spTree>
    <p:extLst>
      <p:ext uri="{BB962C8B-B14F-4D97-AF65-F5344CB8AC3E}">
        <p14:creationId xmlns:p14="http://schemas.microsoft.com/office/powerpoint/2010/main" val="1831894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AED637-A7A7-46E2-A3FD-1BDC1D76C9F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84449F3-38B5-4CEF-9C18-AAC6BFD22574}"/>
              </a:ext>
            </a:extLst>
          </p:cNvPr>
          <p:cNvSpPr>
            <a:spLocks noGrp="1"/>
          </p:cNvSpPr>
          <p:nvPr>
            <p:ph idx="1"/>
          </p:nvPr>
        </p:nvSpPr>
        <p:spPr/>
        <p:txBody>
          <a:bodyPr/>
          <a:lstStyle/>
          <a:p>
            <a:pPr marL="0" indent="0">
              <a:buNone/>
            </a:pPr>
            <a:r>
              <a:rPr lang="zh-CN" altLang="en-US" dirty="0"/>
              <a:t>美国改革宗神学家</a:t>
            </a:r>
            <a:r>
              <a:rPr lang="en-US" altLang="zh-CN" dirty="0"/>
              <a:t>John Frame</a:t>
            </a:r>
            <a:r>
              <a:rPr lang="zh-CN" altLang="en-US" dirty="0"/>
              <a:t>的观点强调第九条诫命的处境：</a:t>
            </a:r>
          </a:p>
          <a:p>
            <a:pPr marL="0" indent="0">
              <a:buNone/>
            </a:pPr>
            <a:r>
              <a:rPr lang="zh-CN" altLang="en-US" dirty="0"/>
              <a:t>不真实不一定违反第九条诫命，我们要注意第九条诫命的条件性“陷害人”，因为在旧约中作见证是一个司法行为，参考</a:t>
            </a:r>
          </a:p>
          <a:p>
            <a:pPr marL="0" indent="0">
              <a:buNone/>
            </a:pPr>
            <a:endParaRPr lang="zh-CN" altLang="en-US" dirty="0"/>
          </a:p>
        </p:txBody>
      </p:sp>
    </p:spTree>
    <p:extLst>
      <p:ext uri="{BB962C8B-B14F-4D97-AF65-F5344CB8AC3E}">
        <p14:creationId xmlns:p14="http://schemas.microsoft.com/office/powerpoint/2010/main" val="3086659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AF6C89-7005-4D4E-B952-5DF8F9C7B96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6C666A1-3506-45EF-88DF-490C52525A84}"/>
              </a:ext>
            </a:extLst>
          </p:cNvPr>
          <p:cNvSpPr>
            <a:spLocks noGrp="1"/>
          </p:cNvSpPr>
          <p:nvPr>
            <p:ph idx="1"/>
          </p:nvPr>
        </p:nvSpPr>
        <p:spPr/>
        <p:txBody>
          <a:bodyPr/>
          <a:lstStyle/>
          <a:p>
            <a:pPr marL="0" indent="0">
              <a:buNone/>
            </a:pPr>
            <a:r>
              <a:rPr lang="zh-CN" altLang="en-US" dirty="0"/>
              <a:t>申命记</a:t>
            </a:r>
            <a:r>
              <a:rPr lang="en-US" altLang="zh-CN" dirty="0"/>
              <a:t>19:15-19 </a:t>
            </a:r>
            <a:r>
              <a:rPr lang="zh-CN" altLang="en-US" dirty="0"/>
              <a:t>人无论犯什么罪，作什么恶，不可凭一个人的口作见证，总要凭两三个人的口作见证才可定案。若有凶恶的见证人起来，见证某人作恶，这两个争讼的人就要站在耶和华面前，和当时的祭司，并审判官面前，审判官要细细地查究，若见证人果然是作假见证的，以假见证陷害弟兄，你们就要待他如同他想要待的弟兄。这样，就把那恶从你们中间除掉。</a:t>
            </a:r>
          </a:p>
        </p:txBody>
      </p:sp>
    </p:spTree>
    <p:extLst>
      <p:ext uri="{BB962C8B-B14F-4D97-AF65-F5344CB8AC3E}">
        <p14:creationId xmlns:p14="http://schemas.microsoft.com/office/powerpoint/2010/main" val="574863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DE754B2-278B-4E3A-B04E-278E1935CEE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A1C820D-710D-47EC-9C33-AD9F0EF2547D}"/>
              </a:ext>
            </a:extLst>
          </p:cNvPr>
          <p:cNvSpPr>
            <a:spLocks noGrp="1"/>
          </p:cNvSpPr>
          <p:nvPr>
            <p:ph idx="1"/>
          </p:nvPr>
        </p:nvSpPr>
        <p:spPr/>
        <p:txBody>
          <a:bodyPr/>
          <a:lstStyle/>
          <a:p>
            <a:pPr marL="0" indent="0">
              <a:buNone/>
            </a:pPr>
            <a:r>
              <a:rPr lang="zh-CN" altLang="en-US" dirty="0"/>
              <a:t>因此，第九条诫命特别禁止那些为了伤害邻舍而故意欺骗的思想、言语和行为，这个诫命是以关系为条件的。</a:t>
            </a:r>
          </a:p>
        </p:txBody>
      </p:sp>
    </p:spTree>
    <p:extLst>
      <p:ext uri="{BB962C8B-B14F-4D97-AF65-F5344CB8AC3E}">
        <p14:creationId xmlns:p14="http://schemas.microsoft.com/office/powerpoint/2010/main" val="3066084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620CF1-B712-4616-BC68-0CFCFA23492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811B72E-989A-4A36-A695-1C7A69C2CA9C}"/>
              </a:ext>
            </a:extLst>
          </p:cNvPr>
          <p:cNvSpPr>
            <a:spLocks noGrp="1"/>
          </p:cNvSpPr>
          <p:nvPr>
            <p:ph idx="1"/>
          </p:nvPr>
        </p:nvSpPr>
        <p:spPr/>
        <p:txBody>
          <a:bodyPr>
            <a:normAutofit fontScale="92500" lnSpcReduction="10000"/>
          </a:bodyPr>
          <a:lstStyle/>
          <a:p>
            <a:pPr marL="0" indent="0">
              <a:buNone/>
            </a:pPr>
            <a:r>
              <a:rPr lang="zh-CN" altLang="en-US" dirty="0"/>
              <a:t>士师记</a:t>
            </a:r>
            <a:r>
              <a:rPr lang="en-US" altLang="zh-CN" dirty="0"/>
              <a:t>4:18-21 </a:t>
            </a:r>
            <a:r>
              <a:rPr lang="zh-CN" altLang="en-US" dirty="0"/>
              <a:t>雅亿出来迎接西西拉，对他说：“请我主进来，不要惧怕”；西西拉就进了她的帐棚。雅亿用被将他遮盖。西西拉对雅亿说：“我渴了，求你给我一点水喝。”雅亿就打开皮袋，给他奶子喝，仍旧把他遮盖。西西拉又对雅亿说：“请你站在帐棚门口，若有人来问你说：‘有人在这里没有？’你就说：‘没有。’”西西拉疲乏沉睡。希百的妻雅亿取了帐棚的橛子，手里拿着锤子，轻悄悄地到他旁边，将橛子从他鬓边钉进去，钉入地里。西西拉就死了。</a:t>
            </a:r>
          </a:p>
        </p:txBody>
      </p:sp>
    </p:spTree>
    <p:extLst>
      <p:ext uri="{BB962C8B-B14F-4D97-AF65-F5344CB8AC3E}">
        <p14:creationId xmlns:p14="http://schemas.microsoft.com/office/powerpoint/2010/main" val="1874088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6B7C056-2F32-4F16-9098-9231B0BE109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810748D-3CD6-44AE-8B9C-83C68903986D}"/>
              </a:ext>
            </a:extLst>
          </p:cNvPr>
          <p:cNvSpPr>
            <a:spLocks noGrp="1"/>
          </p:cNvSpPr>
          <p:nvPr>
            <p:ph idx="1"/>
          </p:nvPr>
        </p:nvSpPr>
        <p:spPr/>
        <p:txBody>
          <a:bodyPr/>
          <a:lstStyle/>
          <a:p>
            <a:pPr marL="0" indent="0">
              <a:buNone/>
            </a:pPr>
            <a:r>
              <a:rPr lang="zh-CN" altLang="en-US" dirty="0"/>
              <a:t>士师记</a:t>
            </a:r>
            <a:r>
              <a:rPr lang="en-US" altLang="zh-CN" dirty="0"/>
              <a:t>5:24-27 </a:t>
            </a:r>
            <a:r>
              <a:rPr lang="zh-CN" altLang="en-US" dirty="0"/>
              <a:t>愿基尼人希百的妻雅亿比众妇人多得福气，比住帐棚的妇人更蒙福祉。西西拉求水，雅亿给他奶子，用宝贵的盘子给他奶油。雅亿左手拿着帐棚的橛子，右手拿着匠人的锤子，击打西西拉，打伤他的头，把他的鬓角打破穿通。西西拉在她脚前曲身仆倒，在她脚前曲身倒卧；在那里曲身，就在那里死亡。</a:t>
            </a:r>
          </a:p>
        </p:txBody>
      </p:sp>
    </p:spTree>
    <p:extLst>
      <p:ext uri="{BB962C8B-B14F-4D97-AF65-F5344CB8AC3E}">
        <p14:creationId xmlns:p14="http://schemas.microsoft.com/office/powerpoint/2010/main" val="1104013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D7061C-1BB3-43E3-91FD-86DBD0069F1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63192F5-802F-4BCE-A5EF-E44461A85529}"/>
              </a:ext>
            </a:extLst>
          </p:cNvPr>
          <p:cNvSpPr>
            <a:spLocks noGrp="1"/>
          </p:cNvSpPr>
          <p:nvPr>
            <p:ph idx="1"/>
          </p:nvPr>
        </p:nvSpPr>
        <p:spPr/>
        <p:txBody>
          <a:bodyPr>
            <a:normAutofit fontScale="92500" lnSpcReduction="10000"/>
          </a:bodyPr>
          <a:lstStyle/>
          <a:p>
            <a:pPr marL="0" indent="0">
              <a:buNone/>
            </a:pPr>
            <a:r>
              <a:rPr lang="zh-CN" altLang="en-US" dirty="0"/>
              <a:t>列王记上</a:t>
            </a:r>
            <a:r>
              <a:rPr lang="en-US" altLang="zh-CN" dirty="0"/>
              <a:t>22:19-23 </a:t>
            </a:r>
            <a:r>
              <a:rPr lang="zh-CN" altLang="en-US" dirty="0"/>
              <a:t>米该雅说：“你要听耶和华的话！我看见耶和华坐在宝座上，天上的万军侍立在他左右。耶和华说：‘谁去引诱亚哈上基列的拉末去阵亡呢？’这个就这样说，那个就那样说。随后有一个神灵出来，站在耶和华面前，说：‘我去引诱他。’耶和华问他说：‘你用何法呢？’他说：‘我去，要在他众先知口中作谎言的灵。’耶和华说：‘这样，你必能引诱他，你去如此行吧！’现在耶和华使谎言的灵入了你这些先知的口，并且耶和华已经命定降祸与你。”</a:t>
            </a:r>
          </a:p>
        </p:txBody>
      </p:sp>
    </p:spTree>
    <p:extLst>
      <p:ext uri="{BB962C8B-B14F-4D97-AF65-F5344CB8AC3E}">
        <p14:creationId xmlns:p14="http://schemas.microsoft.com/office/powerpoint/2010/main" val="3060703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93685D-3522-42E1-9E64-2A457E33EAB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5581D73-7F38-43D5-A144-BB9CE61F8A91}"/>
              </a:ext>
            </a:extLst>
          </p:cNvPr>
          <p:cNvSpPr>
            <a:spLocks noGrp="1"/>
          </p:cNvSpPr>
          <p:nvPr>
            <p:ph idx="1"/>
          </p:nvPr>
        </p:nvSpPr>
        <p:spPr/>
        <p:txBody>
          <a:bodyPr/>
          <a:lstStyle/>
          <a:p>
            <a:pPr marL="0" indent="0">
              <a:buNone/>
            </a:pPr>
            <a:r>
              <a:rPr lang="zh-CN" altLang="en-US" dirty="0"/>
              <a:t>威斯敏斯特大要理问答第</a:t>
            </a:r>
            <a:r>
              <a:rPr lang="en-US" altLang="zh-CN" dirty="0"/>
              <a:t>143</a:t>
            </a:r>
            <a:r>
              <a:rPr lang="zh-CN" altLang="en-US" dirty="0"/>
              <a:t>问：第九条诫命是什么？</a:t>
            </a:r>
          </a:p>
          <a:p>
            <a:pPr marL="0" indent="0">
              <a:buNone/>
            </a:pPr>
            <a:r>
              <a:rPr lang="zh-CN" altLang="en-US" dirty="0"/>
              <a:t>答：第九条诫命是</a:t>
            </a:r>
            <a:r>
              <a:rPr lang="en-US" altLang="zh-CN" dirty="0"/>
              <a:t>:“</a:t>
            </a:r>
            <a:r>
              <a:rPr lang="zh-CN" altLang="en-US" dirty="0"/>
              <a:t>不可作假见证陷害人。” </a:t>
            </a:r>
          </a:p>
          <a:p>
            <a:pPr marL="0" indent="0">
              <a:buNone/>
            </a:pPr>
            <a:endParaRPr lang="zh-CN" altLang="en-US" dirty="0"/>
          </a:p>
        </p:txBody>
      </p:sp>
    </p:spTree>
    <p:extLst>
      <p:ext uri="{BB962C8B-B14F-4D97-AF65-F5344CB8AC3E}">
        <p14:creationId xmlns:p14="http://schemas.microsoft.com/office/powerpoint/2010/main" val="1665798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85C078-978F-46C7-B841-96D8135D062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0B6530D-60B0-4391-81D2-88EFC2400C8F}"/>
              </a:ext>
            </a:extLst>
          </p:cNvPr>
          <p:cNvSpPr>
            <a:spLocks noGrp="1"/>
          </p:cNvSpPr>
          <p:nvPr>
            <p:ph idx="1"/>
          </p:nvPr>
        </p:nvSpPr>
        <p:spPr/>
        <p:txBody>
          <a:bodyPr>
            <a:normAutofit fontScale="92500" lnSpcReduction="10000"/>
          </a:bodyPr>
          <a:lstStyle/>
          <a:p>
            <a:pPr marL="0" indent="0">
              <a:buNone/>
            </a:pPr>
            <a:r>
              <a:rPr lang="zh-CN" altLang="en-US" dirty="0"/>
              <a:t>美国改革宗神学家</a:t>
            </a:r>
            <a:r>
              <a:rPr lang="en-US" altLang="zh-CN" dirty="0"/>
              <a:t>Meredith Kline</a:t>
            </a:r>
            <a:r>
              <a:rPr lang="zh-CN" altLang="en-US" dirty="0"/>
              <a:t>的观点强调第九条诫命在旧约应用中的特殊性：</a:t>
            </a:r>
          </a:p>
          <a:p>
            <a:pPr marL="0" indent="0">
              <a:buNone/>
            </a:pPr>
            <a:r>
              <a:rPr lang="zh-CN" altLang="en-US" dirty="0"/>
              <a:t>“（旧约）圣经中的欺骗是一种末世性伦理在历史中的侵入。末世性伦理与耶稣所教导我们的伦理有所不同。正常情况下，我们当爱仇敌，甚至保护他们；但末世，神的敌人没有生存的机会和获得真理的权利。有时，末世会进入我们当下的时间。这种侵入是神圣审判的时刻，在这段时间中，神授权他的子民杀戮神的敌人并向他们掩盖真相。”</a:t>
            </a:r>
          </a:p>
        </p:txBody>
      </p:sp>
    </p:spTree>
    <p:extLst>
      <p:ext uri="{BB962C8B-B14F-4D97-AF65-F5344CB8AC3E}">
        <p14:creationId xmlns:p14="http://schemas.microsoft.com/office/powerpoint/2010/main" val="2526301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8BC7CF-9452-40A6-8BBC-FADBBCA99D8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D7A1288-C8D8-4104-8E09-9A720D18FD9F}"/>
              </a:ext>
            </a:extLst>
          </p:cNvPr>
          <p:cNvSpPr>
            <a:spLocks noGrp="1"/>
          </p:cNvSpPr>
          <p:nvPr>
            <p:ph idx="1"/>
          </p:nvPr>
        </p:nvSpPr>
        <p:spPr/>
        <p:txBody>
          <a:bodyPr/>
          <a:lstStyle/>
          <a:p>
            <a:pPr marL="0" indent="0">
              <a:buNone/>
            </a:pPr>
            <a:r>
              <a:rPr lang="zh-CN" altLang="en-US" dirty="0"/>
              <a:t>“通过信心，她（喇合）将她自己与神权政治联合在一起，并在一场最终审判的预表中扮演了审判</a:t>
            </a:r>
            <a:r>
              <a:rPr lang="en-US" altLang="zh-CN" dirty="0"/>
              <a:t>-</a:t>
            </a:r>
            <a:r>
              <a:rPr lang="zh-CN" altLang="en-US" dirty="0"/>
              <a:t>征服者的角色，拒绝给予神顽固的敌人任何普遍恩典。因此，喇合得到了圣经的认可。”</a:t>
            </a:r>
          </a:p>
        </p:txBody>
      </p:sp>
    </p:spTree>
    <p:extLst>
      <p:ext uri="{BB962C8B-B14F-4D97-AF65-F5344CB8AC3E}">
        <p14:creationId xmlns:p14="http://schemas.microsoft.com/office/powerpoint/2010/main" val="3998508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D7877B-C1E3-4E73-B4E1-17FC6F14670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9412F99-9804-499B-AA9D-44347CA4C12C}"/>
              </a:ext>
            </a:extLst>
          </p:cNvPr>
          <p:cNvSpPr>
            <a:spLocks noGrp="1"/>
          </p:cNvSpPr>
          <p:nvPr>
            <p:ph idx="1"/>
          </p:nvPr>
        </p:nvSpPr>
        <p:spPr/>
        <p:txBody>
          <a:bodyPr/>
          <a:lstStyle/>
          <a:p>
            <a:pPr marL="0" indent="0">
              <a:buNone/>
            </a:pPr>
            <a:r>
              <a:rPr lang="zh-CN" altLang="en-US" dirty="0"/>
              <a:t>圣经称赞喇合的信心，却从未称赞她的谎言。</a:t>
            </a:r>
          </a:p>
          <a:p>
            <a:pPr marL="0" indent="0">
              <a:buNone/>
            </a:pPr>
            <a:r>
              <a:rPr lang="zh-CN" altLang="en-US" dirty="0"/>
              <a:t>希伯来书</a:t>
            </a:r>
            <a:r>
              <a:rPr lang="en-US" altLang="zh-CN" dirty="0"/>
              <a:t>11:31 </a:t>
            </a:r>
            <a:r>
              <a:rPr lang="zh-CN" altLang="en-US" dirty="0"/>
              <a:t>妓女喇合因着信，曾和和平平地接待探子，就不与那些不顺从的人一同灭亡。</a:t>
            </a:r>
          </a:p>
          <a:p>
            <a:pPr marL="0" indent="0">
              <a:buNone/>
            </a:pPr>
            <a:endParaRPr lang="zh-CN" altLang="en-US" dirty="0"/>
          </a:p>
        </p:txBody>
      </p:sp>
    </p:spTree>
    <p:extLst>
      <p:ext uri="{BB962C8B-B14F-4D97-AF65-F5344CB8AC3E}">
        <p14:creationId xmlns:p14="http://schemas.microsoft.com/office/powerpoint/2010/main" val="1343456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01E766-680F-434E-BCF1-ADB7A07B0DE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6E6C5DE-172E-44FE-9CDA-5690E93CD26C}"/>
              </a:ext>
            </a:extLst>
          </p:cNvPr>
          <p:cNvSpPr>
            <a:spLocks noGrp="1"/>
          </p:cNvSpPr>
          <p:nvPr>
            <p:ph idx="1"/>
          </p:nvPr>
        </p:nvSpPr>
        <p:spPr/>
        <p:txBody>
          <a:bodyPr/>
          <a:lstStyle/>
          <a:p>
            <a:pPr marL="0" indent="0">
              <a:buNone/>
            </a:pPr>
            <a:r>
              <a:rPr lang="zh-CN" altLang="en-US" dirty="0"/>
              <a:t>因着神的不变性，十诫的标准从不降低，范围从不缩小，彼此也绝不矛盾。但是堕落后，由于人受到罪的败坏和辖制，无法完美地实践神的诫命。因此对于第九条诫命综合考虑</a:t>
            </a:r>
            <a:r>
              <a:rPr lang="en-US" altLang="zh-CN" dirty="0"/>
              <a:t>John Murray</a:t>
            </a:r>
            <a:r>
              <a:rPr lang="zh-CN" altLang="en-US" dirty="0"/>
              <a:t>和</a:t>
            </a:r>
            <a:r>
              <a:rPr lang="en-US" altLang="zh-CN" dirty="0"/>
              <a:t>John Frame</a:t>
            </a:r>
            <a:r>
              <a:rPr lang="zh-CN" altLang="en-US" dirty="0"/>
              <a:t>的观点也许是比较理想的选择，在捍卫真理神圣性与绝对性的同时，充分地考虑处境，以圣洁的动机做智慧的决定，以下原则可以为我们提供参考：</a:t>
            </a:r>
          </a:p>
        </p:txBody>
      </p:sp>
    </p:spTree>
    <p:extLst>
      <p:ext uri="{BB962C8B-B14F-4D97-AF65-F5344CB8AC3E}">
        <p14:creationId xmlns:p14="http://schemas.microsoft.com/office/powerpoint/2010/main" val="916642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FD2931-EE99-4392-AECE-C77016D4767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D9309C8-5034-4E92-BF71-34992786A4FB}"/>
              </a:ext>
            </a:extLst>
          </p:cNvPr>
          <p:cNvSpPr>
            <a:spLocks noGrp="1"/>
          </p:cNvSpPr>
          <p:nvPr>
            <p:ph idx="1"/>
          </p:nvPr>
        </p:nvSpPr>
        <p:spPr/>
        <p:txBody>
          <a:bodyPr>
            <a:normAutofit/>
          </a:bodyPr>
          <a:lstStyle/>
          <a:p>
            <a:pPr marL="0" indent="0">
              <a:buNone/>
            </a:pPr>
            <a:r>
              <a:rPr lang="en-US" altLang="zh-CN" dirty="0"/>
              <a:t>1.	</a:t>
            </a:r>
            <a:r>
              <a:rPr lang="zh-CN" altLang="en-US" dirty="0"/>
              <a:t>圣经多次提醒我们舌头在作恶时的力量。</a:t>
            </a:r>
          </a:p>
          <a:p>
            <a:pPr marL="0" indent="0">
              <a:buNone/>
            </a:pPr>
            <a:r>
              <a:rPr lang="zh-CN" altLang="en-US" dirty="0"/>
              <a:t>雅各书</a:t>
            </a:r>
            <a:r>
              <a:rPr lang="en-US" altLang="zh-CN" dirty="0"/>
              <a:t>3:2-10 </a:t>
            </a:r>
            <a:r>
              <a:rPr lang="zh-CN" altLang="en-US" dirty="0"/>
              <a:t>原来我们在许多事上都有过失；若有人在话语上没有过失，他就是完全人，也能勒住自己的全身。我们若把嚼环放在马嘴里，叫它顺服，就能调动它的全身。看哪，船只虽然甚大，又被大风催逼，只用小小的舵，就随着掌舵的意思转动。这样，舌头在百体里也是最小的，却能说大话。</a:t>
            </a:r>
          </a:p>
        </p:txBody>
      </p:sp>
    </p:spTree>
    <p:extLst>
      <p:ext uri="{BB962C8B-B14F-4D97-AF65-F5344CB8AC3E}">
        <p14:creationId xmlns:p14="http://schemas.microsoft.com/office/powerpoint/2010/main" val="564517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741228-10FD-4CD0-BCD9-9A043CAC24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4F68C2A-E333-4CAE-BAB2-3348F6782FAD}"/>
              </a:ext>
            </a:extLst>
          </p:cNvPr>
          <p:cNvSpPr>
            <a:spLocks noGrp="1"/>
          </p:cNvSpPr>
          <p:nvPr>
            <p:ph idx="1"/>
          </p:nvPr>
        </p:nvSpPr>
        <p:spPr/>
        <p:txBody>
          <a:bodyPr>
            <a:normAutofit lnSpcReduction="10000"/>
          </a:bodyPr>
          <a:lstStyle/>
          <a:p>
            <a:pPr marL="0" indent="0">
              <a:buNone/>
            </a:pPr>
            <a:r>
              <a:rPr lang="zh-CN" altLang="en-US" dirty="0"/>
              <a:t>看哪，最小的火能点着最大的树林。舌头就是火，在我们百体中，舌头是个罪恶的世界，能污秽全身，也能把生命的轮子点起来，并且是从地狱里点着的。各类的走兽、飞禽、昆虫、水族，本来都可以制伏，也已经被人制伏了；惟独舌头没有人能制伏，是不止息的恶物，满了害死人的毒气。我们用舌头颂赞那为主、为父的，又用舌头咒诅那照着　神形像被造的人。颂赞和咒诅从一个口里出来！我的弟兄们，这是不应当的！</a:t>
            </a:r>
          </a:p>
          <a:p>
            <a:pPr marL="0" indent="0">
              <a:buNone/>
            </a:pPr>
            <a:endParaRPr lang="zh-CN" altLang="en-US" dirty="0"/>
          </a:p>
        </p:txBody>
      </p:sp>
    </p:spTree>
    <p:extLst>
      <p:ext uri="{BB962C8B-B14F-4D97-AF65-F5344CB8AC3E}">
        <p14:creationId xmlns:p14="http://schemas.microsoft.com/office/powerpoint/2010/main" val="2932805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B19902-0742-4678-B74F-6A721616C25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1D8FEC6-B9F9-476C-A70D-2361E28F955E}"/>
              </a:ext>
            </a:extLst>
          </p:cNvPr>
          <p:cNvSpPr>
            <a:spLocks noGrp="1"/>
          </p:cNvSpPr>
          <p:nvPr>
            <p:ph idx="1"/>
          </p:nvPr>
        </p:nvSpPr>
        <p:spPr/>
        <p:txBody>
          <a:bodyPr/>
          <a:lstStyle/>
          <a:p>
            <a:pPr marL="0" indent="0">
              <a:buNone/>
            </a:pPr>
            <a:r>
              <a:rPr lang="en-US" altLang="zh-CN" dirty="0"/>
              <a:t>2.	</a:t>
            </a:r>
            <a:r>
              <a:rPr lang="zh-CN" altLang="en-US" dirty="0"/>
              <a:t>第九条诫命不仅涉及我们的心思、言语和行为，我们信徒存在本身就是神的见证。</a:t>
            </a:r>
          </a:p>
          <a:p>
            <a:pPr marL="0" indent="0">
              <a:buNone/>
            </a:pPr>
            <a:r>
              <a:rPr lang="zh-CN" altLang="en-US" dirty="0"/>
              <a:t>以赛亚书</a:t>
            </a:r>
            <a:r>
              <a:rPr lang="en-US" altLang="zh-CN" dirty="0"/>
              <a:t>43:10 </a:t>
            </a:r>
            <a:r>
              <a:rPr lang="zh-CN" altLang="en-US" dirty="0"/>
              <a:t>耶和华说：“你们是我的见证，我所拣选的仆人。既是这样，便可以知道，且信服我，又明白我就是耶和华。在我以前没有真神；在我以后也必没有。</a:t>
            </a:r>
          </a:p>
          <a:p>
            <a:pPr marL="0" indent="0">
              <a:buNone/>
            </a:pPr>
            <a:endParaRPr lang="zh-CN" altLang="en-US" dirty="0"/>
          </a:p>
        </p:txBody>
      </p:sp>
    </p:spTree>
    <p:extLst>
      <p:ext uri="{BB962C8B-B14F-4D97-AF65-F5344CB8AC3E}">
        <p14:creationId xmlns:p14="http://schemas.microsoft.com/office/powerpoint/2010/main" val="3131147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3DC23C-3092-440F-B99C-7AA103DA80E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E3AF770-EB8B-4167-8DFE-39EA5E570CDF}"/>
              </a:ext>
            </a:extLst>
          </p:cNvPr>
          <p:cNvSpPr>
            <a:spLocks noGrp="1"/>
          </p:cNvSpPr>
          <p:nvPr>
            <p:ph idx="1"/>
          </p:nvPr>
        </p:nvSpPr>
        <p:spPr/>
        <p:txBody>
          <a:bodyPr/>
          <a:lstStyle/>
          <a:p>
            <a:pPr marL="0" indent="0">
              <a:buNone/>
            </a:pPr>
            <a:r>
              <a:rPr lang="zh-CN" altLang="en-US" dirty="0"/>
              <a:t>以赛亚书</a:t>
            </a:r>
            <a:r>
              <a:rPr lang="en-US" altLang="zh-CN" dirty="0"/>
              <a:t>43:12 </a:t>
            </a:r>
            <a:r>
              <a:rPr lang="zh-CN" altLang="en-US" dirty="0"/>
              <a:t>我曾指示，我曾拯救，我曾说明，并且在你们中间没有别神。”所以耶和华说：“你们是我的见证。”</a:t>
            </a:r>
          </a:p>
          <a:p>
            <a:pPr marL="0" indent="0">
              <a:buNone/>
            </a:pPr>
            <a:r>
              <a:rPr lang="zh-CN" altLang="en-US" dirty="0"/>
              <a:t>使徒行传</a:t>
            </a:r>
            <a:r>
              <a:rPr lang="en-US" altLang="zh-CN" dirty="0"/>
              <a:t>1:8 </a:t>
            </a:r>
            <a:r>
              <a:rPr lang="zh-CN" altLang="en-US" dirty="0"/>
              <a:t>但圣灵降临在你们身上，你们就必得着能力，并要在耶路撒冷、犹太全地，和撒玛利亚，直到地极，作我的见证。</a:t>
            </a:r>
          </a:p>
          <a:p>
            <a:pPr marL="0" indent="0">
              <a:buNone/>
            </a:pPr>
            <a:endParaRPr lang="zh-CN" altLang="en-US" dirty="0"/>
          </a:p>
        </p:txBody>
      </p:sp>
    </p:spTree>
    <p:extLst>
      <p:ext uri="{BB962C8B-B14F-4D97-AF65-F5344CB8AC3E}">
        <p14:creationId xmlns:p14="http://schemas.microsoft.com/office/powerpoint/2010/main" val="10294080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2B7E5F-29CC-49CE-A35E-25135657C00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64A2E07-7FDF-4261-A154-5D35CAA45A31}"/>
              </a:ext>
            </a:extLst>
          </p:cNvPr>
          <p:cNvSpPr>
            <a:spLocks noGrp="1"/>
          </p:cNvSpPr>
          <p:nvPr>
            <p:ph idx="1"/>
          </p:nvPr>
        </p:nvSpPr>
        <p:spPr/>
        <p:txBody>
          <a:bodyPr/>
          <a:lstStyle/>
          <a:p>
            <a:pPr marL="0" indent="0">
              <a:buNone/>
            </a:pPr>
            <a:r>
              <a:rPr lang="en-US" altLang="zh-CN" dirty="0"/>
              <a:t>3.	</a:t>
            </a:r>
            <a:r>
              <a:rPr lang="zh-CN" altLang="en-US" dirty="0"/>
              <a:t>神所禁止的，无论何时都不可做；神所要求的，始终是我们的义务；但并不是在所有时间都要完成每一个义务。</a:t>
            </a:r>
          </a:p>
        </p:txBody>
      </p:sp>
    </p:spTree>
    <p:extLst>
      <p:ext uri="{BB962C8B-B14F-4D97-AF65-F5344CB8AC3E}">
        <p14:creationId xmlns:p14="http://schemas.microsoft.com/office/powerpoint/2010/main" val="3869145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734BDB-1A2C-4928-9CA7-A71782B3C93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BCC1E56-2A4A-4289-A6B6-9D141F6D3A89}"/>
              </a:ext>
            </a:extLst>
          </p:cNvPr>
          <p:cNvSpPr>
            <a:spLocks noGrp="1"/>
          </p:cNvSpPr>
          <p:nvPr>
            <p:ph idx="1"/>
          </p:nvPr>
        </p:nvSpPr>
        <p:spPr/>
        <p:txBody>
          <a:bodyPr/>
          <a:lstStyle/>
          <a:p>
            <a:pPr marL="0" indent="0">
              <a:buNone/>
            </a:pPr>
            <a:r>
              <a:rPr lang="en-US" altLang="zh-CN" dirty="0"/>
              <a:t>4.	</a:t>
            </a:r>
            <a:r>
              <a:rPr lang="zh-CN" altLang="en-US" dirty="0"/>
              <a:t>谎言全不说，真相不全说。</a:t>
            </a:r>
          </a:p>
          <a:p>
            <a:pPr marL="0" indent="0">
              <a:buNone/>
            </a:pPr>
            <a:r>
              <a:rPr lang="zh-CN" altLang="en-US" dirty="0"/>
              <a:t>撒母耳记上</a:t>
            </a:r>
            <a:r>
              <a:rPr lang="en-US" altLang="zh-CN" dirty="0"/>
              <a:t>16:5 </a:t>
            </a:r>
            <a:r>
              <a:rPr lang="zh-CN" altLang="en-US" dirty="0"/>
              <a:t>他说：“为平安来的，我是给耶和华献祭。你们当自洁，来与我同吃祭肉。”</a:t>
            </a:r>
          </a:p>
          <a:p>
            <a:pPr marL="0" indent="0">
              <a:buNone/>
            </a:pPr>
            <a:endParaRPr lang="zh-CN" altLang="en-US" dirty="0"/>
          </a:p>
        </p:txBody>
      </p:sp>
    </p:spTree>
    <p:extLst>
      <p:ext uri="{BB962C8B-B14F-4D97-AF65-F5344CB8AC3E}">
        <p14:creationId xmlns:p14="http://schemas.microsoft.com/office/powerpoint/2010/main" val="40539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1A428C8-C452-4DCB-88F7-C65EAB7A444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C6E3804-3147-492F-A041-48282C054B74}"/>
              </a:ext>
            </a:extLst>
          </p:cNvPr>
          <p:cNvSpPr>
            <a:spLocks noGrp="1"/>
          </p:cNvSpPr>
          <p:nvPr>
            <p:ph idx="1"/>
          </p:nvPr>
        </p:nvSpPr>
        <p:spPr/>
        <p:txBody>
          <a:bodyPr/>
          <a:lstStyle/>
          <a:p>
            <a:pPr marL="0" indent="0">
              <a:buNone/>
            </a:pPr>
            <a:r>
              <a:rPr lang="zh-CN" altLang="en-US" dirty="0"/>
              <a:t>美国改革宗神学家</a:t>
            </a:r>
            <a:r>
              <a:rPr lang="en-US" altLang="zh-CN" dirty="0"/>
              <a:t>John Murray</a:t>
            </a:r>
            <a:r>
              <a:rPr lang="zh-CN" altLang="en-US" dirty="0"/>
              <a:t>的观点强调第九条诫命的准则：</a:t>
            </a:r>
          </a:p>
          <a:p>
            <a:pPr marL="0" indent="0">
              <a:buNone/>
            </a:pPr>
            <a:r>
              <a:rPr lang="zh-CN" altLang="en-US" dirty="0"/>
              <a:t>“圣经从头到尾都要求诚实，我们永远不能说谎。” </a:t>
            </a:r>
          </a:p>
          <a:p>
            <a:pPr marL="0" indent="0">
              <a:buNone/>
            </a:pPr>
            <a:r>
              <a:rPr lang="zh-CN" altLang="en-US" dirty="0"/>
              <a:t>十诫的伦理观是神的伦理观，而神的伦理观反映了神的属性。</a:t>
            </a:r>
          </a:p>
          <a:p>
            <a:pPr marL="0" indent="0">
              <a:buNone/>
            </a:pPr>
            <a:r>
              <a:rPr lang="zh-CN" altLang="en-US" dirty="0"/>
              <a:t>因此，第九条诫命是强调真理的神圣性与绝对性，也就是神自己的神圣性与绝对性。</a:t>
            </a:r>
          </a:p>
          <a:p>
            <a:pPr marL="0" indent="0">
              <a:buNone/>
            </a:pPr>
            <a:endParaRPr lang="zh-CN" altLang="en-US" dirty="0"/>
          </a:p>
        </p:txBody>
      </p:sp>
    </p:spTree>
    <p:extLst>
      <p:ext uri="{BB962C8B-B14F-4D97-AF65-F5344CB8AC3E}">
        <p14:creationId xmlns:p14="http://schemas.microsoft.com/office/powerpoint/2010/main" val="3567347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CC5873-9271-4F1C-9676-3F84FFF1903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84EF6F3-8DBD-45E0-84FC-05B6B4F072F0}"/>
              </a:ext>
            </a:extLst>
          </p:cNvPr>
          <p:cNvSpPr>
            <a:spLocks noGrp="1"/>
          </p:cNvSpPr>
          <p:nvPr>
            <p:ph idx="1"/>
          </p:nvPr>
        </p:nvSpPr>
        <p:spPr/>
        <p:txBody>
          <a:bodyPr>
            <a:normAutofit fontScale="92500"/>
          </a:bodyPr>
          <a:lstStyle/>
          <a:p>
            <a:pPr marL="0" indent="0">
              <a:buNone/>
            </a:pPr>
            <a:r>
              <a:rPr lang="en-US" altLang="zh-CN" dirty="0"/>
              <a:t>5.	</a:t>
            </a:r>
            <a:r>
              <a:rPr lang="zh-CN" altLang="en-US" dirty="0"/>
              <a:t>我们不需要按照别人对我们行为的误读相一致的方式去行事。</a:t>
            </a:r>
          </a:p>
          <a:p>
            <a:pPr marL="0" indent="0">
              <a:buNone/>
            </a:pPr>
            <a:r>
              <a:rPr lang="zh-CN" altLang="en-US" dirty="0"/>
              <a:t>约书亚记</a:t>
            </a:r>
            <a:r>
              <a:rPr lang="en-US" altLang="zh-CN" dirty="0"/>
              <a:t>8:3-8 </a:t>
            </a:r>
            <a:r>
              <a:rPr lang="zh-CN" altLang="en-US" dirty="0"/>
              <a:t>于是，约书亚和一切兵丁都起来，要上艾城去。约书亚选了三万大能的勇士，夜间打发他们前往，吩咐他们说：“你们要在城后埋伏，不可离城太远，都要各自准备。我与我所带领的众民要向城前往。城里的人像初次出来攻击我们的时候，我们就在他们面前逃跑，他们必出来追赶我们，直到我们引诱他们离开城；</a:t>
            </a:r>
          </a:p>
        </p:txBody>
      </p:sp>
    </p:spTree>
    <p:extLst>
      <p:ext uri="{BB962C8B-B14F-4D97-AF65-F5344CB8AC3E}">
        <p14:creationId xmlns:p14="http://schemas.microsoft.com/office/powerpoint/2010/main" val="3970955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CC5132-BB8A-4453-AA52-5DFCF818DB3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4B234FD-0EEC-4929-A0F8-07F2A0C496F6}"/>
              </a:ext>
            </a:extLst>
          </p:cNvPr>
          <p:cNvSpPr>
            <a:spLocks noGrp="1"/>
          </p:cNvSpPr>
          <p:nvPr>
            <p:ph idx="1"/>
          </p:nvPr>
        </p:nvSpPr>
        <p:spPr/>
        <p:txBody>
          <a:bodyPr/>
          <a:lstStyle/>
          <a:p>
            <a:pPr marL="0" indent="0">
              <a:buNone/>
            </a:pPr>
            <a:r>
              <a:rPr lang="zh-CN" altLang="en-US" dirty="0"/>
              <a:t>因为他们必说：‘这些人像初次在我们面前逃跑。’所以我们要在他们面前逃跑，你们就从埋伏的地方起来，夺取那城，因为耶和华你们的　神必把城交在你们手里。你们夺了城以后，就放火烧城，要照耶和华的话行。这是我吩咐你们的。”</a:t>
            </a:r>
          </a:p>
        </p:txBody>
      </p:sp>
    </p:spTree>
    <p:extLst>
      <p:ext uri="{BB962C8B-B14F-4D97-AF65-F5344CB8AC3E}">
        <p14:creationId xmlns:p14="http://schemas.microsoft.com/office/powerpoint/2010/main" val="4088477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98B7D7-DB98-4485-8BBE-5ABED80FEA8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89C8D3E-01AD-4401-9D97-8D51418A8DCD}"/>
              </a:ext>
            </a:extLst>
          </p:cNvPr>
          <p:cNvSpPr>
            <a:spLocks noGrp="1"/>
          </p:cNvSpPr>
          <p:nvPr>
            <p:ph idx="1"/>
          </p:nvPr>
        </p:nvSpPr>
        <p:spPr/>
        <p:txBody>
          <a:bodyPr>
            <a:normAutofit fontScale="85000" lnSpcReduction="10000"/>
          </a:bodyPr>
          <a:lstStyle/>
          <a:p>
            <a:pPr marL="0" indent="0">
              <a:buNone/>
            </a:pPr>
            <a:r>
              <a:rPr lang="en-US" altLang="zh-CN" dirty="0"/>
              <a:t>6.	</a:t>
            </a:r>
            <a:r>
              <a:rPr lang="zh-CN" altLang="en-US" dirty="0"/>
              <a:t>出于邪恶动机的真话在神眼中违反第九条诫命。</a:t>
            </a:r>
          </a:p>
          <a:p>
            <a:pPr marL="0" indent="0">
              <a:buNone/>
            </a:pPr>
            <a:r>
              <a:rPr lang="zh-CN" altLang="en-US" dirty="0"/>
              <a:t>撒母耳记上</a:t>
            </a:r>
            <a:r>
              <a:rPr lang="en-US" altLang="zh-CN" dirty="0"/>
              <a:t>21:6-9 </a:t>
            </a:r>
            <a:r>
              <a:rPr lang="zh-CN" altLang="en-US" dirty="0"/>
              <a:t>祭司就拿圣饼给他；因为在那里没有别样饼，只有更换新饼，从耶和华面前撤下来的陈设饼。当日有扫罗的一个臣子留在耶和华面前。他名叫多益，是以东人，作扫罗的司牧长。大卫问亚希米勒说：“你手下有枪有刀没有？因为王的事甚急，连刀剑器械我都没有带。”祭司说：“你在以拉谷杀非利士人歌利亚的那刀在这里，裹在布中，放在以弗得后边，你要就可以拿去；除此以外，再没有别的。”大卫说：“这刀没有可比的！求你给我。”</a:t>
            </a:r>
          </a:p>
        </p:txBody>
      </p:sp>
    </p:spTree>
    <p:extLst>
      <p:ext uri="{BB962C8B-B14F-4D97-AF65-F5344CB8AC3E}">
        <p14:creationId xmlns:p14="http://schemas.microsoft.com/office/powerpoint/2010/main" val="10065941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D9226EE-5FBD-4313-A4FE-3FDCB0FC7A0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981649E-D872-4DB9-A368-A1F26B624E64}"/>
              </a:ext>
            </a:extLst>
          </p:cNvPr>
          <p:cNvSpPr>
            <a:spLocks noGrp="1"/>
          </p:cNvSpPr>
          <p:nvPr>
            <p:ph idx="1"/>
          </p:nvPr>
        </p:nvSpPr>
        <p:spPr/>
        <p:txBody>
          <a:bodyPr/>
          <a:lstStyle/>
          <a:p>
            <a:pPr marL="0" indent="0">
              <a:buNone/>
            </a:pPr>
            <a:r>
              <a:rPr lang="zh-CN" altLang="en-US" dirty="0"/>
              <a:t>撒母耳记上</a:t>
            </a:r>
            <a:r>
              <a:rPr lang="en-US" altLang="zh-CN" dirty="0"/>
              <a:t>22:9-10 </a:t>
            </a:r>
            <a:r>
              <a:rPr lang="zh-CN" altLang="en-US" dirty="0"/>
              <a:t>那时以东人多益站在扫罗的臣仆中，对他说：“我曾看见耶西的儿子到了挪伯，亚希突的儿子亚希米勒那里。亚希米勒为他求问耶和华，又给他食物，并给他杀非利士人歌利亚的刀。”</a:t>
            </a:r>
          </a:p>
        </p:txBody>
      </p:sp>
    </p:spTree>
    <p:extLst>
      <p:ext uri="{BB962C8B-B14F-4D97-AF65-F5344CB8AC3E}">
        <p14:creationId xmlns:p14="http://schemas.microsoft.com/office/powerpoint/2010/main" val="5279414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0500CE-986D-4B9B-9C69-F7B20AB0ED5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7E61646-7870-4476-ABD7-CA965BC109D6}"/>
              </a:ext>
            </a:extLst>
          </p:cNvPr>
          <p:cNvSpPr>
            <a:spLocks noGrp="1"/>
          </p:cNvSpPr>
          <p:nvPr>
            <p:ph idx="1"/>
          </p:nvPr>
        </p:nvSpPr>
        <p:spPr/>
        <p:txBody>
          <a:bodyPr/>
          <a:lstStyle/>
          <a:p>
            <a:pPr marL="0" indent="0">
              <a:buNone/>
            </a:pPr>
            <a:r>
              <a:rPr lang="zh-CN" altLang="en-US" dirty="0"/>
              <a:t>撒母耳记上</a:t>
            </a:r>
            <a:r>
              <a:rPr lang="en-US" altLang="zh-CN" dirty="0"/>
              <a:t>22:13-15 </a:t>
            </a:r>
            <a:r>
              <a:rPr lang="zh-CN" altLang="en-US" dirty="0"/>
              <a:t>扫罗对他说：“你为什么与耶西的儿子结党害我，将食物和刀给他，又为他求问　神，使他起来谋害我，就如今日的光景？”亚希米勒回答王说：“王的臣仆中有谁比大卫忠心呢？他是王的女婿，又是王的参谋，并且在王家中是尊贵的。我岂是从今日才为他求问　神呢？断不是这样！王不要将罪归我和我父的全家；因为这事，无论大小，仆人都不知道。”</a:t>
            </a:r>
          </a:p>
        </p:txBody>
      </p:sp>
    </p:spTree>
    <p:extLst>
      <p:ext uri="{BB962C8B-B14F-4D97-AF65-F5344CB8AC3E}">
        <p14:creationId xmlns:p14="http://schemas.microsoft.com/office/powerpoint/2010/main" val="35094443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17D0D8-5F59-4C3F-976D-CFBDE8F8251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02B4409-82A1-45EB-8459-832208341275}"/>
              </a:ext>
            </a:extLst>
          </p:cNvPr>
          <p:cNvSpPr>
            <a:spLocks noGrp="1"/>
          </p:cNvSpPr>
          <p:nvPr>
            <p:ph idx="1"/>
          </p:nvPr>
        </p:nvSpPr>
        <p:spPr/>
        <p:txBody>
          <a:bodyPr/>
          <a:lstStyle/>
          <a:p>
            <a:pPr marL="0" indent="0">
              <a:buNone/>
            </a:pPr>
            <a:r>
              <a:rPr lang="zh-CN" altLang="en-US" dirty="0"/>
              <a:t>诗篇</a:t>
            </a:r>
            <a:r>
              <a:rPr lang="en-US" altLang="zh-CN" dirty="0"/>
              <a:t>52:2-3 </a:t>
            </a:r>
            <a:r>
              <a:rPr lang="zh-CN" altLang="en-US" dirty="0"/>
              <a:t>你的舌头邪恶诡诈，好像剃头刀，快利伤人。你爱恶胜似爱善，又爱说谎，不爱说公义。</a:t>
            </a:r>
          </a:p>
        </p:txBody>
      </p:sp>
    </p:spTree>
    <p:extLst>
      <p:ext uri="{BB962C8B-B14F-4D97-AF65-F5344CB8AC3E}">
        <p14:creationId xmlns:p14="http://schemas.microsoft.com/office/powerpoint/2010/main" val="21836823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2BB6B03-83DC-459C-AEB6-5C3F51955DB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D8F2009-2FC5-4E5F-A2E8-B183262757A8}"/>
              </a:ext>
            </a:extLst>
          </p:cNvPr>
          <p:cNvSpPr>
            <a:spLocks noGrp="1"/>
          </p:cNvSpPr>
          <p:nvPr>
            <p:ph idx="1"/>
          </p:nvPr>
        </p:nvSpPr>
        <p:spPr/>
        <p:txBody>
          <a:bodyPr>
            <a:normAutofit fontScale="92500" lnSpcReduction="20000"/>
          </a:bodyPr>
          <a:lstStyle/>
          <a:p>
            <a:pPr marL="0" indent="0">
              <a:buNone/>
            </a:pPr>
            <a:r>
              <a:rPr lang="zh-CN" altLang="en-US" dirty="0"/>
              <a:t>威斯敏斯特大要理问答第</a:t>
            </a:r>
            <a:r>
              <a:rPr lang="en-US" altLang="zh-CN" dirty="0"/>
              <a:t>144</a:t>
            </a:r>
            <a:r>
              <a:rPr lang="zh-CN" altLang="en-US" dirty="0"/>
              <a:t>问：在第九条诫命中，命令什么责任？</a:t>
            </a:r>
          </a:p>
          <a:p>
            <a:pPr marL="0" indent="0">
              <a:buNone/>
            </a:pPr>
            <a:r>
              <a:rPr lang="zh-CN" altLang="en-US" dirty="0"/>
              <a:t>答：在第九条诫命中，命令的责任是</a:t>
            </a:r>
            <a:r>
              <a:rPr lang="en-US" altLang="zh-CN" dirty="0"/>
              <a:t>:</a:t>
            </a:r>
          </a:p>
          <a:p>
            <a:pPr marL="0" indent="0">
              <a:buNone/>
            </a:pPr>
            <a:r>
              <a:rPr lang="zh-CN" altLang="en-US" dirty="0"/>
              <a:t>（</a:t>
            </a:r>
            <a:r>
              <a:rPr lang="en-US" altLang="zh-CN" dirty="0"/>
              <a:t>1</a:t>
            </a:r>
            <a:r>
              <a:rPr lang="zh-CN" altLang="en-US" dirty="0"/>
              <a:t>）保守并增进人与人之间的诚实；</a:t>
            </a:r>
          </a:p>
          <a:p>
            <a:pPr marL="0" indent="0">
              <a:buNone/>
            </a:pPr>
            <a:r>
              <a:rPr lang="zh-CN" altLang="en-US" dirty="0"/>
              <a:t>（</a:t>
            </a:r>
            <a:r>
              <a:rPr lang="en-US" altLang="zh-CN" dirty="0"/>
              <a:t>2</a:t>
            </a:r>
            <a:r>
              <a:rPr lang="zh-CN" altLang="en-US" dirty="0"/>
              <a:t>）保守并增进他人和我们自身的名誉；</a:t>
            </a:r>
          </a:p>
          <a:p>
            <a:pPr marL="0" indent="0">
              <a:buNone/>
            </a:pPr>
            <a:r>
              <a:rPr lang="zh-CN" altLang="en-US" dirty="0"/>
              <a:t>（</a:t>
            </a:r>
            <a:r>
              <a:rPr lang="en-US" altLang="zh-CN" dirty="0"/>
              <a:t>3</a:t>
            </a:r>
            <a:r>
              <a:rPr lang="zh-CN" altLang="en-US" dirty="0"/>
              <a:t>）为事实真相挺身而出；</a:t>
            </a:r>
          </a:p>
          <a:p>
            <a:pPr marL="0" indent="0">
              <a:buNone/>
            </a:pPr>
            <a:r>
              <a:rPr lang="zh-CN" altLang="en-US" dirty="0"/>
              <a:t>（</a:t>
            </a:r>
            <a:r>
              <a:rPr lang="en-US" altLang="zh-CN" dirty="0"/>
              <a:t>4</a:t>
            </a:r>
            <a:r>
              <a:rPr lang="zh-CN" altLang="en-US" dirty="0"/>
              <a:t>）在审判和公义之事上，以及在其它各种事情上，发自内心，忠心诚实，不计代价，不加隐瞒，不偏左右，实话实说，只讲事实真相；</a:t>
            </a:r>
          </a:p>
          <a:p>
            <a:pPr marL="0" indent="0">
              <a:buNone/>
            </a:pPr>
            <a:r>
              <a:rPr lang="zh-CN" altLang="en-US" dirty="0"/>
              <a:t>（</a:t>
            </a:r>
            <a:r>
              <a:rPr lang="en-US" altLang="zh-CN" dirty="0"/>
              <a:t>5</a:t>
            </a:r>
            <a:r>
              <a:rPr lang="zh-CN" altLang="en-US" dirty="0"/>
              <a:t>）以爱心尊重他人；</a:t>
            </a:r>
          </a:p>
          <a:p>
            <a:pPr marL="0" indent="0">
              <a:buNone/>
            </a:pPr>
            <a:endParaRPr lang="zh-CN" altLang="en-US" dirty="0"/>
          </a:p>
        </p:txBody>
      </p:sp>
    </p:spTree>
    <p:extLst>
      <p:ext uri="{BB962C8B-B14F-4D97-AF65-F5344CB8AC3E}">
        <p14:creationId xmlns:p14="http://schemas.microsoft.com/office/powerpoint/2010/main" val="22586143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127F43-E467-4142-B1BF-B67FD578FC9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772D8AF-38D5-49DB-884A-39F794F6757D}"/>
              </a:ext>
            </a:extLst>
          </p:cNvPr>
          <p:cNvSpPr>
            <a:spLocks noGrp="1"/>
          </p:cNvSpPr>
          <p:nvPr>
            <p:ph idx="1"/>
          </p:nvPr>
        </p:nvSpPr>
        <p:spPr/>
        <p:txBody>
          <a:bodyPr>
            <a:normAutofit fontScale="77500" lnSpcReduction="20000"/>
          </a:bodyPr>
          <a:lstStyle/>
          <a:p>
            <a:pPr marL="0" indent="0">
              <a:buNone/>
            </a:pPr>
            <a:r>
              <a:rPr lang="zh-CN" altLang="en-US" dirty="0"/>
              <a:t>（</a:t>
            </a:r>
            <a:r>
              <a:rPr lang="en-US" altLang="zh-CN" dirty="0"/>
              <a:t>6</a:t>
            </a:r>
            <a:r>
              <a:rPr lang="zh-CN" altLang="en-US" dirty="0"/>
              <a:t>）爱护他们的名誉，愿意他们有好名声，并为之欢喜；</a:t>
            </a:r>
          </a:p>
          <a:p>
            <a:pPr marL="0" indent="0">
              <a:buNone/>
            </a:pPr>
            <a:r>
              <a:rPr lang="zh-CN" altLang="en-US" dirty="0"/>
              <a:t>（</a:t>
            </a:r>
            <a:r>
              <a:rPr lang="en-US" altLang="zh-CN" dirty="0"/>
              <a:t>7</a:t>
            </a:r>
            <a:r>
              <a:rPr lang="zh-CN" altLang="en-US" dirty="0"/>
              <a:t>）为他们的软弱难过，并加以遮掩；</a:t>
            </a:r>
          </a:p>
          <a:p>
            <a:pPr marL="0" indent="0">
              <a:buNone/>
            </a:pPr>
            <a:r>
              <a:rPr lang="zh-CN" altLang="en-US" dirty="0"/>
              <a:t>（</a:t>
            </a:r>
            <a:r>
              <a:rPr lang="en-US" altLang="zh-CN" dirty="0"/>
              <a:t>8</a:t>
            </a:r>
            <a:r>
              <a:rPr lang="zh-CN" altLang="en-US" dirty="0"/>
              <a:t>）承认他们的恩赐和美德；</a:t>
            </a:r>
          </a:p>
          <a:p>
            <a:pPr marL="0" indent="0">
              <a:buNone/>
            </a:pPr>
            <a:r>
              <a:rPr lang="zh-CN" altLang="en-US" dirty="0"/>
              <a:t>（</a:t>
            </a:r>
            <a:r>
              <a:rPr lang="en-US" altLang="zh-CN" dirty="0"/>
              <a:t>9</a:t>
            </a:r>
            <a:r>
              <a:rPr lang="zh-CN" altLang="en-US" dirty="0"/>
              <a:t>）为他们的无辜辩护；</a:t>
            </a:r>
          </a:p>
          <a:p>
            <a:pPr marL="0" indent="0">
              <a:buNone/>
            </a:pPr>
            <a:r>
              <a:rPr lang="zh-CN" altLang="en-US" dirty="0"/>
              <a:t>（</a:t>
            </a:r>
            <a:r>
              <a:rPr lang="en-US" altLang="zh-CN" dirty="0"/>
              <a:t>10</a:t>
            </a:r>
            <a:r>
              <a:rPr lang="zh-CN" altLang="en-US" dirty="0"/>
              <a:t>）关于他们的好消息，愿意接受，坏消息，不随意苟同；</a:t>
            </a:r>
          </a:p>
          <a:p>
            <a:pPr marL="0" indent="0">
              <a:buNone/>
            </a:pPr>
            <a:r>
              <a:rPr lang="zh-CN" altLang="en-US" dirty="0"/>
              <a:t>（</a:t>
            </a:r>
            <a:r>
              <a:rPr lang="en-US" altLang="zh-CN" dirty="0"/>
              <a:t>11</a:t>
            </a:r>
            <a:r>
              <a:rPr lang="zh-CN" altLang="en-US" dirty="0"/>
              <a:t>）不鼓励传舌者、奉承者、诽谤者；</a:t>
            </a:r>
          </a:p>
          <a:p>
            <a:pPr marL="0" indent="0">
              <a:buNone/>
            </a:pPr>
            <a:r>
              <a:rPr lang="zh-CN" altLang="en-US" dirty="0"/>
              <a:t>（</a:t>
            </a:r>
            <a:r>
              <a:rPr lang="en-US" altLang="zh-CN" dirty="0"/>
              <a:t>12</a:t>
            </a:r>
            <a:r>
              <a:rPr lang="zh-CN" altLang="en-US" dirty="0"/>
              <a:t>）珍惜自己的名誉，并在需要的时候予以辩护；</a:t>
            </a:r>
          </a:p>
          <a:p>
            <a:pPr marL="0" indent="0">
              <a:buNone/>
            </a:pPr>
            <a:r>
              <a:rPr lang="zh-CN" altLang="en-US" dirty="0"/>
              <a:t>（</a:t>
            </a:r>
            <a:r>
              <a:rPr lang="en-US" altLang="zh-CN" dirty="0"/>
              <a:t>13</a:t>
            </a:r>
            <a:r>
              <a:rPr lang="zh-CN" altLang="en-US" dirty="0"/>
              <a:t>）遵守合乎神律法的誓言；</a:t>
            </a:r>
          </a:p>
          <a:p>
            <a:pPr marL="0" indent="0">
              <a:buNone/>
            </a:pPr>
            <a:r>
              <a:rPr lang="zh-CN" altLang="en-US" dirty="0"/>
              <a:t>（</a:t>
            </a:r>
            <a:r>
              <a:rPr lang="en-US" altLang="zh-CN" dirty="0"/>
              <a:t>14</a:t>
            </a:r>
            <a:r>
              <a:rPr lang="zh-CN" altLang="en-US" dirty="0"/>
              <a:t>）凡是真实的、诚实的、可爱的、有美名的，都要考察、遵行。</a:t>
            </a:r>
          </a:p>
        </p:txBody>
      </p:sp>
    </p:spTree>
    <p:extLst>
      <p:ext uri="{BB962C8B-B14F-4D97-AF65-F5344CB8AC3E}">
        <p14:creationId xmlns:p14="http://schemas.microsoft.com/office/powerpoint/2010/main" val="53201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4B9F53-B8A5-4DCF-BC5C-8C758025507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064BF20-D6A0-4A0F-B277-D66224B958E3}"/>
              </a:ext>
            </a:extLst>
          </p:cNvPr>
          <p:cNvSpPr>
            <a:spLocks noGrp="1"/>
          </p:cNvSpPr>
          <p:nvPr>
            <p:ph idx="1"/>
          </p:nvPr>
        </p:nvSpPr>
        <p:spPr/>
        <p:txBody>
          <a:bodyPr>
            <a:normAutofit fontScale="92500" lnSpcReduction="20000"/>
          </a:bodyPr>
          <a:lstStyle/>
          <a:p>
            <a:pPr marL="0" indent="0">
              <a:buNone/>
            </a:pPr>
            <a:r>
              <a:rPr lang="zh-CN" altLang="en-US" dirty="0"/>
              <a:t>威斯敏斯特大要理问答第</a:t>
            </a:r>
            <a:r>
              <a:rPr lang="en-US" altLang="zh-CN" dirty="0"/>
              <a:t>145</a:t>
            </a:r>
            <a:r>
              <a:rPr lang="zh-CN" altLang="en-US" dirty="0"/>
              <a:t>问：在第九条诫命中，禁止什么罪行？</a:t>
            </a:r>
          </a:p>
          <a:p>
            <a:pPr marL="0" indent="0">
              <a:buNone/>
            </a:pPr>
            <a:r>
              <a:rPr lang="zh-CN" altLang="en-US" dirty="0"/>
              <a:t>答：在第九条诫命中，禁止的罪行是</a:t>
            </a:r>
            <a:r>
              <a:rPr lang="en-US" altLang="zh-CN" dirty="0"/>
              <a:t>:</a:t>
            </a:r>
          </a:p>
          <a:p>
            <a:pPr marL="0" indent="0">
              <a:buNone/>
            </a:pPr>
            <a:r>
              <a:rPr lang="zh-CN" altLang="en-US" dirty="0"/>
              <a:t>（</a:t>
            </a:r>
            <a:r>
              <a:rPr lang="en-US" altLang="zh-CN" dirty="0"/>
              <a:t>1</a:t>
            </a:r>
            <a:r>
              <a:rPr lang="zh-CN" altLang="en-US" dirty="0"/>
              <a:t>）一切损害他人和我们自身诚实与名誉的事，特别是在司法审判中；</a:t>
            </a:r>
          </a:p>
          <a:p>
            <a:pPr marL="0" indent="0">
              <a:buNone/>
            </a:pPr>
            <a:r>
              <a:rPr lang="zh-CN" altLang="en-US" dirty="0"/>
              <a:t>（</a:t>
            </a:r>
            <a:r>
              <a:rPr lang="en-US" altLang="zh-CN" dirty="0"/>
              <a:t>2</a:t>
            </a:r>
            <a:r>
              <a:rPr lang="zh-CN" altLang="en-US" dirty="0"/>
              <a:t>）提供伪证；</a:t>
            </a:r>
          </a:p>
          <a:p>
            <a:pPr marL="0" indent="0">
              <a:buNone/>
            </a:pPr>
            <a:r>
              <a:rPr lang="zh-CN" altLang="en-US" dirty="0"/>
              <a:t>（</a:t>
            </a:r>
            <a:r>
              <a:rPr lang="en-US" altLang="zh-CN" dirty="0"/>
              <a:t>3</a:t>
            </a:r>
            <a:r>
              <a:rPr lang="zh-CN" altLang="en-US" dirty="0"/>
              <a:t>）唆使他人作假见证；</a:t>
            </a:r>
          </a:p>
          <a:p>
            <a:pPr marL="0" indent="0">
              <a:buNone/>
            </a:pPr>
            <a:r>
              <a:rPr lang="zh-CN" altLang="en-US" dirty="0"/>
              <a:t>（</a:t>
            </a:r>
            <a:r>
              <a:rPr lang="en-US" altLang="zh-CN" dirty="0"/>
              <a:t>4</a:t>
            </a:r>
            <a:r>
              <a:rPr lang="zh-CN" altLang="en-US" dirty="0"/>
              <a:t>）故意为邪恶之事辩护，不顾事实，夸大其辞；</a:t>
            </a:r>
          </a:p>
          <a:p>
            <a:pPr marL="0" indent="0">
              <a:buNone/>
            </a:pPr>
            <a:r>
              <a:rPr lang="zh-CN" altLang="en-US" dirty="0"/>
              <a:t>（</a:t>
            </a:r>
            <a:r>
              <a:rPr lang="en-US" altLang="zh-CN" dirty="0"/>
              <a:t>5</a:t>
            </a:r>
            <a:r>
              <a:rPr lang="zh-CN" altLang="en-US" dirty="0"/>
              <a:t>）作出不公义的判决；</a:t>
            </a:r>
          </a:p>
        </p:txBody>
      </p:sp>
    </p:spTree>
    <p:extLst>
      <p:ext uri="{BB962C8B-B14F-4D97-AF65-F5344CB8AC3E}">
        <p14:creationId xmlns:p14="http://schemas.microsoft.com/office/powerpoint/2010/main" val="10127337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E0B3D7-CB06-46D7-9471-4B4BDC2BC31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8AD8BD5-D378-430F-81D6-14A523E444DB}"/>
              </a:ext>
            </a:extLst>
          </p:cNvPr>
          <p:cNvSpPr>
            <a:spLocks noGrp="1"/>
          </p:cNvSpPr>
          <p:nvPr>
            <p:ph idx="1"/>
          </p:nvPr>
        </p:nvSpPr>
        <p:spPr/>
        <p:txBody>
          <a:bodyPr>
            <a:normAutofit fontScale="92500" lnSpcReduction="20000"/>
          </a:bodyPr>
          <a:lstStyle/>
          <a:p>
            <a:pPr marL="0" indent="0">
              <a:buNone/>
            </a:pPr>
            <a:r>
              <a:rPr lang="zh-CN" altLang="en-US" dirty="0"/>
              <a:t>（</a:t>
            </a:r>
            <a:r>
              <a:rPr lang="en-US" altLang="zh-CN" dirty="0"/>
              <a:t>6</a:t>
            </a:r>
            <a:r>
              <a:rPr lang="zh-CN" altLang="en-US" dirty="0"/>
              <a:t>）称善为恶，称恶为善；把义人当得的归于恶人，把恶人当得的归于义人；</a:t>
            </a:r>
          </a:p>
          <a:p>
            <a:pPr marL="0" indent="0">
              <a:buNone/>
            </a:pPr>
            <a:r>
              <a:rPr lang="zh-CN" altLang="en-US" dirty="0"/>
              <a:t>（</a:t>
            </a:r>
            <a:r>
              <a:rPr lang="en-US" altLang="zh-CN" dirty="0"/>
              <a:t>7</a:t>
            </a:r>
            <a:r>
              <a:rPr lang="zh-CN" altLang="en-US" dirty="0"/>
              <a:t>）编造谎言；</a:t>
            </a:r>
          </a:p>
          <a:p>
            <a:pPr marL="0" indent="0">
              <a:buNone/>
            </a:pPr>
            <a:r>
              <a:rPr lang="zh-CN" altLang="en-US" dirty="0"/>
              <a:t>（</a:t>
            </a:r>
            <a:r>
              <a:rPr lang="en-US" altLang="zh-CN" dirty="0"/>
              <a:t>8</a:t>
            </a:r>
            <a:r>
              <a:rPr lang="zh-CN" altLang="en-US" dirty="0"/>
              <a:t>）掩盖事实真相，对正义之事不当地保持沉默；</a:t>
            </a:r>
          </a:p>
          <a:p>
            <a:pPr marL="0" indent="0">
              <a:buNone/>
            </a:pPr>
            <a:r>
              <a:rPr lang="zh-CN" altLang="en-US" dirty="0"/>
              <a:t>（</a:t>
            </a:r>
            <a:r>
              <a:rPr lang="en-US" altLang="zh-CN" dirty="0"/>
              <a:t>9</a:t>
            </a:r>
            <a:r>
              <a:rPr lang="zh-CN" altLang="en-US" dirty="0"/>
              <a:t>）对罪恶应予指责时却不仗义直言，也不向他人申诉；</a:t>
            </a:r>
          </a:p>
          <a:p>
            <a:pPr marL="0" indent="0">
              <a:buNone/>
            </a:pPr>
            <a:r>
              <a:rPr lang="zh-CN" altLang="en-US" dirty="0"/>
              <a:t>（</a:t>
            </a:r>
            <a:r>
              <a:rPr lang="en-US" altLang="zh-CN" dirty="0"/>
              <a:t>10</a:t>
            </a:r>
            <a:r>
              <a:rPr lang="zh-CN" altLang="en-US" dirty="0"/>
              <a:t>）虽说真话，却不合时宜，或心存恶意，或颠倒黑白，故意歪曲，或言辞含糊，模棱两可，以致损害事实或公义；</a:t>
            </a:r>
          </a:p>
        </p:txBody>
      </p:sp>
    </p:spTree>
    <p:extLst>
      <p:ext uri="{BB962C8B-B14F-4D97-AF65-F5344CB8AC3E}">
        <p14:creationId xmlns:p14="http://schemas.microsoft.com/office/powerpoint/2010/main" val="1345379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089B24-196F-44B6-A558-44FAB025481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01168BC-FAB5-49BE-81B8-59F08D8CE959}"/>
              </a:ext>
            </a:extLst>
          </p:cNvPr>
          <p:cNvSpPr>
            <a:spLocks noGrp="1"/>
          </p:cNvSpPr>
          <p:nvPr>
            <p:ph idx="1"/>
          </p:nvPr>
        </p:nvSpPr>
        <p:spPr/>
        <p:txBody>
          <a:bodyPr/>
          <a:lstStyle/>
          <a:p>
            <a:pPr marL="0" indent="0">
              <a:buNone/>
            </a:pPr>
            <a:r>
              <a:rPr lang="zh-CN" altLang="en-US" dirty="0"/>
              <a:t>什么是真理的绝对性？</a:t>
            </a:r>
          </a:p>
          <a:p>
            <a:pPr marL="0" indent="0">
              <a:buNone/>
            </a:pPr>
            <a:r>
              <a:rPr lang="zh-CN" altLang="en-US" dirty="0"/>
              <a:t>真理的反面不是谬误，而是不完整、不完全、相对主义；真理是完整、完全、绝对的。</a:t>
            </a:r>
          </a:p>
          <a:p>
            <a:pPr marL="0" indent="0">
              <a:buNone/>
            </a:pPr>
            <a:r>
              <a:rPr lang="zh-CN" altLang="en-US" dirty="0"/>
              <a:t>约翰福音</a:t>
            </a:r>
            <a:r>
              <a:rPr lang="en-US" altLang="zh-CN" dirty="0"/>
              <a:t>1:17 </a:t>
            </a:r>
            <a:r>
              <a:rPr lang="zh-CN" altLang="en-US" dirty="0"/>
              <a:t>律法本是藉着摩西传的；恩典和真理都是由耶稣基督来的。</a:t>
            </a:r>
          </a:p>
          <a:p>
            <a:pPr marL="0" indent="0">
              <a:buNone/>
            </a:pPr>
            <a:r>
              <a:rPr lang="zh-CN" altLang="en-US" dirty="0"/>
              <a:t>约翰福音</a:t>
            </a:r>
            <a:r>
              <a:rPr lang="en-US" altLang="zh-CN" dirty="0"/>
              <a:t>14:6 </a:t>
            </a:r>
            <a:r>
              <a:rPr lang="zh-CN" altLang="en-US" dirty="0"/>
              <a:t>耶稣说：“我就是道路、真理、生命。”</a:t>
            </a:r>
          </a:p>
          <a:p>
            <a:pPr marL="0" indent="0">
              <a:buNone/>
            </a:pPr>
            <a:endParaRPr lang="zh-CN" altLang="en-US" dirty="0"/>
          </a:p>
        </p:txBody>
      </p:sp>
    </p:spTree>
    <p:extLst>
      <p:ext uri="{BB962C8B-B14F-4D97-AF65-F5344CB8AC3E}">
        <p14:creationId xmlns:p14="http://schemas.microsoft.com/office/powerpoint/2010/main" val="37614163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0B8BB7-FCD9-4584-BEA5-64ACF61FA3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0D72A9C-D002-4DFE-A8C8-321D0BB09C19}"/>
              </a:ext>
            </a:extLst>
          </p:cNvPr>
          <p:cNvSpPr>
            <a:spLocks noGrp="1"/>
          </p:cNvSpPr>
          <p:nvPr>
            <p:ph idx="1"/>
          </p:nvPr>
        </p:nvSpPr>
        <p:spPr/>
        <p:txBody>
          <a:bodyPr/>
          <a:lstStyle/>
          <a:p>
            <a:pPr marL="0" indent="0">
              <a:buNone/>
            </a:pPr>
            <a:r>
              <a:rPr lang="zh-CN" altLang="en-US" dirty="0"/>
              <a:t>（</a:t>
            </a:r>
            <a:r>
              <a:rPr lang="en-US" altLang="zh-CN" dirty="0"/>
              <a:t>11</a:t>
            </a:r>
            <a:r>
              <a:rPr lang="zh-CN" altLang="en-US" dirty="0"/>
              <a:t>）不说真话；</a:t>
            </a:r>
          </a:p>
          <a:p>
            <a:pPr marL="0" indent="0">
              <a:buNone/>
            </a:pPr>
            <a:r>
              <a:rPr lang="zh-CN" altLang="en-US" dirty="0"/>
              <a:t>（</a:t>
            </a:r>
            <a:r>
              <a:rPr lang="en-US" altLang="zh-CN" dirty="0"/>
              <a:t>12</a:t>
            </a:r>
            <a:r>
              <a:rPr lang="zh-CN" altLang="en-US" dirty="0"/>
              <a:t>）说谎；</a:t>
            </a:r>
          </a:p>
          <a:p>
            <a:pPr marL="0" indent="0">
              <a:buNone/>
            </a:pPr>
            <a:r>
              <a:rPr lang="zh-CN" altLang="en-US" dirty="0"/>
              <a:t>（</a:t>
            </a:r>
            <a:r>
              <a:rPr lang="en-US" altLang="zh-CN" dirty="0"/>
              <a:t>13</a:t>
            </a:r>
            <a:r>
              <a:rPr lang="zh-CN" altLang="en-US" dirty="0"/>
              <a:t>）诽谤；</a:t>
            </a:r>
          </a:p>
          <a:p>
            <a:pPr marL="0" indent="0">
              <a:buNone/>
            </a:pPr>
            <a:r>
              <a:rPr lang="zh-CN" altLang="en-US" dirty="0"/>
              <a:t>（</a:t>
            </a:r>
            <a:r>
              <a:rPr lang="en-US" altLang="zh-CN" dirty="0"/>
              <a:t>14</a:t>
            </a:r>
            <a:r>
              <a:rPr lang="zh-CN" altLang="en-US" dirty="0"/>
              <a:t>）谗谤；</a:t>
            </a:r>
          </a:p>
          <a:p>
            <a:pPr marL="0" indent="0">
              <a:buNone/>
            </a:pPr>
            <a:r>
              <a:rPr lang="zh-CN" altLang="en-US" dirty="0"/>
              <a:t>（</a:t>
            </a:r>
            <a:r>
              <a:rPr lang="en-US" altLang="zh-CN" dirty="0"/>
              <a:t>15</a:t>
            </a:r>
            <a:r>
              <a:rPr lang="zh-CN" altLang="en-US" dirty="0"/>
              <a:t>）毁损；</a:t>
            </a:r>
          </a:p>
          <a:p>
            <a:pPr marL="0" indent="0">
              <a:buNone/>
            </a:pPr>
            <a:r>
              <a:rPr lang="zh-CN" altLang="en-US" dirty="0"/>
              <a:t>（</a:t>
            </a:r>
            <a:r>
              <a:rPr lang="en-US" altLang="zh-CN" dirty="0"/>
              <a:t>16</a:t>
            </a:r>
            <a:r>
              <a:rPr lang="zh-CN" altLang="en-US" dirty="0"/>
              <a:t>）搬弄是非；</a:t>
            </a:r>
          </a:p>
          <a:p>
            <a:pPr marL="0" indent="0">
              <a:buNone/>
            </a:pPr>
            <a:r>
              <a:rPr lang="zh-CN" altLang="en-US" dirty="0"/>
              <a:t>（</a:t>
            </a:r>
            <a:r>
              <a:rPr lang="en-US" altLang="zh-CN" dirty="0"/>
              <a:t>17</a:t>
            </a:r>
            <a:r>
              <a:rPr lang="zh-CN" altLang="en-US" dirty="0"/>
              <a:t>）传播谣言；</a:t>
            </a:r>
          </a:p>
          <a:p>
            <a:pPr marL="0" indent="0">
              <a:buNone/>
            </a:pPr>
            <a:endParaRPr lang="zh-CN" altLang="en-US" dirty="0"/>
          </a:p>
        </p:txBody>
      </p:sp>
    </p:spTree>
    <p:extLst>
      <p:ext uri="{BB962C8B-B14F-4D97-AF65-F5344CB8AC3E}">
        <p14:creationId xmlns:p14="http://schemas.microsoft.com/office/powerpoint/2010/main" val="34995869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01C596-7E0F-4225-8A88-26F202C2206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63873A9-26C0-43FB-80CE-5ECAF6CA979A}"/>
              </a:ext>
            </a:extLst>
          </p:cNvPr>
          <p:cNvSpPr>
            <a:spLocks noGrp="1"/>
          </p:cNvSpPr>
          <p:nvPr>
            <p:ph idx="1"/>
          </p:nvPr>
        </p:nvSpPr>
        <p:spPr/>
        <p:txBody>
          <a:bodyPr/>
          <a:lstStyle/>
          <a:p>
            <a:pPr marL="0" indent="0">
              <a:buNone/>
            </a:pPr>
            <a:r>
              <a:rPr lang="zh-CN" altLang="en-US" dirty="0"/>
              <a:t>（</a:t>
            </a:r>
            <a:r>
              <a:rPr lang="en-US" altLang="zh-CN" dirty="0"/>
              <a:t>18</a:t>
            </a:r>
            <a:r>
              <a:rPr lang="zh-CN" altLang="en-US" dirty="0"/>
              <a:t>）嘲弄他人；</a:t>
            </a:r>
          </a:p>
          <a:p>
            <a:pPr marL="0" indent="0">
              <a:buNone/>
            </a:pPr>
            <a:r>
              <a:rPr lang="zh-CN" altLang="en-US" dirty="0"/>
              <a:t>（</a:t>
            </a:r>
            <a:r>
              <a:rPr lang="en-US" altLang="zh-CN" dirty="0"/>
              <a:t>19</a:t>
            </a:r>
            <a:r>
              <a:rPr lang="zh-CN" altLang="en-US" dirty="0"/>
              <a:t>）辱骂他人；</a:t>
            </a:r>
          </a:p>
          <a:p>
            <a:pPr marL="0" indent="0">
              <a:buNone/>
            </a:pPr>
            <a:r>
              <a:rPr lang="zh-CN" altLang="en-US" dirty="0"/>
              <a:t>（</a:t>
            </a:r>
            <a:r>
              <a:rPr lang="en-US" altLang="zh-CN" dirty="0"/>
              <a:t>20</a:t>
            </a:r>
            <a:r>
              <a:rPr lang="zh-CN" altLang="en-US" dirty="0"/>
              <a:t>）轻率论断；</a:t>
            </a:r>
          </a:p>
          <a:p>
            <a:pPr marL="0" indent="0">
              <a:buNone/>
            </a:pPr>
            <a:r>
              <a:rPr lang="zh-CN" altLang="en-US" dirty="0"/>
              <a:t>（</a:t>
            </a:r>
            <a:r>
              <a:rPr lang="en-US" altLang="zh-CN" dirty="0"/>
              <a:t>21</a:t>
            </a:r>
            <a:r>
              <a:rPr lang="zh-CN" altLang="en-US" dirty="0"/>
              <a:t>）言语苛刻；</a:t>
            </a:r>
          </a:p>
          <a:p>
            <a:pPr marL="0" indent="0">
              <a:buNone/>
            </a:pPr>
            <a:r>
              <a:rPr lang="zh-CN" altLang="en-US" dirty="0"/>
              <a:t>（</a:t>
            </a:r>
            <a:r>
              <a:rPr lang="en-US" altLang="zh-CN" dirty="0"/>
              <a:t>22</a:t>
            </a:r>
            <a:r>
              <a:rPr lang="zh-CN" altLang="en-US" dirty="0"/>
              <a:t>）论断不公；</a:t>
            </a:r>
          </a:p>
          <a:p>
            <a:pPr marL="0" indent="0">
              <a:buNone/>
            </a:pPr>
            <a:r>
              <a:rPr lang="zh-CN" altLang="en-US" dirty="0"/>
              <a:t>（</a:t>
            </a:r>
            <a:r>
              <a:rPr lang="en-US" altLang="zh-CN" dirty="0"/>
              <a:t>23</a:t>
            </a:r>
            <a:r>
              <a:rPr lang="zh-CN" altLang="en-US" dirty="0"/>
              <a:t>）曲解他人的目的、言语和行动；</a:t>
            </a:r>
          </a:p>
          <a:p>
            <a:pPr marL="0" indent="0">
              <a:buNone/>
            </a:pPr>
            <a:endParaRPr lang="zh-CN" altLang="en-US" dirty="0"/>
          </a:p>
        </p:txBody>
      </p:sp>
    </p:spTree>
    <p:extLst>
      <p:ext uri="{BB962C8B-B14F-4D97-AF65-F5344CB8AC3E}">
        <p14:creationId xmlns:p14="http://schemas.microsoft.com/office/powerpoint/2010/main" val="31482145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096C92-7819-439D-B7D6-21EFBEE61ED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C470BCB-9058-4060-8C34-A611B0769571}"/>
              </a:ext>
            </a:extLst>
          </p:cNvPr>
          <p:cNvSpPr>
            <a:spLocks noGrp="1"/>
          </p:cNvSpPr>
          <p:nvPr>
            <p:ph idx="1"/>
          </p:nvPr>
        </p:nvSpPr>
        <p:spPr/>
        <p:txBody>
          <a:bodyPr/>
          <a:lstStyle/>
          <a:p>
            <a:pPr marL="0" indent="0">
              <a:buNone/>
            </a:pPr>
            <a:r>
              <a:rPr lang="zh-CN" altLang="en-US" dirty="0"/>
              <a:t>（</a:t>
            </a:r>
            <a:r>
              <a:rPr lang="en-US" altLang="zh-CN" dirty="0"/>
              <a:t>24</a:t>
            </a:r>
            <a:r>
              <a:rPr lang="zh-CN" altLang="en-US" dirty="0"/>
              <a:t>）油嘴滑舌；</a:t>
            </a:r>
          </a:p>
          <a:p>
            <a:pPr marL="0" indent="0">
              <a:buNone/>
            </a:pPr>
            <a:r>
              <a:rPr lang="zh-CN" altLang="en-US" dirty="0"/>
              <a:t>（</a:t>
            </a:r>
            <a:r>
              <a:rPr lang="en-US" altLang="zh-CN" dirty="0"/>
              <a:t>25</a:t>
            </a:r>
            <a:r>
              <a:rPr lang="zh-CN" altLang="en-US" dirty="0"/>
              <a:t>）虚荣自夸；</a:t>
            </a:r>
          </a:p>
          <a:p>
            <a:pPr marL="0" indent="0">
              <a:buNone/>
            </a:pPr>
            <a:r>
              <a:rPr lang="zh-CN" altLang="en-US" dirty="0"/>
              <a:t>（</a:t>
            </a:r>
            <a:r>
              <a:rPr lang="en-US" altLang="zh-CN" dirty="0"/>
              <a:t>26</a:t>
            </a:r>
            <a:r>
              <a:rPr lang="zh-CN" altLang="en-US" dirty="0"/>
              <a:t>）自高自大，高抬别人，或妄自菲薄，小看别人；</a:t>
            </a:r>
          </a:p>
          <a:p>
            <a:pPr marL="0" indent="0">
              <a:buNone/>
            </a:pPr>
            <a:r>
              <a:rPr lang="zh-CN" altLang="en-US" dirty="0"/>
              <a:t>（</a:t>
            </a:r>
            <a:r>
              <a:rPr lang="en-US" altLang="zh-CN" dirty="0"/>
              <a:t>27</a:t>
            </a:r>
            <a:r>
              <a:rPr lang="zh-CN" altLang="en-US" dirty="0"/>
              <a:t>）否定来自神的恩赐和美德；</a:t>
            </a:r>
          </a:p>
          <a:p>
            <a:pPr marL="0" indent="0">
              <a:buNone/>
            </a:pPr>
            <a:r>
              <a:rPr lang="zh-CN" altLang="en-US" dirty="0"/>
              <a:t>（</a:t>
            </a:r>
            <a:r>
              <a:rPr lang="en-US" altLang="zh-CN" dirty="0"/>
              <a:t>28</a:t>
            </a:r>
            <a:r>
              <a:rPr lang="zh-CN" altLang="en-US" dirty="0"/>
              <a:t>）吹毛求疵；</a:t>
            </a:r>
          </a:p>
          <a:p>
            <a:pPr marL="0" indent="0">
              <a:buNone/>
            </a:pPr>
            <a:r>
              <a:rPr lang="zh-CN" altLang="en-US" dirty="0"/>
              <a:t>（</a:t>
            </a:r>
            <a:r>
              <a:rPr lang="en-US" altLang="zh-CN" dirty="0"/>
              <a:t>29</a:t>
            </a:r>
            <a:r>
              <a:rPr lang="zh-CN" altLang="en-US" dirty="0"/>
              <a:t>）本该坦白认罪，却躲躲藏藏，寻找借口，减轻罪责；</a:t>
            </a:r>
          </a:p>
          <a:p>
            <a:pPr marL="0" indent="0">
              <a:buNone/>
            </a:pPr>
            <a:endParaRPr lang="zh-CN" altLang="en-US" dirty="0"/>
          </a:p>
        </p:txBody>
      </p:sp>
    </p:spTree>
    <p:extLst>
      <p:ext uri="{BB962C8B-B14F-4D97-AF65-F5344CB8AC3E}">
        <p14:creationId xmlns:p14="http://schemas.microsoft.com/office/powerpoint/2010/main" val="22697112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F44E56-2934-49B1-B961-CDBA1DEBF12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8B4ADC0-F8E6-4C56-B5E2-D515D2BB025A}"/>
              </a:ext>
            </a:extLst>
          </p:cNvPr>
          <p:cNvSpPr>
            <a:spLocks noGrp="1"/>
          </p:cNvSpPr>
          <p:nvPr>
            <p:ph idx="1"/>
          </p:nvPr>
        </p:nvSpPr>
        <p:spPr/>
        <p:txBody>
          <a:bodyPr/>
          <a:lstStyle/>
          <a:p>
            <a:pPr marL="0" indent="0">
              <a:buNone/>
            </a:pPr>
            <a:r>
              <a:rPr lang="zh-CN" altLang="en-US" dirty="0"/>
              <a:t>（</a:t>
            </a:r>
            <a:r>
              <a:rPr lang="en-US" altLang="zh-CN" dirty="0"/>
              <a:t>30</a:t>
            </a:r>
            <a:r>
              <a:rPr lang="zh-CN" altLang="en-US" dirty="0"/>
              <a:t>）泄漏人不该泄漏的软弱；</a:t>
            </a:r>
            <a:endParaRPr lang="en-US" altLang="zh-CN" dirty="0"/>
          </a:p>
          <a:p>
            <a:pPr marL="0" indent="0">
              <a:buNone/>
            </a:pPr>
            <a:r>
              <a:rPr lang="zh-CN" altLang="en-US" dirty="0"/>
              <a:t>（</a:t>
            </a:r>
            <a:r>
              <a:rPr lang="en-US" altLang="zh-CN" dirty="0"/>
              <a:t>31</a:t>
            </a:r>
            <a:r>
              <a:rPr lang="zh-CN" altLang="en-US" dirty="0"/>
              <a:t>）散布谣言；</a:t>
            </a:r>
          </a:p>
          <a:p>
            <a:pPr marL="0" indent="0">
              <a:buNone/>
            </a:pPr>
            <a:r>
              <a:rPr lang="zh-CN" altLang="en-US" dirty="0"/>
              <a:t>（</a:t>
            </a:r>
            <a:r>
              <a:rPr lang="en-US" altLang="zh-CN" dirty="0"/>
              <a:t>32</a:t>
            </a:r>
            <a:r>
              <a:rPr lang="zh-CN" altLang="en-US" dirty="0"/>
              <a:t>）听信谎言；</a:t>
            </a:r>
          </a:p>
          <a:p>
            <a:pPr marL="0" indent="0">
              <a:buNone/>
            </a:pPr>
            <a:r>
              <a:rPr lang="zh-CN" altLang="en-US" dirty="0"/>
              <a:t>（</a:t>
            </a:r>
            <a:r>
              <a:rPr lang="en-US" altLang="zh-CN" dirty="0"/>
              <a:t>33</a:t>
            </a:r>
            <a:r>
              <a:rPr lang="zh-CN" altLang="en-US" dirty="0"/>
              <a:t>）掩耳不听正当的辩护；</a:t>
            </a:r>
          </a:p>
          <a:p>
            <a:pPr marL="0" indent="0">
              <a:buNone/>
            </a:pPr>
            <a:r>
              <a:rPr lang="zh-CN" altLang="en-US" dirty="0"/>
              <a:t>（</a:t>
            </a:r>
            <a:r>
              <a:rPr lang="en-US" altLang="zh-CN" dirty="0"/>
              <a:t>34</a:t>
            </a:r>
            <a:r>
              <a:rPr lang="zh-CN" altLang="en-US" dirty="0"/>
              <a:t>）妄自猜疑；</a:t>
            </a:r>
          </a:p>
          <a:p>
            <a:pPr marL="0" indent="0">
              <a:buNone/>
            </a:pPr>
            <a:r>
              <a:rPr lang="zh-CN" altLang="en-US" dirty="0"/>
              <a:t>（</a:t>
            </a:r>
            <a:r>
              <a:rPr lang="en-US" altLang="zh-CN" dirty="0"/>
              <a:t>35</a:t>
            </a:r>
            <a:r>
              <a:rPr lang="zh-CN" altLang="en-US" dirty="0"/>
              <a:t>）对别人所当得的尊荣，嫉妒恼怒，妄图予以削弱、损害，别人蒙羞受辱，则高兴欢喜；</a:t>
            </a:r>
          </a:p>
          <a:p>
            <a:pPr marL="0" indent="0">
              <a:buNone/>
            </a:pPr>
            <a:endParaRPr lang="zh-CN" altLang="en-US" dirty="0"/>
          </a:p>
        </p:txBody>
      </p:sp>
    </p:spTree>
    <p:extLst>
      <p:ext uri="{BB962C8B-B14F-4D97-AF65-F5344CB8AC3E}">
        <p14:creationId xmlns:p14="http://schemas.microsoft.com/office/powerpoint/2010/main" val="110386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4BB15C8-9DB4-4A5E-B608-85E348404A5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12B0BC-65BC-416C-AF48-1C2F76D38EA4}"/>
              </a:ext>
            </a:extLst>
          </p:cNvPr>
          <p:cNvSpPr>
            <a:spLocks noGrp="1"/>
          </p:cNvSpPr>
          <p:nvPr>
            <p:ph idx="1"/>
          </p:nvPr>
        </p:nvSpPr>
        <p:spPr/>
        <p:txBody>
          <a:bodyPr/>
          <a:lstStyle/>
          <a:p>
            <a:pPr marL="0" indent="0">
              <a:buNone/>
            </a:pPr>
            <a:r>
              <a:rPr lang="zh-CN" altLang="en-US" dirty="0"/>
              <a:t>（</a:t>
            </a:r>
            <a:r>
              <a:rPr lang="en-US" altLang="zh-CN" dirty="0"/>
              <a:t>36</a:t>
            </a:r>
            <a:r>
              <a:rPr lang="zh-CN" altLang="en-US" dirty="0"/>
              <a:t>）蔑视别人，加以戏弄；</a:t>
            </a:r>
          </a:p>
          <a:p>
            <a:pPr marL="0" indent="0">
              <a:buNone/>
            </a:pPr>
            <a:r>
              <a:rPr lang="zh-CN" altLang="en-US" dirty="0"/>
              <a:t>（</a:t>
            </a:r>
            <a:r>
              <a:rPr lang="en-US" altLang="zh-CN" dirty="0"/>
              <a:t>37</a:t>
            </a:r>
            <a:r>
              <a:rPr lang="zh-CN" altLang="en-US" dirty="0"/>
              <a:t>）献媚他人；</a:t>
            </a:r>
          </a:p>
          <a:p>
            <a:pPr marL="0" indent="0">
              <a:buNone/>
            </a:pPr>
            <a:r>
              <a:rPr lang="zh-CN" altLang="en-US" dirty="0"/>
              <a:t>（</a:t>
            </a:r>
            <a:r>
              <a:rPr lang="en-US" altLang="zh-CN" dirty="0"/>
              <a:t>38</a:t>
            </a:r>
            <a:r>
              <a:rPr lang="zh-CN" altLang="en-US" dirty="0"/>
              <a:t>）违背合乎神律法的诺言；</a:t>
            </a:r>
          </a:p>
          <a:p>
            <a:pPr marL="0" indent="0">
              <a:buNone/>
            </a:pPr>
            <a:r>
              <a:rPr lang="zh-CN" altLang="en-US" dirty="0"/>
              <a:t>（</a:t>
            </a:r>
            <a:r>
              <a:rPr lang="en-US" altLang="zh-CN" dirty="0"/>
              <a:t>39</a:t>
            </a:r>
            <a:r>
              <a:rPr lang="zh-CN" altLang="en-US" dirty="0"/>
              <a:t>）对关涉美名之事，漫不经心；</a:t>
            </a:r>
          </a:p>
          <a:p>
            <a:pPr marL="0" indent="0">
              <a:buNone/>
            </a:pPr>
            <a:r>
              <a:rPr lang="zh-CN" altLang="en-US" dirty="0"/>
              <a:t>（</a:t>
            </a:r>
            <a:r>
              <a:rPr lang="en-US" altLang="zh-CN" dirty="0"/>
              <a:t>40</a:t>
            </a:r>
            <a:r>
              <a:rPr lang="zh-CN" altLang="en-US" dirty="0"/>
              <a:t>）对招致臭名之事，则去亲自践行，或不加回避，或未尽力拦阻他人。</a:t>
            </a:r>
          </a:p>
          <a:p>
            <a:pPr marL="0" indent="0">
              <a:buNone/>
            </a:pPr>
            <a:endParaRPr lang="zh-CN" altLang="en-US" dirty="0"/>
          </a:p>
        </p:txBody>
      </p:sp>
    </p:spTree>
    <p:extLst>
      <p:ext uri="{BB962C8B-B14F-4D97-AF65-F5344CB8AC3E}">
        <p14:creationId xmlns:p14="http://schemas.microsoft.com/office/powerpoint/2010/main" val="15982899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B26FBB-D456-4864-ADB7-11176D4A4F8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9BB1787-4023-4DCF-AB21-D7DF72BB43BD}"/>
              </a:ext>
            </a:extLst>
          </p:cNvPr>
          <p:cNvSpPr>
            <a:spLocks noGrp="1"/>
          </p:cNvSpPr>
          <p:nvPr>
            <p:ph idx="1"/>
          </p:nvPr>
        </p:nvSpPr>
        <p:spPr/>
        <p:txBody>
          <a:bodyPr/>
          <a:lstStyle/>
          <a:p>
            <a:pPr marL="0" indent="0">
              <a:buNone/>
            </a:pPr>
            <a:r>
              <a:rPr lang="zh-CN" altLang="en-US" dirty="0"/>
              <a:t>狭义：这条诫命禁止那些为了伤害邻舍而故意欺骗的思想、言语和行为。</a:t>
            </a:r>
          </a:p>
          <a:p>
            <a:pPr marL="0" indent="0">
              <a:buNone/>
            </a:pPr>
            <a:r>
              <a:rPr lang="zh-CN" altLang="en-US" dirty="0"/>
              <a:t>广义：这条诫命禁止一切对于真理神圣性与绝对性的削弱、诋毁和隐藏。</a:t>
            </a:r>
          </a:p>
          <a:p>
            <a:pPr marL="0" indent="0">
              <a:buNone/>
            </a:pPr>
            <a:endParaRPr lang="zh-CN" altLang="en-US" dirty="0"/>
          </a:p>
        </p:txBody>
      </p:sp>
    </p:spTree>
    <p:extLst>
      <p:ext uri="{BB962C8B-B14F-4D97-AF65-F5344CB8AC3E}">
        <p14:creationId xmlns:p14="http://schemas.microsoft.com/office/powerpoint/2010/main" val="20238118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1079D6-7C4E-46DA-ACCE-5EB1B160AA5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96E7239-B4D5-4BD8-B00D-16A58F4F32AC}"/>
              </a:ext>
            </a:extLst>
          </p:cNvPr>
          <p:cNvSpPr>
            <a:spLocks noGrp="1"/>
          </p:cNvSpPr>
          <p:nvPr>
            <p:ph idx="1"/>
          </p:nvPr>
        </p:nvSpPr>
        <p:spPr/>
        <p:txBody>
          <a:bodyPr/>
          <a:lstStyle/>
          <a:p>
            <a:pPr marL="0" indent="0">
              <a:buNone/>
            </a:pPr>
            <a:r>
              <a:rPr lang="zh-CN" altLang="en-US" dirty="0"/>
              <a:t>当人类始祖被蛇试探时，蛇的最后致命一击是什么？</a:t>
            </a:r>
          </a:p>
          <a:p>
            <a:pPr marL="0" indent="0">
              <a:buNone/>
            </a:pPr>
            <a:r>
              <a:rPr lang="zh-CN" altLang="en-US" dirty="0"/>
              <a:t>创世记</a:t>
            </a:r>
            <a:r>
              <a:rPr lang="en-US" altLang="zh-CN" dirty="0"/>
              <a:t>3:4-5 </a:t>
            </a:r>
            <a:r>
              <a:rPr lang="zh-CN" altLang="en-US" dirty="0"/>
              <a:t>蛇对女人说：“你们不一定死；因为　神知道，你们吃的日子眼睛就明亮了，你们便如　神能知道善恶。”</a:t>
            </a:r>
          </a:p>
          <a:p>
            <a:pPr marL="0" indent="0">
              <a:buNone/>
            </a:pPr>
            <a:endParaRPr lang="zh-CN" altLang="en-US" dirty="0"/>
          </a:p>
        </p:txBody>
      </p:sp>
    </p:spTree>
    <p:extLst>
      <p:ext uri="{BB962C8B-B14F-4D97-AF65-F5344CB8AC3E}">
        <p14:creationId xmlns:p14="http://schemas.microsoft.com/office/powerpoint/2010/main" val="42547282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14114F1-C274-4A20-A6CC-96121D21290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863571-894E-45F1-B8CB-89C56BADB37E}"/>
              </a:ext>
            </a:extLst>
          </p:cNvPr>
          <p:cNvSpPr>
            <a:spLocks noGrp="1"/>
          </p:cNvSpPr>
          <p:nvPr>
            <p:ph idx="1"/>
          </p:nvPr>
        </p:nvSpPr>
        <p:spPr/>
        <p:txBody>
          <a:bodyPr>
            <a:normAutofit lnSpcReduction="10000"/>
          </a:bodyPr>
          <a:lstStyle/>
          <a:p>
            <a:pPr marL="0" indent="0">
              <a:buNone/>
            </a:pPr>
            <a:r>
              <a:rPr lang="zh-CN" altLang="en-US" dirty="0"/>
              <a:t>蛇没有对人说神是无知的，它比神知道的多；相反蛇承认神有知识，而且神完全知道结果会是什么，在这基础上蛇发动了最恶毒的攻击，他直接攻击神的诚实。他指控神是欺骗的神，神是故意说谎的神，他猜疑戒备、故意留下好东西不给人，想要自己独享分别善恶的知识。这一亵渎不是在攻击神的知识，也不是在攻击神的能力，撒旦公开攻击的是神的诚实，而人竟然完全同意这一荒谬的指控。</a:t>
            </a:r>
          </a:p>
        </p:txBody>
      </p:sp>
    </p:spTree>
    <p:extLst>
      <p:ext uri="{BB962C8B-B14F-4D97-AF65-F5344CB8AC3E}">
        <p14:creationId xmlns:p14="http://schemas.microsoft.com/office/powerpoint/2010/main" val="120192343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9CAF67-9418-40BE-B5E5-48458FCAD81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5A4E15B-E4BC-49AF-8358-686DD922EA75}"/>
              </a:ext>
            </a:extLst>
          </p:cNvPr>
          <p:cNvSpPr>
            <a:spLocks noGrp="1"/>
          </p:cNvSpPr>
          <p:nvPr>
            <p:ph idx="1"/>
          </p:nvPr>
        </p:nvSpPr>
        <p:spPr/>
        <p:txBody>
          <a:bodyPr/>
          <a:lstStyle/>
          <a:p>
            <a:pPr marL="0" indent="0">
              <a:buNone/>
            </a:pPr>
            <a:r>
              <a:rPr lang="zh-CN" altLang="en-US" dirty="0"/>
              <a:t>历史一再证明，当神的诚实受到质疑，人的正直就瞬间崩溃。</a:t>
            </a:r>
            <a:endParaRPr lang="en-US" altLang="zh-CN" dirty="0"/>
          </a:p>
          <a:p>
            <a:pPr marL="0" indent="0">
              <a:buNone/>
            </a:pPr>
            <a:r>
              <a:rPr lang="zh-CN" altLang="en-US" dirty="0"/>
              <a:t>对人而言，正直之道就在于毫无保留地委身于神，完全信靠神的真实无伪。</a:t>
            </a:r>
            <a:endParaRPr lang="en-US" altLang="zh-CN" dirty="0"/>
          </a:p>
          <a:p>
            <a:pPr marL="0" indent="0">
              <a:buNone/>
            </a:pPr>
            <a:r>
              <a:rPr lang="zh-CN" altLang="en-US" dirty="0"/>
              <a:t>真理是神的荣耀，而魔鬼的阴谋就是攻击这荣耀。</a:t>
            </a:r>
          </a:p>
        </p:txBody>
      </p:sp>
    </p:spTree>
    <p:extLst>
      <p:ext uri="{BB962C8B-B14F-4D97-AF65-F5344CB8AC3E}">
        <p14:creationId xmlns:p14="http://schemas.microsoft.com/office/powerpoint/2010/main" val="22388143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3FD548D-35DD-46D1-9FD8-2E4C9ABCD36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FC4BAF6-69C7-477A-871D-8B03982E1496}"/>
              </a:ext>
            </a:extLst>
          </p:cNvPr>
          <p:cNvSpPr>
            <a:spLocks noGrp="1"/>
          </p:cNvSpPr>
          <p:nvPr>
            <p:ph idx="1"/>
          </p:nvPr>
        </p:nvSpPr>
        <p:spPr/>
        <p:txBody>
          <a:bodyPr>
            <a:normAutofit fontScale="92500"/>
          </a:bodyPr>
          <a:lstStyle/>
          <a:p>
            <a:pPr marL="0" indent="0">
              <a:buNone/>
            </a:pPr>
            <a:r>
              <a:rPr lang="zh-CN" altLang="en-US" dirty="0"/>
              <a:t>出埃及记</a:t>
            </a:r>
            <a:r>
              <a:rPr lang="en-US" altLang="zh-CN" dirty="0"/>
              <a:t>12:31-32 </a:t>
            </a:r>
            <a:r>
              <a:rPr lang="zh-CN" altLang="en-US" dirty="0"/>
              <a:t>夜间，法老召了摩西、亚伦来，说：“起来！连你们带以色列人，从我民中出去，依你们所说的，去侍奉耶和华吧！也依你们所说的，连羊群牛群带着走吧！并要为我祝福。”</a:t>
            </a:r>
          </a:p>
          <a:p>
            <a:pPr marL="0" indent="0">
              <a:buNone/>
            </a:pPr>
            <a:r>
              <a:rPr lang="zh-CN" altLang="en-US" dirty="0"/>
              <a:t>出埃及记</a:t>
            </a:r>
            <a:r>
              <a:rPr lang="en-US" altLang="zh-CN" dirty="0"/>
              <a:t>14:5-6 </a:t>
            </a:r>
            <a:r>
              <a:rPr lang="zh-CN" altLang="en-US" dirty="0"/>
              <a:t>有人告诉埃及王说：“百姓逃跑。”法老和他的臣仆就向百姓变心，说：“我们容以色列人去，不再服侍我们，这做的是什么事呢？”法老就预备他的车辆，带领军兵同去。</a:t>
            </a:r>
          </a:p>
        </p:txBody>
      </p:sp>
    </p:spTree>
    <p:extLst>
      <p:ext uri="{BB962C8B-B14F-4D97-AF65-F5344CB8AC3E}">
        <p14:creationId xmlns:p14="http://schemas.microsoft.com/office/powerpoint/2010/main" val="117549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0FFAF2-48AE-405A-B7D3-0202682B7CE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A5A3417-51AD-46D4-A2A3-268622C5CBF4}"/>
              </a:ext>
            </a:extLst>
          </p:cNvPr>
          <p:cNvSpPr>
            <a:spLocks noGrp="1"/>
          </p:cNvSpPr>
          <p:nvPr>
            <p:ph idx="1"/>
          </p:nvPr>
        </p:nvSpPr>
        <p:spPr/>
        <p:txBody>
          <a:bodyPr/>
          <a:lstStyle/>
          <a:p>
            <a:pPr marL="0" indent="0">
              <a:buNone/>
            </a:pPr>
            <a:r>
              <a:rPr lang="zh-CN" altLang="en-US" dirty="0"/>
              <a:t>但对于准则的强调使得他在处理圣经中难解经文的时候遭遇了困难，因而产生了不一致性。</a:t>
            </a:r>
          </a:p>
        </p:txBody>
      </p:sp>
    </p:spTree>
    <p:extLst>
      <p:ext uri="{BB962C8B-B14F-4D97-AF65-F5344CB8AC3E}">
        <p14:creationId xmlns:p14="http://schemas.microsoft.com/office/powerpoint/2010/main" val="37157968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B2C91A-CD8C-4224-A6C4-8D11BDE3D6E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FDCE1B6-A034-4555-9976-421865711B02}"/>
              </a:ext>
            </a:extLst>
          </p:cNvPr>
          <p:cNvSpPr>
            <a:spLocks noGrp="1"/>
          </p:cNvSpPr>
          <p:nvPr>
            <p:ph idx="1"/>
          </p:nvPr>
        </p:nvSpPr>
        <p:spPr/>
        <p:txBody>
          <a:bodyPr/>
          <a:lstStyle/>
          <a:p>
            <a:pPr marL="0" indent="0">
              <a:buNone/>
            </a:pPr>
            <a:r>
              <a:rPr lang="zh-CN" altLang="en-US" dirty="0"/>
              <a:t>以色列民会怎么做？会如他们自己所说“耶和华所吩咐的，我们都必遵行”吗？</a:t>
            </a:r>
            <a:endParaRPr lang="en-US" altLang="zh-CN" dirty="0"/>
          </a:p>
          <a:p>
            <a:pPr marL="0" indent="0">
              <a:buNone/>
            </a:pPr>
            <a:r>
              <a:rPr lang="zh-CN" altLang="en-US" dirty="0"/>
              <a:t>会忠于神的诫命建立法治社会吗？</a:t>
            </a:r>
          </a:p>
        </p:txBody>
      </p:sp>
    </p:spTree>
    <p:extLst>
      <p:ext uri="{BB962C8B-B14F-4D97-AF65-F5344CB8AC3E}">
        <p14:creationId xmlns:p14="http://schemas.microsoft.com/office/powerpoint/2010/main" val="3155970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26C768D-269E-4844-B4F1-B4C441CC9C0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D43907F-C14F-4B6A-ACC0-813FA985065B}"/>
              </a:ext>
            </a:extLst>
          </p:cNvPr>
          <p:cNvSpPr>
            <a:spLocks noGrp="1"/>
          </p:cNvSpPr>
          <p:nvPr>
            <p:ph idx="1"/>
          </p:nvPr>
        </p:nvSpPr>
        <p:spPr/>
        <p:txBody>
          <a:bodyPr/>
          <a:lstStyle/>
          <a:p>
            <a:pPr marL="0" indent="0">
              <a:buNone/>
            </a:pPr>
            <a:r>
              <a:rPr lang="zh-CN" altLang="en-US" dirty="0"/>
              <a:t>法老式的真理观：真理是相对的。</a:t>
            </a:r>
            <a:endParaRPr lang="en-US" altLang="zh-CN" dirty="0"/>
          </a:p>
          <a:p>
            <a:pPr marL="0" indent="0">
              <a:buNone/>
            </a:pPr>
            <a:r>
              <a:rPr lang="zh-CN" altLang="en-US" dirty="0"/>
              <a:t>法老是一个康德主义者，康德认为真理从来不是绝对的。</a:t>
            </a:r>
            <a:endParaRPr lang="en-US" altLang="zh-CN" dirty="0"/>
          </a:p>
          <a:p>
            <a:pPr marL="0" indent="0">
              <a:buNone/>
            </a:pPr>
            <a:r>
              <a:rPr lang="zh-CN" altLang="en-US" dirty="0"/>
              <a:t>法老认为真理在不同场合可以随着他自己的情绪而变化，朝令夕改没有问题；</a:t>
            </a:r>
            <a:endParaRPr lang="en-US" altLang="zh-CN" dirty="0"/>
          </a:p>
          <a:p>
            <a:pPr marL="0" indent="0">
              <a:buNone/>
            </a:pPr>
            <a:r>
              <a:rPr lang="zh-CN" altLang="en-US" dirty="0"/>
              <a:t>康德认为每个人可以根据自己的情感、自己的处境、自己的认知总结出什么是对自己那个当下所适用的真理。</a:t>
            </a:r>
          </a:p>
        </p:txBody>
      </p:sp>
    </p:spTree>
    <p:extLst>
      <p:ext uri="{BB962C8B-B14F-4D97-AF65-F5344CB8AC3E}">
        <p14:creationId xmlns:p14="http://schemas.microsoft.com/office/powerpoint/2010/main" val="11537568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EF5C1E7-3AF1-4F41-B5F1-85F20CE3135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BF4D911-B66C-4D96-90F8-08B314183490}"/>
              </a:ext>
            </a:extLst>
          </p:cNvPr>
          <p:cNvSpPr>
            <a:spLocks noGrp="1"/>
          </p:cNvSpPr>
          <p:nvPr>
            <p:ph idx="1"/>
          </p:nvPr>
        </p:nvSpPr>
        <p:spPr/>
        <p:txBody>
          <a:bodyPr/>
          <a:lstStyle/>
          <a:p>
            <a:pPr marL="0" indent="0">
              <a:buNone/>
            </a:pPr>
            <a:r>
              <a:rPr lang="zh-CN" altLang="en-US" dirty="0"/>
              <a:t>不信的人：“圣经对于你来说是真理，你相信挺好的，但是我选择相信别的，我信佛的，我相信自己</a:t>
            </a:r>
            <a:r>
              <a:rPr lang="en-US" altLang="zh-CN" dirty="0"/>
              <a:t>……</a:t>
            </a:r>
            <a:r>
              <a:rPr lang="zh-CN" altLang="en-US" dirty="0"/>
              <a:t>”</a:t>
            </a:r>
            <a:endParaRPr lang="en-US" altLang="zh-CN" dirty="0"/>
          </a:p>
          <a:p>
            <a:pPr marL="0" indent="0">
              <a:buNone/>
            </a:pPr>
            <a:endParaRPr lang="zh-CN" altLang="en-US" dirty="0"/>
          </a:p>
        </p:txBody>
      </p:sp>
    </p:spTree>
    <p:extLst>
      <p:ext uri="{BB962C8B-B14F-4D97-AF65-F5344CB8AC3E}">
        <p14:creationId xmlns:p14="http://schemas.microsoft.com/office/powerpoint/2010/main" val="15487984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A6BD262-5BD5-494B-8EA7-ECF35F27125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5B6D27A-5AD7-42BD-8D65-206E3E4A0821}"/>
              </a:ext>
            </a:extLst>
          </p:cNvPr>
          <p:cNvSpPr>
            <a:spLocks noGrp="1"/>
          </p:cNvSpPr>
          <p:nvPr>
            <p:ph idx="1"/>
          </p:nvPr>
        </p:nvSpPr>
        <p:spPr/>
        <p:txBody>
          <a:bodyPr/>
          <a:lstStyle/>
          <a:p>
            <a:pPr marL="0" indent="0">
              <a:buNone/>
            </a:pPr>
            <a:r>
              <a:rPr lang="zh-CN" altLang="en-US" dirty="0"/>
              <a:t>这个回答所相信的不是另外一个真理，而是一种相对主义的真理观。</a:t>
            </a:r>
            <a:endParaRPr lang="en-US" altLang="zh-CN" dirty="0"/>
          </a:p>
          <a:p>
            <a:pPr marL="0" indent="0">
              <a:buNone/>
            </a:pPr>
            <a:r>
              <a:rPr lang="zh-CN" altLang="en-US" dirty="0"/>
              <a:t>也就是对他来说，真理这个东西可以根据不同的人而不一样！</a:t>
            </a:r>
          </a:p>
        </p:txBody>
      </p:sp>
    </p:spTree>
    <p:extLst>
      <p:ext uri="{BB962C8B-B14F-4D97-AF65-F5344CB8AC3E}">
        <p14:creationId xmlns:p14="http://schemas.microsoft.com/office/powerpoint/2010/main" val="11733989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76F86F-AC1F-462D-ABF7-5A8DA09BBBC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48084A8-AF6E-4630-AA43-A28ECF399E07}"/>
              </a:ext>
            </a:extLst>
          </p:cNvPr>
          <p:cNvSpPr>
            <a:spLocks noGrp="1"/>
          </p:cNvSpPr>
          <p:nvPr>
            <p:ph idx="1"/>
          </p:nvPr>
        </p:nvSpPr>
        <p:spPr/>
        <p:txBody>
          <a:bodyPr/>
          <a:lstStyle/>
          <a:p>
            <a:pPr marL="0" indent="0">
              <a:buNone/>
            </a:pPr>
            <a:r>
              <a:rPr lang="zh-CN" altLang="en-US" dirty="0"/>
              <a:t>从实践的角度，相对主义是很可怕的一件事，同时也是不可能的。</a:t>
            </a:r>
          </a:p>
        </p:txBody>
      </p:sp>
    </p:spTree>
    <p:extLst>
      <p:ext uri="{BB962C8B-B14F-4D97-AF65-F5344CB8AC3E}">
        <p14:creationId xmlns:p14="http://schemas.microsoft.com/office/powerpoint/2010/main" val="29021147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98D6021-F6FF-44C8-ACA8-6D7B0066AAB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CD9939C-877F-4A92-BBA4-5B6541C41160}"/>
              </a:ext>
            </a:extLst>
          </p:cNvPr>
          <p:cNvSpPr>
            <a:spLocks noGrp="1"/>
          </p:cNvSpPr>
          <p:nvPr>
            <p:ph idx="1"/>
          </p:nvPr>
        </p:nvSpPr>
        <p:spPr/>
        <p:txBody>
          <a:bodyPr/>
          <a:lstStyle/>
          <a:p>
            <a:pPr marL="0" indent="0">
              <a:buNone/>
            </a:pPr>
            <a:r>
              <a:rPr lang="zh-CN" altLang="en-US" dirty="0"/>
              <a:t>从实践的角度，相对主义是很可怕的一件事，同时也是不可能的。</a:t>
            </a:r>
            <a:endParaRPr lang="en-US" altLang="zh-CN" dirty="0"/>
          </a:p>
          <a:p>
            <a:pPr marL="0" indent="0">
              <a:buNone/>
            </a:pPr>
            <a:r>
              <a:rPr lang="zh-CN" altLang="en-US" dirty="0"/>
              <a:t>哪怕是那些宣告“真理是相对的”人也不会按照这个原则去生活，人只是把相对性限制在自己可控的范围内。</a:t>
            </a:r>
          </a:p>
        </p:txBody>
      </p:sp>
    </p:spTree>
    <p:extLst>
      <p:ext uri="{BB962C8B-B14F-4D97-AF65-F5344CB8AC3E}">
        <p14:creationId xmlns:p14="http://schemas.microsoft.com/office/powerpoint/2010/main" val="33811334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28A586-DBB7-4309-8D29-8A875A9570B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A911409-837F-448A-AF3F-ECBD4CB0F1B7}"/>
              </a:ext>
            </a:extLst>
          </p:cNvPr>
          <p:cNvSpPr>
            <a:spLocks noGrp="1"/>
          </p:cNvSpPr>
          <p:nvPr>
            <p:ph idx="1"/>
          </p:nvPr>
        </p:nvSpPr>
        <p:spPr/>
        <p:txBody>
          <a:bodyPr/>
          <a:lstStyle/>
          <a:p>
            <a:pPr marL="0" indent="0">
              <a:buNone/>
            </a:pPr>
            <a:r>
              <a:rPr lang="zh-CN" altLang="en-US" dirty="0"/>
              <a:t>最最纯粹的相对主义者都会坚信一个绝对的命题，那就是一切都是相对的。</a:t>
            </a:r>
          </a:p>
          <a:p>
            <a:pPr marL="0" indent="0">
              <a:buNone/>
            </a:pPr>
            <a:r>
              <a:rPr lang="zh-CN" altLang="en-US" dirty="0"/>
              <a:t>圣经、理性和经验都在告诉我们必须有一个绝对的真理存在。</a:t>
            </a:r>
          </a:p>
          <a:p>
            <a:pPr marL="0" indent="0">
              <a:buNone/>
            </a:pPr>
            <a:endParaRPr lang="zh-CN" altLang="en-US" dirty="0"/>
          </a:p>
        </p:txBody>
      </p:sp>
    </p:spTree>
    <p:extLst>
      <p:ext uri="{BB962C8B-B14F-4D97-AF65-F5344CB8AC3E}">
        <p14:creationId xmlns:p14="http://schemas.microsoft.com/office/powerpoint/2010/main" val="5010653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94917D-92FD-4533-8650-CADDF1B6590B}"/>
              </a:ext>
            </a:extLst>
          </p:cNvPr>
          <p:cNvSpPr>
            <a:spLocks noGrp="1"/>
          </p:cNvSpPr>
          <p:nvPr>
            <p:ph type="title"/>
          </p:nvPr>
        </p:nvSpPr>
        <p:spPr/>
        <p:txBody>
          <a:bodyPr>
            <a:normAutofit/>
          </a:bodyPr>
          <a:lstStyle/>
          <a:p>
            <a:r>
              <a:rPr lang="zh-CN" altLang="en-US" dirty="0"/>
              <a:t>从第九条诫命宣讲基督</a:t>
            </a:r>
          </a:p>
        </p:txBody>
      </p:sp>
      <p:sp>
        <p:nvSpPr>
          <p:cNvPr id="3" name="内容占位符 2">
            <a:extLst>
              <a:ext uri="{FF2B5EF4-FFF2-40B4-BE49-F238E27FC236}">
                <a16:creationId xmlns:a16="http://schemas.microsoft.com/office/drawing/2014/main" id="{F4BC0726-9012-4F0D-8B06-F7D0691A77E8}"/>
              </a:ext>
            </a:extLst>
          </p:cNvPr>
          <p:cNvSpPr>
            <a:spLocks noGrp="1"/>
          </p:cNvSpPr>
          <p:nvPr>
            <p:ph idx="1"/>
          </p:nvPr>
        </p:nvSpPr>
        <p:spPr/>
        <p:txBody>
          <a:bodyPr/>
          <a:lstStyle/>
          <a:p>
            <a:pPr marL="0" indent="0">
              <a:buNone/>
            </a:pPr>
            <a:r>
              <a:rPr lang="zh-CN" altLang="en-US" dirty="0"/>
              <a:t>耶稣基督就是那个绝对的真理。</a:t>
            </a:r>
          </a:p>
          <a:p>
            <a:pPr marL="0" indent="0">
              <a:buNone/>
            </a:pPr>
            <a:r>
              <a:rPr lang="zh-CN" altLang="en-US" dirty="0"/>
              <a:t>约翰福音</a:t>
            </a:r>
            <a:r>
              <a:rPr lang="en-US" altLang="zh-CN" dirty="0"/>
              <a:t>14:6 6</a:t>
            </a:r>
            <a:r>
              <a:rPr lang="zh-CN" altLang="en-US" dirty="0"/>
              <a:t>耶稣说：“我就是道路、真理、生命；若不藉着我，没有人能到父那里去。</a:t>
            </a:r>
          </a:p>
          <a:p>
            <a:pPr marL="0" indent="0">
              <a:buNone/>
            </a:pPr>
            <a:endParaRPr lang="zh-CN" altLang="en-US" dirty="0"/>
          </a:p>
        </p:txBody>
      </p:sp>
    </p:spTree>
    <p:extLst>
      <p:ext uri="{BB962C8B-B14F-4D97-AF65-F5344CB8AC3E}">
        <p14:creationId xmlns:p14="http://schemas.microsoft.com/office/powerpoint/2010/main" val="9432110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16BE26-838C-439C-8E7B-3579D17D7310}"/>
              </a:ext>
            </a:extLst>
          </p:cNvPr>
          <p:cNvSpPr>
            <a:spLocks noGrp="1"/>
          </p:cNvSpPr>
          <p:nvPr>
            <p:ph type="title"/>
          </p:nvPr>
        </p:nvSpPr>
        <p:spPr/>
        <p:txBody>
          <a:bodyPr/>
          <a:lstStyle/>
          <a:p>
            <a:r>
              <a:rPr lang="zh-CN" altLang="en-US" dirty="0"/>
              <a:t>第十条诫命</a:t>
            </a:r>
          </a:p>
        </p:txBody>
      </p:sp>
      <p:sp>
        <p:nvSpPr>
          <p:cNvPr id="3" name="内容占位符 2">
            <a:extLst>
              <a:ext uri="{FF2B5EF4-FFF2-40B4-BE49-F238E27FC236}">
                <a16:creationId xmlns:a16="http://schemas.microsoft.com/office/drawing/2014/main" id="{FF77BBC2-A4BC-40C3-A553-91D60C5E8EE8}"/>
              </a:ext>
            </a:extLst>
          </p:cNvPr>
          <p:cNvSpPr>
            <a:spLocks noGrp="1"/>
          </p:cNvSpPr>
          <p:nvPr>
            <p:ph idx="1"/>
          </p:nvPr>
        </p:nvSpPr>
        <p:spPr/>
        <p:txBody>
          <a:bodyPr/>
          <a:lstStyle/>
          <a:p>
            <a:pPr marL="0" indent="0">
              <a:buNone/>
            </a:pPr>
            <a:r>
              <a:rPr lang="zh-CN" altLang="en-US" dirty="0"/>
              <a:t>威斯敏斯特大要理问答第</a:t>
            </a:r>
            <a:r>
              <a:rPr lang="en-US" altLang="zh-CN" dirty="0"/>
              <a:t>146</a:t>
            </a:r>
            <a:r>
              <a:rPr lang="zh-CN" altLang="en-US" dirty="0"/>
              <a:t>问：第十条诫命是什么？</a:t>
            </a:r>
          </a:p>
          <a:p>
            <a:pPr marL="0" indent="0">
              <a:buNone/>
            </a:pPr>
            <a:r>
              <a:rPr lang="zh-CN" altLang="en-US" dirty="0"/>
              <a:t>答：第十条诫命是</a:t>
            </a:r>
            <a:r>
              <a:rPr lang="en-US" altLang="zh-CN" dirty="0"/>
              <a:t>:“</a:t>
            </a:r>
            <a:r>
              <a:rPr lang="zh-CN" altLang="en-US" dirty="0"/>
              <a:t>不可贪恋人的房屋；也不可贪恋人的妻子、仆婢、牛驴，并他一切所有的。” </a:t>
            </a:r>
          </a:p>
          <a:p>
            <a:pPr marL="0" indent="0">
              <a:buNone/>
            </a:pPr>
            <a:endParaRPr lang="zh-CN" altLang="en-US" dirty="0"/>
          </a:p>
        </p:txBody>
      </p:sp>
    </p:spTree>
    <p:extLst>
      <p:ext uri="{BB962C8B-B14F-4D97-AF65-F5344CB8AC3E}">
        <p14:creationId xmlns:p14="http://schemas.microsoft.com/office/powerpoint/2010/main" val="19242742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E0F1FA6-233E-44B6-9F86-588AB64469F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9E33A80-1387-44AA-A3B5-6AEC5655A4CD}"/>
              </a:ext>
            </a:extLst>
          </p:cNvPr>
          <p:cNvSpPr>
            <a:spLocks noGrp="1"/>
          </p:cNvSpPr>
          <p:nvPr>
            <p:ph idx="1"/>
          </p:nvPr>
        </p:nvSpPr>
        <p:spPr/>
        <p:txBody>
          <a:bodyPr/>
          <a:lstStyle/>
          <a:p>
            <a:pPr marL="0" indent="0">
              <a:buNone/>
            </a:pPr>
            <a:r>
              <a:rPr lang="zh-CN" altLang="en-US" dirty="0"/>
              <a:t>通过新约作者解读旧约，可以帮助我们正确地理解律法，</a:t>
            </a:r>
          </a:p>
          <a:p>
            <a:pPr marL="0" indent="0">
              <a:buNone/>
            </a:pPr>
            <a:r>
              <a:rPr lang="zh-CN" altLang="en-US" dirty="0"/>
              <a:t>罗马书</a:t>
            </a:r>
            <a:r>
              <a:rPr lang="en-US" altLang="zh-CN" dirty="0"/>
              <a:t>7:7 </a:t>
            </a:r>
            <a:r>
              <a:rPr lang="zh-CN" altLang="en-US" dirty="0"/>
              <a:t>非律法说“不可起贪心”，我就不知何为贪心。</a:t>
            </a:r>
          </a:p>
          <a:p>
            <a:pPr marL="0" indent="0">
              <a:buNone/>
            </a:pPr>
            <a:r>
              <a:rPr lang="zh-CN" altLang="en-US" dirty="0"/>
              <a:t>我们以为律法是判断行为的，但神自己说律法是规范人心的。</a:t>
            </a:r>
          </a:p>
          <a:p>
            <a:pPr marL="0" indent="0">
              <a:buNone/>
            </a:pPr>
            <a:endParaRPr lang="zh-CN" altLang="en-US" dirty="0"/>
          </a:p>
        </p:txBody>
      </p:sp>
    </p:spTree>
    <p:extLst>
      <p:ext uri="{BB962C8B-B14F-4D97-AF65-F5344CB8AC3E}">
        <p14:creationId xmlns:p14="http://schemas.microsoft.com/office/powerpoint/2010/main" val="395330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F71483-51A7-4FF5-B339-D830EA7597D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452D2FC-9D26-4750-AAC4-6E6A21BB25B8}"/>
              </a:ext>
            </a:extLst>
          </p:cNvPr>
          <p:cNvSpPr>
            <a:spLocks noGrp="1"/>
          </p:cNvSpPr>
          <p:nvPr>
            <p:ph idx="1"/>
          </p:nvPr>
        </p:nvSpPr>
        <p:spPr/>
        <p:txBody>
          <a:bodyPr>
            <a:normAutofit fontScale="92500" lnSpcReduction="20000"/>
          </a:bodyPr>
          <a:lstStyle/>
          <a:p>
            <a:pPr marL="0" indent="0">
              <a:buNone/>
            </a:pPr>
            <a:r>
              <a:rPr lang="zh-CN" altLang="en-US" dirty="0"/>
              <a:t>“思想、言语和行为上的真实无伪。” </a:t>
            </a:r>
          </a:p>
          <a:p>
            <a:pPr marL="0" indent="0">
              <a:buNone/>
            </a:pPr>
            <a:r>
              <a:rPr lang="zh-CN" altLang="en-US" dirty="0"/>
              <a:t>“除了口头讲话外，这还包括其它语言形式。说出的话语仅仅是传递思想和含义的讯号，还有许多其它交流方式可以传递真理或犯下撒谎之罪。姿势和举止都有特定的信号，有时候跟口头言语密切相关，有时候不用言语也可被人理解。但既然圣经主要处理跟言语有关的问题，既然交谈是最常见的交流方式，我们的探讨也不妨主要针对言语。”</a:t>
            </a:r>
            <a:endParaRPr lang="en-US" altLang="zh-CN" dirty="0"/>
          </a:p>
          <a:p>
            <a:pPr marL="0" indent="0">
              <a:buNone/>
            </a:pPr>
            <a:r>
              <a:rPr lang="zh-CN" altLang="en-US" dirty="0"/>
              <a:t>在处理难解经文时，</a:t>
            </a:r>
            <a:r>
              <a:rPr lang="en-US" altLang="zh-CN" dirty="0"/>
              <a:t>Murray</a:t>
            </a:r>
            <a:r>
              <a:rPr lang="zh-CN" altLang="en-US" dirty="0"/>
              <a:t>回避了第九条诫命所管辖的范围</a:t>
            </a:r>
            <a:r>
              <a:rPr lang="en-US" altLang="zh-CN" dirty="0"/>
              <a:t>-</a:t>
            </a:r>
            <a:r>
              <a:rPr lang="zh-CN" altLang="en-US" dirty="0"/>
              <a:t>行为。</a:t>
            </a:r>
          </a:p>
          <a:p>
            <a:pPr marL="0" indent="0">
              <a:buNone/>
            </a:pPr>
            <a:endParaRPr lang="zh-CN" altLang="en-US" dirty="0"/>
          </a:p>
          <a:p>
            <a:pPr marL="0" indent="0">
              <a:buNone/>
            </a:pPr>
            <a:endParaRPr lang="zh-CN" altLang="en-US" dirty="0"/>
          </a:p>
        </p:txBody>
      </p:sp>
    </p:spTree>
    <p:extLst>
      <p:ext uri="{BB962C8B-B14F-4D97-AF65-F5344CB8AC3E}">
        <p14:creationId xmlns:p14="http://schemas.microsoft.com/office/powerpoint/2010/main" val="24956483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6EF0CB-6FA9-4A2C-9B7D-FE9E404C474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F8E5E02-40A8-4C34-9D3A-983897553273}"/>
              </a:ext>
            </a:extLst>
          </p:cNvPr>
          <p:cNvSpPr>
            <a:spLocks noGrp="1"/>
          </p:cNvSpPr>
          <p:nvPr>
            <p:ph idx="1"/>
          </p:nvPr>
        </p:nvSpPr>
        <p:spPr/>
        <p:txBody>
          <a:bodyPr/>
          <a:lstStyle/>
          <a:p>
            <a:pPr marL="0" indent="0">
              <a:buNone/>
            </a:pPr>
            <a:r>
              <a:rPr lang="zh-CN" altLang="en-US" dirty="0"/>
              <a:t>如果前九条诫命是首先谈到行为，然后谈到动机；直接涉及行为，间接涉及动机的话。那么第十条诫命便是直指人心中的动机。</a:t>
            </a:r>
          </a:p>
        </p:txBody>
      </p:sp>
    </p:spTree>
    <p:extLst>
      <p:ext uri="{BB962C8B-B14F-4D97-AF65-F5344CB8AC3E}">
        <p14:creationId xmlns:p14="http://schemas.microsoft.com/office/powerpoint/2010/main" val="15954661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EF443D-513B-4A13-8B47-B9CC44F0E9F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C63DB52-F0EE-4FAA-AA21-1B51A5E8F39D}"/>
              </a:ext>
            </a:extLst>
          </p:cNvPr>
          <p:cNvSpPr>
            <a:spLocks noGrp="1"/>
          </p:cNvSpPr>
          <p:nvPr>
            <p:ph idx="1"/>
          </p:nvPr>
        </p:nvSpPr>
        <p:spPr/>
        <p:txBody>
          <a:bodyPr/>
          <a:lstStyle/>
          <a:p>
            <a:pPr marL="0" indent="0">
              <a:buNone/>
            </a:pPr>
            <a:r>
              <a:rPr lang="zh-CN" altLang="en-US" dirty="0"/>
              <a:t>谈到不可贪恋任何东西，有一个基本的前提就是，我们以神为最大的满足：</a:t>
            </a:r>
          </a:p>
          <a:p>
            <a:pPr marL="0" indent="0">
              <a:buNone/>
            </a:pPr>
            <a:r>
              <a:rPr lang="zh-CN" altLang="en-US" dirty="0"/>
              <a:t>诗篇</a:t>
            </a:r>
            <a:r>
              <a:rPr lang="en-US" altLang="zh-CN" dirty="0"/>
              <a:t>42:1-2 </a:t>
            </a:r>
            <a:r>
              <a:rPr lang="zh-CN" altLang="en-US" dirty="0"/>
              <a:t>　神啊，我的心切慕你，如鹿切慕溪水。我的心渴想　神，就是永生　神；我几时得朝见　神呢？</a:t>
            </a:r>
          </a:p>
          <a:p>
            <a:pPr marL="0" indent="0">
              <a:buNone/>
            </a:pPr>
            <a:endParaRPr lang="zh-CN" altLang="en-US" dirty="0"/>
          </a:p>
        </p:txBody>
      </p:sp>
    </p:spTree>
    <p:extLst>
      <p:ext uri="{BB962C8B-B14F-4D97-AF65-F5344CB8AC3E}">
        <p14:creationId xmlns:p14="http://schemas.microsoft.com/office/powerpoint/2010/main" val="30064555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F7BF09-9618-4313-B248-7CF40D7EFCB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FF909E5-6600-469D-981A-A47AF93A37AA}"/>
              </a:ext>
            </a:extLst>
          </p:cNvPr>
          <p:cNvSpPr>
            <a:spLocks noGrp="1"/>
          </p:cNvSpPr>
          <p:nvPr>
            <p:ph idx="1"/>
          </p:nvPr>
        </p:nvSpPr>
        <p:spPr/>
        <p:txBody>
          <a:bodyPr/>
          <a:lstStyle/>
          <a:p>
            <a:pPr marL="0" indent="0">
              <a:buNone/>
            </a:pPr>
            <a:r>
              <a:rPr lang="zh-CN" altLang="en-US" dirty="0"/>
              <a:t>诗篇</a:t>
            </a:r>
            <a:r>
              <a:rPr lang="en-US" altLang="zh-CN" dirty="0"/>
              <a:t>73:25 </a:t>
            </a:r>
            <a:r>
              <a:rPr lang="zh-CN" altLang="en-US" dirty="0"/>
              <a:t>除你以外，在天上我有谁呢？除你以外，在地上我也没有所爱慕的。</a:t>
            </a:r>
          </a:p>
          <a:p>
            <a:pPr marL="0" indent="0">
              <a:buNone/>
            </a:pPr>
            <a:r>
              <a:rPr lang="zh-CN" altLang="en-US" dirty="0"/>
              <a:t>腓立比书</a:t>
            </a:r>
            <a:r>
              <a:rPr lang="en-US" altLang="zh-CN" dirty="0"/>
              <a:t>1:23 </a:t>
            </a:r>
            <a:r>
              <a:rPr lang="zh-CN" altLang="en-US" dirty="0"/>
              <a:t>我正在两难之间，情愿离世与基督同在，因为这是好得无比的。</a:t>
            </a:r>
          </a:p>
          <a:p>
            <a:pPr marL="0" indent="0">
              <a:buNone/>
            </a:pPr>
            <a:endParaRPr lang="zh-CN" altLang="en-US" dirty="0"/>
          </a:p>
        </p:txBody>
      </p:sp>
    </p:spTree>
    <p:extLst>
      <p:ext uri="{BB962C8B-B14F-4D97-AF65-F5344CB8AC3E}">
        <p14:creationId xmlns:p14="http://schemas.microsoft.com/office/powerpoint/2010/main" val="20308922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5183BBB-C1B4-456A-B9D2-4D9C054F501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D35E153-E87C-41B6-BD91-26CE5A2AC56F}"/>
              </a:ext>
            </a:extLst>
          </p:cNvPr>
          <p:cNvSpPr>
            <a:spLocks noGrp="1"/>
          </p:cNvSpPr>
          <p:nvPr>
            <p:ph idx="1"/>
          </p:nvPr>
        </p:nvSpPr>
        <p:spPr/>
        <p:txBody>
          <a:bodyPr/>
          <a:lstStyle/>
          <a:p>
            <a:pPr marL="0" indent="0">
              <a:buNone/>
            </a:pPr>
            <a:r>
              <a:rPr lang="zh-CN" altLang="en-US" dirty="0"/>
              <a:t>如果我们不以神为最大的满足，如果我们认为自己有一种需要是神所满足不了的、必须要从神以外来寻求，如果另一种事物所带来的满足在我们的心中凌驾于神带给我们的满足之上，这实际上就是偶像崇拜！所以，保罗也正是在这个意义上说“贪婪就与拜偶像一样”（歌罗西书</a:t>
            </a:r>
            <a:r>
              <a:rPr lang="en-US" altLang="zh-CN" dirty="0"/>
              <a:t>3:5</a:t>
            </a:r>
            <a:r>
              <a:rPr lang="zh-CN" altLang="en-US" dirty="0"/>
              <a:t>）。</a:t>
            </a:r>
          </a:p>
        </p:txBody>
      </p:sp>
    </p:spTree>
    <p:extLst>
      <p:ext uri="{BB962C8B-B14F-4D97-AF65-F5344CB8AC3E}">
        <p14:creationId xmlns:p14="http://schemas.microsoft.com/office/powerpoint/2010/main" val="357414927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FBDE45-9B8C-4278-9A51-B83C8BA8BAB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7AE9E03-2118-4F33-B2FC-41177C671F13}"/>
              </a:ext>
            </a:extLst>
          </p:cNvPr>
          <p:cNvSpPr>
            <a:spLocks noGrp="1"/>
          </p:cNvSpPr>
          <p:nvPr>
            <p:ph idx="1"/>
          </p:nvPr>
        </p:nvSpPr>
        <p:spPr/>
        <p:txBody>
          <a:bodyPr/>
          <a:lstStyle/>
          <a:p>
            <a:pPr marL="0" indent="0">
              <a:buNone/>
            </a:pPr>
            <a:r>
              <a:rPr lang="zh-CN" altLang="en-US" dirty="0"/>
              <a:t>因此，贪婪在狭义上特指非法获取他人产业的意图，广义上泛指一切有罪的念头。</a:t>
            </a:r>
          </a:p>
        </p:txBody>
      </p:sp>
    </p:spTree>
    <p:extLst>
      <p:ext uri="{BB962C8B-B14F-4D97-AF65-F5344CB8AC3E}">
        <p14:creationId xmlns:p14="http://schemas.microsoft.com/office/powerpoint/2010/main" val="4037770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68874D7-DA4A-45CC-A823-03E249FEFF0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7FCB4DC-8012-4042-96BD-E0E79F9B90FB}"/>
              </a:ext>
            </a:extLst>
          </p:cNvPr>
          <p:cNvSpPr>
            <a:spLocks noGrp="1"/>
          </p:cNvSpPr>
          <p:nvPr>
            <p:ph idx="1"/>
          </p:nvPr>
        </p:nvSpPr>
        <p:spPr/>
        <p:txBody>
          <a:bodyPr/>
          <a:lstStyle/>
          <a:p>
            <a:pPr marL="0" indent="0">
              <a:buNone/>
            </a:pPr>
            <a:r>
              <a:rPr lang="zh-CN" altLang="en-US" dirty="0"/>
              <a:t>教义历史中曾区分贪婪的四个阶段：</a:t>
            </a:r>
          </a:p>
          <a:p>
            <a:pPr marL="0" indent="0">
              <a:buNone/>
            </a:pPr>
            <a:r>
              <a:rPr lang="en-US" altLang="zh-CN" dirty="0"/>
              <a:t>1.	</a:t>
            </a:r>
            <a:r>
              <a:rPr lang="zh-CN" altLang="en-US" dirty="0"/>
              <a:t>本能的渴望；</a:t>
            </a:r>
          </a:p>
          <a:p>
            <a:pPr marL="0" indent="0">
              <a:buNone/>
            </a:pPr>
            <a:r>
              <a:rPr lang="en-US" altLang="zh-CN" dirty="0"/>
              <a:t>2.	</a:t>
            </a:r>
            <a:r>
              <a:rPr lang="zh-CN" altLang="en-US" dirty="0"/>
              <a:t>持续喂养这个渴望；</a:t>
            </a:r>
          </a:p>
          <a:p>
            <a:pPr marL="0" indent="0">
              <a:buNone/>
            </a:pPr>
            <a:r>
              <a:rPr lang="en-US" altLang="zh-CN" dirty="0"/>
              <a:t>3.	</a:t>
            </a:r>
            <a:r>
              <a:rPr lang="zh-CN" altLang="en-US" dirty="0"/>
              <a:t>为了实现这个渴望制定计划；</a:t>
            </a:r>
          </a:p>
          <a:p>
            <a:pPr marL="0" indent="0">
              <a:buNone/>
            </a:pPr>
            <a:r>
              <a:rPr lang="en-US" altLang="zh-CN" dirty="0"/>
              <a:t>4.	</a:t>
            </a:r>
            <a:r>
              <a:rPr lang="zh-CN" altLang="en-US" dirty="0"/>
              <a:t>将这个渴望付诸行动。</a:t>
            </a:r>
          </a:p>
          <a:p>
            <a:pPr marL="0" indent="0">
              <a:buNone/>
            </a:pPr>
            <a:endParaRPr lang="zh-CN" altLang="en-US" dirty="0"/>
          </a:p>
        </p:txBody>
      </p:sp>
    </p:spTree>
    <p:extLst>
      <p:ext uri="{BB962C8B-B14F-4D97-AF65-F5344CB8AC3E}">
        <p14:creationId xmlns:p14="http://schemas.microsoft.com/office/powerpoint/2010/main" val="17918747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570463-2804-4C51-B44E-7D3693E4BCA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688EFE6-016F-4E4C-8B84-FAC315F719B1}"/>
              </a:ext>
            </a:extLst>
          </p:cNvPr>
          <p:cNvSpPr>
            <a:spLocks noGrp="1"/>
          </p:cNvSpPr>
          <p:nvPr>
            <p:ph idx="1"/>
          </p:nvPr>
        </p:nvSpPr>
        <p:spPr/>
        <p:txBody>
          <a:bodyPr/>
          <a:lstStyle/>
          <a:p>
            <a:pPr marL="0" indent="0">
              <a:buNone/>
            </a:pPr>
            <a:r>
              <a:rPr lang="zh-CN" altLang="en-US" dirty="0"/>
              <a:t>天主教认为</a:t>
            </a:r>
            <a:r>
              <a:rPr lang="en-US" altLang="zh-CN" dirty="0"/>
              <a:t>2</a:t>
            </a:r>
            <a:r>
              <a:rPr lang="zh-CN" altLang="en-US" dirty="0"/>
              <a:t>、</a:t>
            </a:r>
            <a:r>
              <a:rPr lang="en-US" altLang="zh-CN" dirty="0"/>
              <a:t>3</a:t>
            </a:r>
            <a:r>
              <a:rPr lang="zh-CN" altLang="en-US" dirty="0"/>
              <a:t>、</a:t>
            </a:r>
            <a:r>
              <a:rPr lang="en-US" altLang="zh-CN" dirty="0"/>
              <a:t>4</a:t>
            </a:r>
            <a:r>
              <a:rPr lang="zh-CN" altLang="en-US" dirty="0"/>
              <a:t>阶段是第十条诫命谈到的“贪婪”，而</a:t>
            </a:r>
            <a:r>
              <a:rPr lang="en-US" altLang="zh-CN" dirty="0"/>
              <a:t>1</a:t>
            </a:r>
            <a:r>
              <a:rPr lang="zh-CN" altLang="en-US" dirty="0"/>
              <a:t>是中性的、是人之常情。</a:t>
            </a:r>
          </a:p>
        </p:txBody>
      </p:sp>
    </p:spTree>
    <p:extLst>
      <p:ext uri="{BB962C8B-B14F-4D97-AF65-F5344CB8AC3E}">
        <p14:creationId xmlns:p14="http://schemas.microsoft.com/office/powerpoint/2010/main" val="25530564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F32398-54ED-4659-B46C-6687C975400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BB37D42-9824-4DC9-B567-BED5D069E34C}"/>
              </a:ext>
            </a:extLst>
          </p:cNvPr>
          <p:cNvSpPr>
            <a:spLocks noGrp="1"/>
          </p:cNvSpPr>
          <p:nvPr>
            <p:ph idx="1"/>
          </p:nvPr>
        </p:nvSpPr>
        <p:spPr/>
        <p:txBody>
          <a:bodyPr/>
          <a:lstStyle/>
          <a:p>
            <a:pPr marL="0" indent="0">
              <a:buNone/>
            </a:pPr>
            <a:r>
              <a:rPr lang="zh-CN" altLang="en-US" dirty="0"/>
              <a:t>加尔文、荷兰改革宗神学家</a:t>
            </a:r>
            <a:r>
              <a:rPr lang="en-US" altLang="zh-CN" dirty="0" err="1"/>
              <a:t>Douma</a:t>
            </a:r>
            <a:r>
              <a:rPr lang="zh-CN" altLang="en-US" dirty="0"/>
              <a:t>一致认为</a:t>
            </a:r>
            <a:r>
              <a:rPr lang="en-US" altLang="zh-CN" dirty="0"/>
              <a:t>1</a:t>
            </a:r>
            <a:r>
              <a:rPr lang="zh-CN" altLang="en-US" dirty="0"/>
              <a:t>、</a:t>
            </a:r>
            <a:r>
              <a:rPr lang="en-US" altLang="zh-CN" dirty="0"/>
              <a:t>2</a:t>
            </a:r>
            <a:r>
              <a:rPr lang="zh-CN" altLang="en-US" dirty="0"/>
              <a:t>阶段是第十条诫命所涵盖的范畴，因着人的全然堕落，压根儿不存在什么“中性的”本能渴望，而</a:t>
            </a:r>
            <a:r>
              <a:rPr lang="en-US" altLang="zh-CN" dirty="0"/>
              <a:t>3</a:t>
            </a:r>
            <a:r>
              <a:rPr lang="zh-CN" altLang="en-US" dirty="0"/>
              <a:t>、</a:t>
            </a:r>
            <a:r>
              <a:rPr lang="en-US" altLang="zh-CN" dirty="0"/>
              <a:t>4</a:t>
            </a:r>
            <a:r>
              <a:rPr lang="zh-CN" altLang="en-US" dirty="0"/>
              <a:t>阶段实际上已进入了前九条诫命所管辖的范畴。</a:t>
            </a:r>
          </a:p>
        </p:txBody>
      </p:sp>
    </p:spTree>
    <p:extLst>
      <p:ext uri="{BB962C8B-B14F-4D97-AF65-F5344CB8AC3E}">
        <p14:creationId xmlns:p14="http://schemas.microsoft.com/office/powerpoint/2010/main" val="84668948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133C69-946C-44D5-AA99-65EB01635C6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5D83F0A-584C-435B-BE6A-DBB661E3FA69}"/>
              </a:ext>
            </a:extLst>
          </p:cNvPr>
          <p:cNvSpPr>
            <a:spLocks noGrp="1"/>
          </p:cNvSpPr>
          <p:nvPr>
            <p:ph idx="1"/>
          </p:nvPr>
        </p:nvSpPr>
        <p:spPr/>
        <p:txBody>
          <a:bodyPr/>
          <a:lstStyle/>
          <a:p>
            <a:pPr marL="0" indent="0">
              <a:buNone/>
            </a:pPr>
            <a:r>
              <a:rPr lang="zh-CN" altLang="en-US" dirty="0"/>
              <a:t>海德堡要理问答第</a:t>
            </a:r>
            <a:r>
              <a:rPr lang="en-US" altLang="zh-CN" dirty="0"/>
              <a:t>113</a:t>
            </a:r>
            <a:r>
              <a:rPr lang="zh-CN" altLang="en-US" dirty="0"/>
              <a:t>问：在第十条诫命中，神吩咐什么？</a:t>
            </a:r>
          </a:p>
          <a:p>
            <a:pPr marL="0" indent="0">
              <a:buNone/>
            </a:pPr>
            <a:r>
              <a:rPr lang="zh-CN" altLang="en-US" dirty="0"/>
              <a:t>答：不可让那违背神任何诫命的倾向或思想，哪怕是一丝一毫，在心中生发；总要尽心竭力，恨恶罪恶，喜爱公义。</a:t>
            </a:r>
          </a:p>
          <a:p>
            <a:pPr marL="0" indent="0">
              <a:buNone/>
            </a:pPr>
            <a:endParaRPr lang="zh-CN" altLang="en-US" dirty="0"/>
          </a:p>
        </p:txBody>
      </p:sp>
    </p:spTree>
    <p:extLst>
      <p:ext uri="{BB962C8B-B14F-4D97-AF65-F5344CB8AC3E}">
        <p14:creationId xmlns:p14="http://schemas.microsoft.com/office/powerpoint/2010/main" val="47109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2ADF61-B15C-4629-9936-EA7516995AB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B7858A9-E666-4AAB-9892-849CBB4F0F0B}"/>
              </a:ext>
            </a:extLst>
          </p:cNvPr>
          <p:cNvSpPr>
            <a:spLocks noGrp="1"/>
          </p:cNvSpPr>
          <p:nvPr>
            <p:ph idx="1"/>
          </p:nvPr>
        </p:nvSpPr>
        <p:spPr/>
        <p:txBody>
          <a:bodyPr/>
          <a:lstStyle/>
          <a:p>
            <a:pPr marL="0" indent="0">
              <a:buNone/>
            </a:pPr>
            <a:r>
              <a:rPr lang="zh-CN" altLang="en-US" dirty="0"/>
              <a:t>什么不是贪婪？</a:t>
            </a:r>
          </a:p>
          <a:p>
            <a:pPr marL="0" indent="0">
              <a:buNone/>
            </a:pPr>
            <a:r>
              <a:rPr lang="zh-CN" altLang="en-US" dirty="0"/>
              <a:t>对以下事物的正常需要不是犯罪：</a:t>
            </a:r>
          </a:p>
          <a:p>
            <a:pPr marL="0" indent="0">
              <a:buNone/>
            </a:pPr>
            <a:r>
              <a:rPr lang="en-US" altLang="zh-CN" dirty="0"/>
              <a:t>1.	</a:t>
            </a:r>
            <a:r>
              <a:rPr lang="zh-CN" altLang="en-US" dirty="0"/>
              <a:t>食物</a:t>
            </a:r>
          </a:p>
          <a:p>
            <a:pPr marL="0" indent="0">
              <a:buNone/>
            </a:pPr>
            <a:r>
              <a:rPr lang="zh-CN" altLang="en-US" dirty="0"/>
              <a:t>马太福音</a:t>
            </a:r>
            <a:r>
              <a:rPr lang="en-US" altLang="zh-CN" dirty="0"/>
              <a:t>4:2 </a:t>
            </a:r>
            <a:r>
              <a:rPr lang="zh-CN" altLang="en-US" dirty="0"/>
              <a:t>他禁食四十昼夜，后来就饿了。</a:t>
            </a:r>
          </a:p>
          <a:p>
            <a:pPr marL="0" indent="0">
              <a:buNone/>
            </a:pPr>
            <a:endParaRPr lang="zh-CN" altLang="en-US" dirty="0"/>
          </a:p>
        </p:txBody>
      </p:sp>
    </p:spTree>
    <p:extLst>
      <p:ext uri="{BB962C8B-B14F-4D97-AF65-F5344CB8AC3E}">
        <p14:creationId xmlns:p14="http://schemas.microsoft.com/office/powerpoint/2010/main" val="1869449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1EEF29-769E-4472-B904-7C99DA6FB58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74909FE-191F-413E-94D6-20F7920E51EE}"/>
              </a:ext>
            </a:extLst>
          </p:cNvPr>
          <p:cNvSpPr>
            <a:spLocks noGrp="1"/>
          </p:cNvSpPr>
          <p:nvPr>
            <p:ph idx="1"/>
          </p:nvPr>
        </p:nvSpPr>
        <p:spPr/>
        <p:txBody>
          <a:bodyPr>
            <a:normAutofit fontScale="92500" lnSpcReduction="10000"/>
          </a:bodyPr>
          <a:lstStyle/>
          <a:p>
            <a:pPr marL="0" indent="0">
              <a:buNone/>
            </a:pPr>
            <a:r>
              <a:rPr lang="zh-CN" altLang="en-US" dirty="0"/>
              <a:t>撒母耳记上</a:t>
            </a:r>
            <a:r>
              <a:rPr lang="en-US" altLang="zh-CN" dirty="0"/>
              <a:t>16:1-4 </a:t>
            </a:r>
            <a:r>
              <a:rPr lang="zh-CN" altLang="en-US" dirty="0"/>
              <a:t>耶和华对撒母耳说：“我既厌弃扫罗作以色列的王，你为他悲伤要到几时呢？你将膏油盛满了角，我差遣你往伯利恒人耶西那里去；因为我在他众子之内，预定一个作王的。”撒母耳说：“我怎能去呢？扫罗若听见，必要杀我。”耶和华说：“你可以带一只牛犊去，就说：‘我来是要向耶和华献祭。’你要请耶西来吃祭肉，我就指示你所当行的事。我所指给你的人，你要膏他。”撒母耳就照耶和华的话去行。</a:t>
            </a:r>
          </a:p>
          <a:p>
            <a:pPr marL="0" indent="0">
              <a:buNone/>
            </a:pPr>
            <a:r>
              <a:rPr lang="zh-CN" altLang="en-US" dirty="0"/>
              <a:t>“撒母耳也没有义务公开他的目的。”</a:t>
            </a:r>
          </a:p>
          <a:p>
            <a:pPr marL="0" indent="0">
              <a:buNone/>
            </a:pPr>
            <a:endParaRPr lang="zh-CN" altLang="en-US" dirty="0"/>
          </a:p>
        </p:txBody>
      </p:sp>
    </p:spTree>
    <p:extLst>
      <p:ext uri="{BB962C8B-B14F-4D97-AF65-F5344CB8AC3E}">
        <p14:creationId xmlns:p14="http://schemas.microsoft.com/office/powerpoint/2010/main" val="423118165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2B5FC23-08A0-4BD7-B444-AC27197C71F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1165914-DCFD-4DF5-854B-6C7F259596DC}"/>
              </a:ext>
            </a:extLst>
          </p:cNvPr>
          <p:cNvSpPr>
            <a:spLocks noGrp="1"/>
          </p:cNvSpPr>
          <p:nvPr>
            <p:ph idx="1"/>
          </p:nvPr>
        </p:nvSpPr>
        <p:spPr/>
        <p:txBody>
          <a:bodyPr/>
          <a:lstStyle/>
          <a:p>
            <a:pPr marL="0" indent="0">
              <a:buNone/>
            </a:pPr>
            <a:r>
              <a:rPr lang="en-US" altLang="zh-CN" dirty="0"/>
              <a:t>2.	</a:t>
            </a:r>
            <a:r>
              <a:rPr lang="zh-CN" altLang="en-US" dirty="0"/>
              <a:t>水</a:t>
            </a:r>
          </a:p>
          <a:p>
            <a:pPr marL="0" indent="0">
              <a:buNone/>
            </a:pPr>
            <a:r>
              <a:rPr lang="zh-CN" altLang="en-US" dirty="0"/>
              <a:t>约翰福音</a:t>
            </a:r>
            <a:r>
              <a:rPr lang="en-US" altLang="zh-CN" dirty="0"/>
              <a:t>19:28 </a:t>
            </a:r>
            <a:r>
              <a:rPr lang="zh-CN" altLang="en-US" dirty="0"/>
              <a:t>这事以后，耶稣知道各样的事已经成了，为要使经上的话应验，就说：“我渴了。”</a:t>
            </a:r>
          </a:p>
          <a:p>
            <a:pPr marL="0" indent="0">
              <a:buNone/>
            </a:pPr>
            <a:endParaRPr lang="zh-CN" altLang="en-US" dirty="0"/>
          </a:p>
        </p:txBody>
      </p:sp>
    </p:spTree>
    <p:extLst>
      <p:ext uri="{BB962C8B-B14F-4D97-AF65-F5344CB8AC3E}">
        <p14:creationId xmlns:p14="http://schemas.microsoft.com/office/powerpoint/2010/main" val="42599864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4DCE7A-513B-4431-9F52-9AD9FB35643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E339756-F37D-48DB-92B7-143C0B78DFCD}"/>
              </a:ext>
            </a:extLst>
          </p:cNvPr>
          <p:cNvSpPr>
            <a:spLocks noGrp="1"/>
          </p:cNvSpPr>
          <p:nvPr>
            <p:ph idx="1"/>
          </p:nvPr>
        </p:nvSpPr>
        <p:spPr/>
        <p:txBody>
          <a:bodyPr/>
          <a:lstStyle/>
          <a:p>
            <a:pPr marL="0" indent="0">
              <a:buNone/>
            </a:pPr>
            <a:r>
              <a:rPr lang="en-US" altLang="zh-CN" dirty="0"/>
              <a:t>3.	</a:t>
            </a:r>
            <a:r>
              <a:rPr lang="zh-CN" altLang="en-US" dirty="0"/>
              <a:t>休息</a:t>
            </a:r>
          </a:p>
          <a:p>
            <a:pPr marL="0" indent="0">
              <a:buNone/>
            </a:pPr>
            <a:r>
              <a:rPr lang="zh-CN" altLang="en-US" dirty="0"/>
              <a:t>路加福音</a:t>
            </a:r>
            <a:r>
              <a:rPr lang="en-US" altLang="zh-CN" dirty="0"/>
              <a:t>8:23 </a:t>
            </a:r>
            <a:r>
              <a:rPr lang="zh-CN" altLang="en-US" dirty="0"/>
              <a:t>正行的时候，耶稣睡着了。</a:t>
            </a:r>
          </a:p>
          <a:p>
            <a:pPr marL="0" indent="0">
              <a:buNone/>
            </a:pPr>
            <a:endParaRPr lang="zh-CN" altLang="en-US" dirty="0"/>
          </a:p>
        </p:txBody>
      </p:sp>
    </p:spTree>
    <p:extLst>
      <p:ext uri="{BB962C8B-B14F-4D97-AF65-F5344CB8AC3E}">
        <p14:creationId xmlns:p14="http://schemas.microsoft.com/office/powerpoint/2010/main" val="23897917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CD3D54-7B92-49CD-87CA-F87F144D104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D03D6A1-81C5-4CEF-9402-3549C10D568A}"/>
              </a:ext>
            </a:extLst>
          </p:cNvPr>
          <p:cNvSpPr>
            <a:spLocks noGrp="1"/>
          </p:cNvSpPr>
          <p:nvPr>
            <p:ph idx="1"/>
          </p:nvPr>
        </p:nvSpPr>
        <p:spPr/>
        <p:txBody>
          <a:bodyPr/>
          <a:lstStyle/>
          <a:p>
            <a:pPr marL="0" indent="0">
              <a:buNone/>
            </a:pPr>
            <a:r>
              <a:rPr lang="en-US" altLang="zh-CN" dirty="0"/>
              <a:t>4.	</a:t>
            </a:r>
            <a:r>
              <a:rPr lang="zh-CN" altLang="en-US" dirty="0"/>
              <a:t>圣洁的两性关系</a:t>
            </a:r>
          </a:p>
          <a:p>
            <a:pPr marL="0" indent="0">
              <a:buNone/>
            </a:pPr>
            <a:r>
              <a:rPr lang="zh-CN" altLang="en-US" dirty="0"/>
              <a:t>创世记</a:t>
            </a:r>
            <a:r>
              <a:rPr lang="en-US" altLang="zh-CN" dirty="0"/>
              <a:t>2:22-23 </a:t>
            </a:r>
            <a:r>
              <a:rPr lang="zh-CN" altLang="en-US" dirty="0"/>
              <a:t>耶和华　神就用那人身上所取的肋骨造成一个女人，领她到那人跟前。那人说：“这是我骨中的骨，肉中的肉，可以称她为女人，因为她是从男人身上取出来的。”</a:t>
            </a:r>
          </a:p>
          <a:p>
            <a:pPr marL="0" indent="0">
              <a:buNone/>
            </a:pPr>
            <a:r>
              <a:rPr lang="zh-CN" altLang="en-US" dirty="0"/>
              <a:t>雅歌</a:t>
            </a:r>
          </a:p>
        </p:txBody>
      </p:sp>
    </p:spTree>
    <p:extLst>
      <p:ext uri="{BB962C8B-B14F-4D97-AF65-F5344CB8AC3E}">
        <p14:creationId xmlns:p14="http://schemas.microsoft.com/office/powerpoint/2010/main" val="351057831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4021DA-D68A-415D-B54F-7223CBEFF42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02D9F87-D9F8-44A8-9A8A-F561DF7B8A3E}"/>
              </a:ext>
            </a:extLst>
          </p:cNvPr>
          <p:cNvSpPr>
            <a:spLocks noGrp="1"/>
          </p:cNvSpPr>
          <p:nvPr>
            <p:ph idx="1"/>
          </p:nvPr>
        </p:nvSpPr>
        <p:spPr/>
        <p:txBody>
          <a:bodyPr/>
          <a:lstStyle/>
          <a:p>
            <a:pPr marL="0" indent="0">
              <a:buNone/>
            </a:pPr>
            <a:r>
              <a:rPr lang="en-US" altLang="zh-CN" dirty="0"/>
              <a:t>5.	</a:t>
            </a:r>
            <a:r>
              <a:rPr lang="zh-CN" altLang="en-US" dirty="0"/>
              <a:t>后裔</a:t>
            </a:r>
          </a:p>
          <a:p>
            <a:pPr marL="0" indent="0">
              <a:buNone/>
            </a:pPr>
            <a:r>
              <a:rPr lang="zh-CN" altLang="en-US" dirty="0"/>
              <a:t>创世记</a:t>
            </a:r>
            <a:r>
              <a:rPr lang="en-US" altLang="zh-CN" dirty="0"/>
              <a:t>30:22-23 </a:t>
            </a:r>
            <a:r>
              <a:rPr lang="zh-CN" altLang="en-US" dirty="0"/>
              <a:t>　神顾念拉结，应允了她，使她能生育。拉结怀孕生子，说：“　神除去了我的羞耻”。</a:t>
            </a:r>
          </a:p>
          <a:p>
            <a:pPr marL="0" indent="0">
              <a:buNone/>
            </a:pPr>
            <a:endParaRPr lang="zh-CN" altLang="en-US" dirty="0"/>
          </a:p>
        </p:txBody>
      </p:sp>
    </p:spTree>
    <p:extLst>
      <p:ext uri="{BB962C8B-B14F-4D97-AF65-F5344CB8AC3E}">
        <p14:creationId xmlns:p14="http://schemas.microsoft.com/office/powerpoint/2010/main" val="18521161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2880797-F873-4BF4-8A29-40CCAC80025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5161CFA-6B7E-44A3-9D36-08EC4BBAC74E}"/>
              </a:ext>
            </a:extLst>
          </p:cNvPr>
          <p:cNvSpPr>
            <a:spLocks noGrp="1"/>
          </p:cNvSpPr>
          <p:nvPr>
            <p:ph idx="1"/>
          </p:nvPr>
        </p:nvSpPr>
        <p:spPr/>
        <p:txBody>
          <a:bodyPr>
            <a:normAutofit fontScale="92500"/>
          </a:bodyPr>
          <a:lstStyle/>
          <a:p>
            <a:pPr marL="0" indent="0">
              <a:buNone/>
            </a:pPr>
            <a:r>
              <a:rPr lang="zh-CN" altLang="en-US" dirty="0"/>
              <a:t>撒母耳记上</a:t>
            </a:r>
            <a:r>
              <a:rPr lang="en-US" altLang="zh-CN" dirty="0"/>
              <a:t>1:10-11 </a:t>
            </a:r>
            <a:r>
              <a:rPr lang="zh-CN" altLang="en-US" dirty="0"/>
              <a:t>哈拿心里愁苦，就痛痛哭泣，祈祷耶和华，许愿说：“万军之耶和华啊，你若垂顾婢女的苦情，眷念不忘婢女，赐我一个儿子，我必使他终身归与耶和华，不用剃头刀剃他的头。”</a:t>
            </a:r>
          </a:p>
          <a:p>
            <a:pPr marL="0" indent="0">
              <a:buNone/>
            </a:pPr>
            <a:r>
              <a:rPr lang="zh-CN" altLang="en-US" dirty="0"/>
              <a:t>诗篇</a:t>
            </a:r>
            <a:r>
              <a:rPr lang="en-US" altLang="zh-CN" dirty="0"/>
              <a:t>127:3-5 </a:t>
            </a:r>
            <a:r>
              <a:rPr lang="zh-CN" altLang="en-US" dirty="0"/>
              <a:t>儿女是耶和华所赐的产业； 所怀的胎是他所给的赏赐。少年时所生的儿女 好像勇士手中的箭。箭袋充满的人便为有福； 他们在城门口和仇敌说话的时候，必不至于羞愧。</a:t>
            </a:r>
          </a:p>
          <a:p>
            <a:pPr marL="0" indent="0">
              <a:buNone/>
            </a:pPr>
            <a:endParaRPr lang="zh-CN" altLang="en-US" dirty="0"/>
          </a:p>
        </p:txBody>
      </p:sp>
    </p:spTree>
    <p:extLst>
      <p:ext uri="{BB962C8B-B14F-4D97-AF65-F5344CB8AC3E}">
        <p14:creationId xmlns:p14="http://schemas.microsoft.com/office/powerpoint/2010/main" val="38363541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313738F-98DE-4BD4-8C6B-BD59089F73D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261F7C2-F96A-4368-8186-E2424344B40F}"/>
              </a:ext>
            </a:extLst>
          </p:cNvPr>
          <p:cNvSpPr>
            <a:spLocks noGrp="1"/>
          </p:cNvSpPr>
          <p:nvPr>
            <p:ph idx="1"/>
          </p:nvPr>
        </p:nvSpPr>
        <p:spPr/>
        <p:txBody>
          <a:bodyPr/>
          <a:lstStyle/>
          <a:p>
            <a:pPr marL="0" indent="0">
              <a:buNone/>
            </a:pPr>
            <a:r>
              <a:rPr lang="en-US" altLang="zh-CN" dirty="0"/>
              <a:t>6.	</a:t>
            </a:r>
            <a:r>
              <a:rPr lang="zh-CN" altLang="en-US" dirty="0"/>
              <a:t>更好的生存环境</a:t>
            </a:r>
          </a:p>
          <a:p>
            <a:pPr marL="0" indent="0">
              <a:buNone/>
            </a:pPr>
            <a:r>
              <a:rPr lang="zh-CN" altLang="en-US" dirty="0"/>
              <a:t>箴言</a:t>
            </a:r>
            <a:r>
              <a:rPr lang="en-US" altLang="zh-CN" dirty="0"/>
              <a:t>24:27 </a:t>
            </a:r>
            <a:r>
              <a:rPr lang="zh-CN" altLang="en-US" dirty="0"/>
              <a:t>你要在外头预备工料，在田间办理整齐，然后建造房屋。</a:t>
            </a:r>
          </a:p>
          <a:p>
            <a:pPr marL="0" indent="0">
              <a:buNone/>
            </a:pPr>
            <a:endParaRPr lang="zh-CN" altLang="en-US" dirty="0"/>
          </a:p>
        </p:txBody>
      </p:sp>
    </p:spTree>
    <p:extLst>
      <p:ext uri="{BB962C8B-B14F-4D97-AF65-F5344CB8AC3E}">
        <p14:creationId xmlns:p14="http://schemas.microsoft.com/office/powerpoint/2010/main" val="22459084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CCF02E-4733-421B-B0EC-87761983EC6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C94B823-E184-4C39-9396-24D26C8122FC}"/>
              </a:ext>
            </a:extLst>
          </p:cNvPr>
          <p:cNvSpPr>
            <a:spLocks noGrp="1"/>
          </p:cNvSpPr>
          <p:nvPr>
            <p:ph idx="1"/>
          </p:nvPr>
        </p:nvSpPr>
        <p:spPr/>
        <p:txBody>
          <a:bodyPr/>
          <a:lstStyle/>
          <a:p>
            <a:pPr marL="0" indent="0">
              <a:buNone/>
            </a:pPr>
            <a:r>
              <a:rPr lang="en-US" altLang="zh-CN" dirty="0"/>
              <a:t>7.	</a:t>
            </a:r>
            <a:r>
              <a:rPr lang="zh-CN" altLang="en-US" dirty="0"/>
              <a:t>基本的权利诉求</a:t>
            </a:r>
          </a:p>
          <a:p>
            <a:pPr marL="0" indent="0">
              <a:buNone/>
            </a:pPr>
            <a:r>
              <a:rPr lang="zh-CN" altLang="en-US" dirty="0"/>
              <a:t>哥林多前书</a:t>
            </a:r>
            <a:r>
              <a:rPr lang="en-US" altLang="zh-CN" dirty="0"/>
              <a:t>7:21 </a:t>
            </a:r>
            <a:r>
              <a:rPr lang="zh-CN" altLang="en-US" dirty="0"/>
              <a:t>你是作奴仆蒙召的吗？不要因此忧虑；若能以自由，就求自由更好。</a:t>
            </a:r>
          </a:p>
          <a:p>
            <a:pPr marL="0" indent="0">
              <a:buNone/>
            </a:pPr>
            <a:endParaRPr lang="zh-CN" altLang="en-US" dirty="0"/>
          </a:p>
        </p:txBody>
      </p:sp>
    </p:spTree>
    <p:extLst>
      <p:ext uri="{BB962C8B-B14F-4D97-AF65-F5344CB8AC3E}">
        <p14:creationId xmlns:p14="http://schemas.microsoft.com/office/powerpoint/2010/main" val="23556898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40A516-5B9D-43DA-A9B1-D25B7950497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4B61C78-28AC-4923-B5AC-417926E2F580}"/>
              </a:ext>
            </a:extLst>
          </p:cNvPr>
          <p:cNvSpPr>
            <a:spLocks noGrp="1"/>
          </p:cNvSpPr>
          <p:nvPr>
            <p:ph idx="1"/>
          </p:nvPr>
        </p:nvSpPr>
        <p:spPr/>
        <p:txBody>
          <a:bodyPr/>
          <a:lstStyle/>
          <a:p>
            <a:pPr marL="0" indent="0">
              <a:buNone/>
            </a:pPr>
            <a:r>
              <a:rPr lang="zh-CN" altLang="en-US" dirty="0"/>
              <a:t>威斯敏斯特大要理问答第</a:t>
            </a:r>
            <a:r>
              <a:rPr lang="en-US" altLang="zh-CN" dirty="0"/>
              <a:t>147</a:t>
            </a:r>
            <a:r>
              <a:rPr lang="zh-CN" altLang="en-US" dirty="0"/>
              <a:t>问：在第十条诫命中，命令什么责任？</a:t>
            </a:r>
          </a:p>
          <a:p>
            <a:pPr marL="0" indent="0">
              <a:buNone/>
            </a:pPr>
            <a:r>
              <a:rPr lang="zh-CN" altLang="en-US" dirty="0"/>
              <a:t>答：在第十条诫命中，命令的责任是</a:t>
            </a:r>
            <a:r>
              <a:rPr lang="en-US" altLang="zh-CN" dirty="0"/>
              <a:t>:</a:t>
            </a:r>
          </a:p>
          <a:p>
            <a:pPr marL="0" indent="0">
              <a:buNone/>
            </a:pPr>
            <a:r>
              <a:rPr lang="zh-CN" altLang="en-US" dirty="0"/>
              <a:t>（</a:t>
            </a:r>
            <a:r>
              <a:rPr lang="en-US" altLang="zh-CN" dirty="0"/>
              <a:t>1</a:t>
            </a:r>
            <a:r>
              <a:rPr lang="zh-CN" altLang="en-US" dirty="0"/>
              <a:t>）对我们自己的境况完全知足；</a:t>
            </a:r>
          </a:p>
          <a:p>
            <a:pPr marL="0" indent="0">
              <a:buNone/>
            </a:pPr>
            <a:r>
              <a:rPr lang="zh-CN" altLang="en-US" dirty="0"/>
              <a:t>（</a:t>
            </a:r>
            <a:r>
              <a:rPr lang="en-US" altLang="zh-CN" dirty="0"/>
              <a:t>2</a:t>
            </a:r>
            <a:r>
              <a:rPr lang="zh-CN" altLang="en-US" dirty="0"/>
              <a:t>）用正直仁爱的精神对待我们的邻舍，以致于我们关乎他人的一切的动机和情感，都是以促进他人的益处为念。</a:t>
            </a:r>
          </a:p>
          <a:p>
            <a:pPr marL="0" indent="0">
              <a:buNone/>
            </a:pPr>
            <a:endParaRPr lang="zh-CN" altLang="en-US" dirty="0"/>
          </a:p>
        </p:txBody>
      </p:sp>
    </p:spTree>
    <p:extLst>
      <p:ext uri="{BB962C8B-B14F-4D97-AF65-F5344CB8AC3E}">
        <p14:creationId xmlns:p14="http://schemas.microsoft.com/office/powerpoint/2010/main" val="269261705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DCAE36-29EA-4E56-AE78-FED8F5AAEEE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3785EAE-A9E2-43A6-BE6D-A8AC66C9FDEB}"/>
              </a:ext>
            </a:extLst>
          </p:cNvPr>
          <p:cNvSpPr>
            <a:spLocks noGrp="1"/>
          </p:cNvSpPr>
          <p:nvPr>
            <p:ph idx="1"/>
          </p:nvPr>
        </p:nvSpPr>
        <p:spPr/>
        <p:txBody>
          <a:bodyPr/>
          <a:lstStyle/>
          <a:p>
            <a:pPr marL="0" indent="0">
              <a:buNone/>
            </a:pPr>
            <a:r>
              <a:rPr lang="zh-CN" altLang="en-US" dirty="0"/>
              <a:t>威斯敏斯特大要理问答第</a:t>
            </a:r>
            <a:r>
              <a:rPr lang="en-US" altLang="zh-CN" dirty="0"/>
              <a:t>148</a:t>
            </a:r>
            <a:r>
              <a:rPr lang="zh-CN" altLang="en-US" dirty="0"/>
              <a:t>问：在第十条诫命中，禁止什么罪行？</a:t>
            </a:r>
          </a:p>
          <a:p>
            <a:pPr marL="0" indent="0">
              <a:buNone/>
            </a:pPr>
            <a:r>
              <a:rPr lang="zh-CN" altLang="en-US" dirty="0"/>
              <a:t>答：在第十条诫命中，禁止的罪行是</a:t>
            </a:r>
            <a:r>
              <a:rPr lang="en-US" altLang="zh-CN" dirty="0"/>
              <a:t>:</a:t>
            </a:r>
          </a:p>
          <a:p>
            <a:pPr marL="0" indent="0">
              <a:buNone/>
            </a:pPr>
            <a:r>
              <a:rPr lang="zh-CN" altLang="en-US" dirty="0"/>
              <a:t>（</a:t>
            </a:r>
            <a:r>
              <a:rPr lang="en-US" altLang="zh-CN" dirty="0"/>
              <a:t>1</a:t>
            </a:r>
            <a:r>
              <a:rPr lang="zh-CN" altLang="en-US" dirty="0"/>
              <a:t>）对自己的现状不满；</a:t>
            </a:r>
          </a:p>
          <a:p>
            <a:pPr marL="0" indent="0">
              <a:buNone/>
            </a:pPr>
            <a:r>
              <a:rPr lang="zh-CN" altLang="en-US" dirty="0"/>
              <a:t>（</a:t>
            </a:r>
            <a:r>
              <a:rPr lang="en-US" altLang="zh-CN" dirty="0"/>
              <a:t>2</a:t>
            </a:r>
            <a:r>
              <a:rPr lang="zh-CN" altLang="en-US" dirty="0"/>
              <a:t>）对邻舍的善况嫉妒、难受；</a:t>
            </a:r>
          </a:p>
          <a:p>
            <a:pPr marL="0" indent="0">
              <a:buNone/>
            </a:pPr>
            <a:r>
              <a:rPr lang="zh-CN" altLang="en-US" dirty="0"/>
              <a:t>（</a:t>
            </a:r>
            <a:r>
              <a:rPr lang="en-US" altLang="zh-CN" dirty="0"/>
              <a:t>3</a:t>
            </a:r>
            <a:r>
              <a:rPr lang="zh-CN" altLang="en-US" dirty="0"/>
              <a:t>）并对他所拥有的产生贪心邪情。</a:t>
            </a:r>
          </a:p>
          <a:p>
            <a:pPr marL="0" indent="0">
              <a:buNone/>
            </a:pPr>
            <a:endParaRPr lang="zh-CN" altLang="en-US" dirty="0"/>
          </a:p>
        </p:txBody>
      </p:sp>
    </p:spTree>
    <p:extLst>
      <p:ext uri="{BB962C8B-B14F-4D97-AF65-F5344CB8AC3E}">
        <p14:creationId xmlns:p14="http://schemas.microsoft.com/office/powerpoint/2010/main" val="312926402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02D919-4B9D-46E7-9E82-956C2FD0165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73FD13B-36DC-4F75-A6E9-00872CA926CB}"/>
              </a:ext>
            </a:extLst>
          </p:cNvPr>
          <p:cNvSpPr>
            <a:spLocks noGrp="1"/>
          </p:cNvSpPr>
          <p:nvPr>
            <p:ph idx="1"/>
          </p:nvPr>
        </p:nvSpPr>
        <p:spPr/>
        <p:txBody>
          <a:bodyPr/>
          <a:lstStyle/>
          <a:p>
            <a:pPr marL="0" indent="0">
              <a:buNone/>
            </a:pPr>
            <a:r>
              <a:rPr lang="zh-CN" altLang="en-US" dirty="0"/>
              <a:t>列王记上</a:t>
            </a:r>
            <a:r>
              <a:rPr lang="en-US" altLang="zh-CN" dirty="0"/>
              <a:t>21:2 </a:t>
            </a:r>
            <a:r>
              <a:rPr lang="zh-CN" altLang="en-US" dirty="0"/>
              <a:t>亚哈对拿伯说：“你将你的葡萄园给我作菜园，因为是靠近我的宫；我就把更好的葡萄园换给你，或是你要银子，我就按着价值给你。”</a:t>
            </a:r>
          </a:p>
        </p:txBody>
      </p:sp>
    </p:spTree>
    <p:extLst>
      <p:ext uri="{BB962C8B-B14F-4D97-AF65-F5344CB8AC3E}">
        <p14:creationId xmlns:p14="http://schemas.microsoft.com/office/powerpoint/2010/main" val="3306802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828BD7-87D0-428F-8959-5A15B196901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9D6F9EF-CBAF-4F98-80F2-0DB9AA852DC3}"/>
              </a:ext>
            </a:extLst>
          </p:cNvPr>
          <p:cNvSpPr>
            <a:spLocks noGrp="1"/>
          </p:cNvSpPr>
          <p:nvPr>
            <p:ph idx="1"/>
          </p:nvPr>
        </p:nvSpPr>
        <p:spPr/>
        <p:txBody>
          <a:bodyPr/>
          <a:lstStyle/>
          <a:p>
            <a:pPr marL="0" indent="0">
              <a:buNone/>
            </a:pPr>
            <a:r>
              <a:rPr lang="zh-CN" altLang="en-US" dirty="0"/>
              <a:t>列王纪下</a:t>
            </a:r>
            <a:r>
              <a:rPr lang="en-US" altLang="zh-CN" dirty="0"/>
              <a:t>6:19 </a:t>
            </a:r>
            <a:r>
              <a:rPr lang="zh-CN" altLang="en-US" dirty="0"/>
              <a:t>以利沙对他们说：“这不是那道，也不是那城；你们跟我去，我必领你们到所寻找的人那里。”于是领他们到了撒玛利亚。</a:t>
            </a:r>
          </a:p>
          <a:p>
            <a:pPr marL="0" indent="0">
              <a:buNone/>
            </a:pPr>
            <a:r>
              <a:rPr lang="zh-CN" altLang="en-US" dirty="0"/>
              <a:t>“以利沙没有任何义务告知他们他就是他们要找的人。”</a:t>
            </a:r>
          </a:p>
          <a:p>
            <a:pPr marL="0" indent="0">
              <a:buNone/>
            </a:pPr>
            <a:endParaRPr lang="zh-CN" altLang="en-US" dirty="0"/>
          </a:p>
        </p:txBody>
      </p:sp>
    </p:spTree>
    <p:extLst>
      <p:ext uri="{BB962C8B-B14F-4D97-AF65-F5344CB8AC3E}">
        <p14:creationId xmlns:p14="http://schemas.microsoft.com/office/powerpoint/2010/main" val="420670358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DDA6DA8-2E65-4C77-85F1-6B423FA9251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D0A9E80-88C5-4F30-B360-4C58618CDE7C}"/>
              </a:ext>
            </a:extLst>
          </p:cNvPr>
          <p:cNvSpPr>
            <a:spLocks noGrp="1"/>
          </p:cNvSpPr>
          <p:nvPr>
            <p:ph idx="1"/>
          </p:nvPr>
        </p:nvSpPr>
        <p:spPr/>
        <p:txBody>
          <a:bodyPr/>
          <a:lstStyle/>
          <a:p>
            <a:pPr marL="0" indent="0">
              <a:buNone/>
            </a:pPr>
            <a:r>
              <a:rPr lang="zh-CN" altLang="en-US" dirty="0"/>
              <a:t>列王记上</a:t>
            </a:r>
            <a:r>
              <a:rPr lang="en-US" altLang="zh-CN" dirty="0"/>
              <a:t>21:3 </a:t>
            </a:r>
            <a:r>
              <a:rPr lang="zh-CN" altLang="en-US" dirty="0"/>
              <a:t>拿伯对亚哈说：“我敬畏耶和华，万不敢将我先人留下的产业给你。”</a:t>
            </a:r>
          </a:p>
        </p:txBody>
      </p:sp>
    </p:spTree>
    <p:extLst>
      <p:ext uri="{BB962C8B-B14F-4D97-AF65-F5344CB8AC3E}">
        <p14:creationId xmlns:p14="http://schemas.microsoft.com/office/powerpoint/2010/main" val="213186413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F3B0A99-33DF-453A-A1A3-1D21B63FCD5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61E2D38-B45A-4C61-B5AD-9BD46B5328BC}"/>
              </a:ext>
            </a:extLst>
          </p:cNvPr>
          <p:cNvSpPr>
            <a:spLocks noGrp="1"/>
          </p:cNvSpPr>
          <p:nvPr>
            <p:ph idx="1"/>
          </p:nvPr>
        </p:nvSpPr>
        <p:spPr/>
        <p:txBody>
          <a:bodyPr/>
          <a:lstStyle/>
          <a:p>
            <a:pPr marL="0" indent="0">
              <a:buNone/>
            </a:pPr>
            <a:r>
              <a:rPr lang="zh-CN" altLang="en-US" dirty="0"/>
              <a:t>利未记</a:t>
            </a:r>
            <a:r>
              <a:rPr lang="en-US" altLang="zh-CN" dirty="0"/>
              <a:t>25:23</a:t>
            </a:r>
            <a:r>
              <a:rPr lang="zh-CN" altLang="en-US" dirty="0"/>
              <a:t>地不可永卖，因为地是我的；你们在我面前是客旅，是寄居的。</a:t>
            </a:r>
          </a:p>
        </p:txBody>
      </p:sp>
    </p:spTree>
    <p:extLst>
      <p:ext uri="{BB962C8B-B14F-4D97-AF65-F5344CB8AC3E}">
        <p14:creationId xmlns:p14="http://schemas.microsoft.com/office/powerpoint/2010/main" val="4001647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AFFCBB-EF5C-4B85-B142-A3FDC987446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74873A9-6F69-4798-B7E8-C9EC5DB646A6}"/>
              </a:ext>
            </a:extLst>
          </p:cNvPr>
          <p:cNvSpPr>
            <a:spLocks noGrp="1"/>
          </p:cNvSpPr>
          <p:nvPr>
            <p:ph idx="1"/>
          </p:nvPr>
        </p:nvSpPr>
        <p:spPr/>
        <p:txBody>
          <a:bodyPr/>
          <a:lstStyle/>
          <a:p>
            <a:pPr marL="0" indent="0">
              <a:buNone/>
            </a:pPr>
            <a:r>
              <a:rPr lang="zh-CN" altLang="en-US" dirty="0"/>
              <a:t>民数记</a:t>
            </a:r>
            <a:r>
              <a:rPr lang="en-US" altLang="zh-CN" dirty="0"/>
              <a:t>36:7</a:t>
            </a:r>
            <a:r>
              <a:rPr lang="zh-CN" altLang="en-US" dirty="0"/>
              <a:t>这样，以色列人的产业就不从这支派归到那支派，因为以色列人要各守各祖宗支派的产业。</a:t>
            </a:r>
          </a:p>
        </p:txBody>
      </p:sp>
    </p:spTree>
    <p:extLst>
      <p:ext uri="{BB962C8B-B14F-4D97-AF65-F5344CB8AC3E}">
        <p14:creationId xmlns:p14="http://schemas.microsoft.com/office/powerpoint/2010/main" val="129604905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7EB830F-4DA8-4386-9C2A-1707A693465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1B4A483-3BB4-4C32-9ABE-8FE57748E150}"/>
              </a:ext>
            </a:extLst>
          </p:cNvPr>
          <p:cNvSpPr>
            <a:spLocks noGrp="1"/>
          </p:cNvSpPr>
          <p:nvPr>
            <p:ph idx="1"/>
          </p:nvPr>
        </p:nvSpPr>
        <p:spPr/>
        <p:txBody>
          <a:bodyPr/>
          <a:lstStyle/>
          <a:p>
            <a:pPr marL="0" indent="0">
              <a:buNone/>
            </a:pPr>
            <a:r>
              <a:rPr lang="zh-CN" altLang="en-US" dirty="0"/>
              <a:t>美国改革宗神学家</a:t>
            </a:r>
            <a:r>
              <a:rPr lang="en-US" altLang="zh-CN" dirty="0"/>
              <a:t>Michael Horton</a:t>
            </a:r>
            <a:r>
              <a:rPr lang="zh-CN" altLang="en-US" dirty="0"/>
              <a:t>说：“贫穷与富足的现状不会影响我们的满足感，对神的信靠才会。”</a:t>
            </a:r>
          </a:p>
        </p:txBody>
      </p:sp>
    </p:spTree>
    <p:extLst>
      <p:ext uri="{BB962C8B-B14F-4D97-AF65-F5344CB8AC3E}">
        <p14:creationId xmlns:p14="http://schemas.microsoft.com/office/powerpoint/2010/main" val="39462817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8CA2339-FFB1-4FE8-816A-807BE39531B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5747FBA-DE3D-43D5-8C72-E78FDC103EFC}"/>
              </a:ext>
            </a:extLst>
          </p:cNvPr>
          <p:cNvSpPr>
            <a:spLocks noGrp="1"/>
          </p:cNvSpPr>
          <p:nvPr>
            <p:ph idx="1"/>
          </p:nvPr>
        </p:nvSpPr>
        <p:spPr/>
        <p:txBody>
          <a:bodyPr/>
          <a:lstStyle/>
          <a:p>
            <a:pPr marL="0" indent="0">
              <a:buNone/>
            </a:pPr>
            <a:r>
              <a:rPr lang="zh-CN" altLang="en-US" dirty="0"/>
              <a:t>一边是坐拥十个支派的土地却依旧看重那个小小的园子、非得在里面种菜吃才开心的一国之君；</a:t>
            </a:r>
            <a:endParaRPr lang="en-US" altLang="zh-CN" dirty="0"/>
          </a:p>
          <a:p>
            <a:pPr marL="0" indent="0">
              <a:buNone/>
            </a:pPr>
            <a:r>
              <a:rPr lang="zh-CN" altLang="en-US" dirty="0"/>
              <a:t>一边是只有一亩三分地却认准了这就是神赐给我的、我要好好耕作以至于能够对国王的各种威逼利诱自由地说“不！”的平民。</a:t>
            </a:r>
            <a:endParaRPr lang="en-US" altLang="zh-CN" dirty="0"/>
          </a:p>
          <a:p>
            <a:pPr marL="0" indent="0">
              <a:buNone/>
            </a:pPr>
            <a:r>
              <a:rPr lang="zh-CN" altLang="en-US" dirty="0"/>
              <a:t>他们俩哪个人更满足呢？</a:t>
            </a:r>
          </a:p>
        </p:txBody>
      </p:sp>
    </p:spTree>
    <p:extLst>
      <p:ext uri="{BB962C8B-B14F-4D97-AF65-F5344CB8AC3E}">
        <p14:creationId xmlns:p14="http://schemas.microsoft.com/office/powerpoint/2010/main" val="20962130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1C95A2-B60E-4D3C-B554-7E4AECDA734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765CBE8-E180-4A70-91B1-6F90197972CB}"/>
              </a:ext>
            </a:extLst>
          </p:cNvPr>
          <p:cNvSpPr>
            <a:spLocks noGrp="1"/>
          </p:cNvSpPr>
          <p:nvPr>
            <p:ph idx="1"/>
          </p:nvPr>
        </p:nvSpPr>
        <p:spPr/>
        <p:txBody>
          <a:bodyPr/>
          <a:lstStyle/>
          <a:p>
            <a:pPr marL="0" indent="0">
              <a:buNone/>
            </a:pPr>
            <a:r>
              <a:rPr lang="zh-CN" altLang="en-US" dirty="0"/>
              <a:t>列王记上</a:t>
            </a:r>
            <a:r>
              <a:rPr lang="en-US" altLang="zh-CN" dirty="0"/>
              <a:t>21:4</a:t>
            </a:r>
            <a:r>
              <a:rPr lang="zh-CN" altLang="en-US" dirty="0"/>
              <a:t>亚哈因耶斯列人拿伯说“我不敢将我先人留下的产业给你”，就闷闷不乐地回宫，躺在床上，转脸向内，也不吃饭。</a:t>
            </a:r>
          </a:p>
        </p:txBody>
      </p:sp>
    </p:spTree>
    <p:extLst>
      <p:ext uri="{BB962C8B-B14F-4D97-AF65-F5344CB8AC3E}">
        <p14:creationId xmlns:p14="http://schemas.microsoft.com/office/powerpoint/2010/main" val="39452754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E95161-A1B0-484A-8BC5-E9636F63962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32240B1-E5E4-466E-8E5A-77DE3E09F141}"/>
              </a:ext>
            </a:extLst>
          </p:cNvPr>
          <p:cNvSpPr>
            <a:spLocks noGrp="1"/>
          </p:cNvSpPr>
          <p:nvPr>
            <p:ph idx="1"/>
          </p:nvPr>
        </p:nvSpPr>
        <p:spPr/>
        <p:txBody>
          <a:bodyPr/>
          <a:lstStyle/>
          <a:p>
            <a:pPr marL="0" indent="0">
              <a:buNone/>
            </a:pPr>
            <a:r>
              <a:rPr lang="zh-CN" altLang="en-US" dirty="0"/>
              <a:t>撒母耳记上</a:t>
            </a:r>
            <a:r>
              <a:rPr lang="en-US" altLang="zh-CN" dirty="0"/>
              <a:t>21:16</a:t>
            </a:r>
            <a:r>
              <a:rPr lang="zh-CN" altLang="en-US" dirty="0"/>
              <a:t>亚哈听见拿伯死了，就起来，下去要得耶斯列人拿伯的葡萄园。</a:t>
            </a:r>
          </a:p>
        </p:txBody>
      </p:sp>
    </p:spTree>
    <p:extLst>
      <p:ext uri="{BB962C8B-B14F-4D97-AF65-F5344CB8AC3E}">
        <p14:creationId xmlns:p14="http://schemas.microsoft.com/office/powerpoint/2010/main" val="195819717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701F1D-EB55-42A5-9DA4-7C25465D3A46}"/>
              </a:ext>
            </a:extLst>
          </p:cNvPr>
          <p:cNvSpPr>
            <a:spLocks noGrp="1"/>
          </p:cNvSpPr>
          <p:nvPr>
            <p:ph type="title"/>
          </p:nvPr>
        </p:nvSpPr>
        <p:spPr/>
        <p:txBody>
          <a:bodyPr/>
          <a:lstStyle/>
          <a:p>
            <a:r>
              <a:rPr lang="zh-CN" altLang="en-US" dirty="0"/>
              <a:t>别人家的孩子</a:t>
            </a:r>
          </a:p>
        </p:txBody>
      </p:sp>
      <p:sp>
        <p:nvSpPr>
          <p:cNvPr id="3" name="内容占位符 2">
            <a:extLst>
              <a:ext uri="{FF2B5EF4-FFF2-40B4-BE49-F238E27FC236}">
                <a16:creationId xmlns:a16="http://schemas.microsoft.com/office/drawing/2014/main" id="{FBB18FE0-6DF5-4F3D-8437-CE20461E36B0}"/>
              </a:ext>
            </a:extLst>
          </p:cNvPr>
          <p:cNvSpPr>
            <a:spLocks noGrp="1"/>
          </p:cNvSpPr>
          <p:nvPr>
            <p:ph idx="1"/>
          </p:nvPr>
        </p:nvSpPr>
        <p:spPr/>
        <p:txBody>
          <a:bodyPr/>
          <a:lstStyle/>
          <a:p>
            <a:pPr marL="0" indent="0">
              <a:buNone/>
            </a:pPr>
            <a:endParaRPr lang="zh-CN" altLang="en-US" dirty="0"/>
          </a:p>
        </p:txBody>
      </p:sp>
    </p:spTree>
    <p:extLst>
      <p:ext uri="{BB962C8B-B14F-4D97-AF65-F5344CB8AC3E}">
        <p14:creationId xmlns:p14="http://schemas.microsoft.com/office/powerpoint/2010/main" val="295187050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0B18EE-2DE0-4AC8-A172-432A768031EF}"/>
              </a:ext>
            </a:extLst>
          </p:cNvPr>
          <p:cNvSpPr>
            <a:spLocks noGrp="1"/>
          </p:cNvSpPr>
          <p:nvPr>
            <p:ph type="title"/>
          </p:nvPr>
        </p:nvSpPr>
        <p:spPr/>
        <p:txBody>
          <a:bodyPr/>
          <a:lstStyle/>
          <a:p>
            <a:r>
              <a:rPr lang="en-US" altLang="zh-CN" dirty="0"/>
              <a:t>×××</a:t>
            </a:r>
            <a:r>
              <a:rPr lang="zh-CN" altLang="en-US" dirty="0"/>
              <a:t>的爸爸妈妈</a:t>
            </a:r>
          </a:p>
        </p:txBody>
      </p:sp>
      <p:sp>
        <p:nvSpPr>
          <p:cNvPr id="3" name="内容占位符 2">
            <a:extLst>
              <a:ext uri="{FF2B5EF4-FFF2-40B4-BE49-F238E27FC236}">
                <a16:creationId xmlns:a16="http://schemas.microsoft.com/office/drawing/2014/main" id="{1E91A25B-6941-42B4-8D58-D3AF82D0400A}"/>
              </a:ext>
            </a:extLst>
          </p:cNvPr>
          <p:cNvSpPr>
            <a:spLocks noGrp="1"/>
          </p:cNvSpPr>
          <p:nvPr>
            <p:ph idx="1"/>
          </p:nvPr>
        </p:nvSpPr>
        <p:spPr/>
        <p:txBody>
          <a:bodyPr/>
          <a:lstStyle/>
          <a:p>
            <a:endParaRPr lang="zh-CN" altLang="en-US"/>
          </a:p>
        </p:txBody>
      </p:sp>
    </p:spTree>
    <p:extLst>
      <p:ext uri="{BB962C8B-B14F-4D97-AF65-F5344CB8AC3E}">
        <p14:creationId xmlns:p14="http://schemas.microsoft.com/office/powerpoint/2010/main" val="23958730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7DF09C-740D-413B-87FA-008F7D88F23C}"/>
              </a:ext>
            </a:extLst>
          </p:cNvPr>
          <p:cNvSpPr>
            <a:spLocks noGrp="1"/>
          </p:cNvSpPr>
          <p:nvPr>
            <p:ph type="title"/>
          </p:nvPr>
        </p:nvSpPr>
        <p:spPr/>
        <p:txBody>
          <a:bodyPr/>
          <a:lstStyle/>
          <a:p>
            <a:r>
              <a:rPr lang="zh-CN" altLang="en-US" dirty="0"/>
              <a:t>尼采</a:t>
            </a:r>
            <a:r>
              <a:rPr lang="en-US" altLang="zh-CN" dirty="0" err="1"/>
              <a:t>ressentiment</a:t>
            </a:r>
            <a:r>
              <a:rPr lang="en-US" altLang="zh-CN" dirty="0"/>
              <a:t> </a:t>
            </a:r>
            <a:endParaRPr lang="zh-CN" altLang="en-US" dirty="0"/>
          </a:p>
        </p:txBody>
      </p:sp>
      <p:sp>
        <p:nvSpPr>
          <p:cNvPr id="3" name="内容占位符 2">
            <a:extLst>
              <a:ext uri="{FF2B5EF4-FFF2-40B4-BE49-F238E27FC236}">
                <a16:creationId xmlns:a16="http://schemas.microsoft.com/office/drawing/2014/main" id="{7CA58460-241E-4FC7-BD44-BADFBA4E0AD4}"/>
              </a:ext>
            </a:extLst>
          </p:cNvPr>
          <p:cNvSpPr>
            <a:spLocks noGrp="1"/>
          </p:cNvSpPr>
          <p:nvPr>
            <p:ph idx="1"/>
          </p:nvPr>
        </p:nvSpPr>
        <p:spPr/>
        <p:txBody>
          <a:bodyPr/>
          <a:lstStyle/>
          <a:p>
            <a:pPr marL="0" indent="0">
              <a:buNone/>
            </a:pPr>
            <a:r>
              <a:rPr lang="zh-CN" altLang="en-US" dirty="0"/>
              <a:t>不满足于帮助穷人，并且主张伤害富人。</a:t>
            </a:r>
          </a:p>
        </p:txBody>
      </p:sp>
    </p:spTree>
    <p:extLst>
      <p:ext uri="{BB962C8B-B14F-4D97-AF65-F5344CB8AC3E}">
        <p14:creationId xmlns:p14="http://schemas.microsoft.com/office/powerpoint/2010/main" val="851960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F6985C-DB39-4D42-AA41-A46D82E5AF3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13216ED-E3FB-441C-BD4D-5F14D2A46AD4}"/>
              </a:ext>
            </a:extLst>
          </p:cNvPr>
          <p:cNvSpPr>
            <a:spLocks noGrp="1"/>
          </p:cNvSpPr>
          <p:nvPr>
            <p:ph idx="1"/>
          </p:nvPr>
        </p:nvSpPr>
        <p:spPr/>
        <p:txBody>
          <a:bodyPr/>
          <a:lstStyle/>
          <a:p>
            <a:pPr marL="0" indent="0">
              <a:buNone/>
            </a:pPr>
            <a:r>
              <a:rPr lang="zh-CN" altLang="en-US" dirty="0"/>
              <a:t> 约书亚记</a:t>
            </a:r>
            <a:r>
              <a:rPr lang="en-US" altLang="zh-CN" dirty="0"/>
              <a:t>8:3-8 </a:t>
            </a:r>
            <a:r>
              <a:rPr lang="zh-CN" altLang="en-US" dirty="0"/>
              <a:t>于是，约书亚和一切兵丁都起来，要上艾城去。约书亚选了三万大能的勇士，夜间打发他们前往，吩咐他们说：“你们要在城后埋伏，不可离城太远，都要各自准备。我与我所带领的众民要向城前往。城里的人像初次出来攻击我们的时候，我们就在他们面前逃跑，他们必出来追赶我们，直到我们引诱他们离开城；</a:t>
            </a:r>
          </a:p>
        </p:txBody>
      </p:sp>
    </p:spTree>
    <p:extLst>
      <p:ext uri="{BB962C8B-B14F-4D97-AF65-F5344CB8AC3E}">
        <p14:creationId xmlns:p14="http://schemas.microsoft.com/office/powerpoint/2010/main" val="966587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36318A-18DE-48BF-BDC5-7982F007494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995AF20-BD25-4B3D-ADD0-0BC6DB280D62}"/>
              </a:ext>
            </a:extLst>
          </p:cNvPr>
          <p:cNvSpPr>
            <a:spLocks noGrp="1"/>
          </p:cNvSpPr>
          <p:nvPr>
            <p:ph idx="1"/>
          </p:nvPr>
        </p:nvSpPr>
        <p:spPr/>
        <p:txBody>
          <a:bodyPr/>
          <a:lstStyle/>
          <a:p>
            <a:pPr marL="0" indent="0">
              <a:buNone/>
            </a:pPr>
            <a:r>
              <a:rPr lang="zh-CN" altLang="en-US" dirty="0"/>
              <a:t>狭义：这条诫命禁止我们有罪地觊觎那些属于我们邻舍的一切。</a:t>
            </a:r>
          </a:p>
          <a:p>
            <a:pPr marL="0" indent="0">
              <a:buNone/>
            </a:pPr>
            <a:r>
              <a:rPr lang="zh-CN" altLang="en-US" dirty="0"/>
              <a:t>广义：这条诫命禁止我们心中哪怕最微小的犯罪的倾向或念头。</a:t>
            </a:r>
          </a:p>
          <a:p>
            <a:pPr marL="0" indent="0">
              <a:buNone/>
            </a:pPr>
            <a:endParaRPr lang="zh-CN" altLang="en-US" dirty="0"/>
          </a:p>
        </p:txBody>
      </p:sp>
    </p:spTree>
    <p:extLst>
      <p:ext uri="{BB962C8B-B14F-4D97-AF65-F5344CB8AC3E}">
        <p14:creationId xmlns:p14="http://schemas.microsoft.com/office/powerpoint/2010/main" val="312724138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09E66EA-ADBC-485A-BDA0-8F8C1E171BA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E7D9893-9CA1-4B63-9E4D-5E2E047C9E77}"/>
              </a:ext>
            </a:extLst>
          </p:cNvPr>
          <p:cNvSpPr>
            <a:spLocks noGrp="1"/>
          </p:cNvSpPr>
          <p:nvPr>
            <p:ph idx="1"/>
          </p:nvPr>
        </p:nvSpPr>
        <p:spPr/>
        <p:txBody>
          <a:bodyPr/>
          <a:lstStyle/>
          <a:p>
            <a:pPr marL="0" indent="0">
              <a:buNone/>
            </a:pPr>
            <a:r>
              <a:rPr lang="zh-CN" altLang="en-US" dirty="0"/>
              <a:t>当第十条诫命不再把贪恋看作犯罪的动机，而视为犯罪本身时，它就在帮我们建立一个更宏大的世界观</a:t>
            </a:r>
            <a:r>
              <a:rPr lang="en-US" altLang="zh-CN" dirty="0"/>
              <a:t>-</a:t>
            </a:r>
            <a:r>
              <a:rPr lang="zh-CN" altLang="en-US" dirty="0"/>
              <a:t>不可见的世界与可见的世界是不可分割的。</a:t>
            </a:r>
            <a:endParaRPr lang="en-US" altLang="zh-CN" dirty="0"/>
          </a:p>
          <a:p>
            <a:pPr marL="0" indent="0">
              <a:buNone/>
            </a:pPr>
            <a:r>
              <a:rPr lang="zh-CN" altLang="en-US" dirty="0"/>
              <a:t>我们的世界观常常被我们肉眼可见的所辖制，但圣经让我们看到的真相是不可见的世界时刻影响并决定着可见的世界。</a:t>
            </a:r>
            <a:endParaRPr lang="en-US" altLang="zh-CN" dirty="0"/>
          </a:p>
          <a:p>
            <a:pPr marL="0" indent="0">
              <a:buNone/>
            </a:pPr>
            <a:r>
              <a:rPr lang="zh-CN" altLang="en-US" dirty="0"/>
              <a:t>“我们应凭信心不凭眼见。”</a:t>
            </a:r>
          </a:p>
        </p:txBody>
      </p:sp>
    </p:spTree>
    <p:extLst>
      <p:ext uri="{BB962C8B-B14F-4D97-AF65-F5344CB8AC3E}">
        <p14:creationId xmlns:p14="http://schemas.microsoft.com/office/powerpoint/2010/main" val="231638726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2CB28A-734E-4FB0-B59D-3610742182B3}"/>
              </a:ext>
            </a:extLst>
          </p:cNvPr>
          <p:cNvSpPr>
            <a:spLocks noGrp="1"/>
          </p:cNvSpPr>
          <p:nvPr>
            <p:ph type="title"/>
          </p:nvPr>
        </p:nvSpPr>
        <p:spPr/>
        <p:txBody>
          <a:bodyPr/>
          <a:lstStyle/>
          <a:p>
            <a:r>
              <a:rPr lang="zh-CN" altLang="en-US" dirty="0"/>
              <a:t>凭眼见的基督徒是如何？</a:t>
            </a:r>
          </a:p>
        </p:txBody>
      </p:sp>
      <p:sp>
        <p:nvSpPr>
          <p:cNvPr id="3" name="内容占位符 2">
            <a:extLst>
              <a:ext uri="{FF2B5EF4-FFF2-40B4-BE49-F238E27FC236}">
                <a16:creationId xmlns:a16="http://schemas.microsoft.com/office/drawing/2014/main" id="{8333B9F4-8A29-490C-95D9-4D185D6E9C8D}"/>
              </a:ext>
            </a:extLst>
          </p:cNvPr>
          <p:cNvSpPr>
            <a:spLocks noGrp="1"/>
          </p:cNvSpPr>
          <p:nvPr>
            <p:ph idx="1"/>
          </p:nvPr>
        </p:nvSpPr>
        <p:spPr/>
        <p:txBody>
          <a:bodyPr>
            <a:normAutofit fontScale="85000" lnSpcReduction="10000"/>
          </a:bodyPr>
          <a:lstStyle/>
          <a:p>
            <a:pPr marL="0" indent="0">
              <a:buNone/>
            </a:pPr>
            <a:r>
              <a:rPr lang="zh-CN" altLang="en-US" dirty="0"/>
              <a:t>生孩子不是靠信心和“生养众多”的应许，而是看是否符合计生政策，是否能达到自己满意的生活标准；</a:t>
            </a:r>
          </a:p>
          <a:p>
            <a:pPr marL="0" indent="0">
              <a:buNone/>
            </a:pPr>
            <a:r>
              <a:rPr lang="zh-CN" altLang="en-US" dirty="0"/>
              <a:t>堕胎与否不是根据“不可谋杀”的诫命，而是根据自己的前途与存款；</a:t>
            </a:r>
          </a:p>
          <a:p>
            <a:pPr marL="0" indent="0">
              <a:buNone/>
            </a:pPr>
            <a:r>
              <a:rPr lang="zh-CN" altLang="en-US" dirty="0"/>
              <a:t>教育的原则不是根据申命记第六章，而是根据义务教育法第六章；</a:t>
            </a:r>
          </a:p>
          <a:p>
            <a:pPr marL="0" indent="0">
              <a:buNone/>
            </a:pPr>
            <a:r>
              <a:rPr lang="zh-CN" altLang="en-US" dirty="0"/>
              <a:t>找工作不考虑安息日，而只看是否有五险一金；</a:t>
            </a:r>
          </a:p>
          <a:p>
            <a:pPr marL="0" indent="0">
              <a:buNone/>
            </a:pPr>
            <a:r>
              <a:rPr lang="zh-CN" altLang="en-US" dirty="0"/>
              <a:t>工作中不在乎神的诫命，只在乎老板的看法和同事的关系；</a:t>
            </a:r>
          </a:p>
          <a:p>
            <a:pPr marL="0" indent="0">
              <a:buNone/>
            </a:pPr>
            <a:r>
              <a:rPr lang="zh-CN" altLang="en-US" dirty="0"/>
              <a:t>找对象不管信不信，而只看相貌存款，身高学历；</a:t>
            </a:r>
          </a:p>
          <a:p>
            <a:pPr marL="0" indent="0">
              <a:buNone/>
            </a:pPr>
            <a:endParaRPr lang="zh-CN" altLang="en-US" dirty="0"/>
          </a:p>
        </p:txBody>
      </p:sp>
    </p:spTree>
    <p:extLst>
      <p:ext uri="{BB962C8B-B14F-4D97-AF65-F5344CB8AC3E}">
        <p14:creationId xmlns:p14="http://schemas.microsoft.com/office/powerpoint/2010/main" val="238668455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BA36E7-CD84-4D54-8878-4A39BFA0B6A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C47AA4C-584A-4910-9DCE-937EB0EE54DB}"/>
              </a:ext>
            </a:extLst>
          </p:cNvPr>
          <p:cNvSpPr>
            <a:spLocks noGrp="1"/>
          </p:cNvSpPr>
          <p:nvPr>
            <p:ph idx="1"/>
          </p:nvPr>
        </p:nvSpPr>
        <p:spPr/>
        <p:txBody>
          <a:bodyPr>
            <a:normAutofit fontScale="85000" lnSpcReduction="10000"/>
          </a:bodyPr>
          <a:lstStyle/>
          <a:p>
            <a:pPr marL="0" indent="0">
              <a:buNone/>
            </a:pPr>
            <a:r>
              <a:rPr lang="zh-CN" altLang="en-US" dirty="0"/>
              <a:t>结婚不管教会辅导、神前立约，而是你情我愿，甚至奉子成婚；</a:t>
            </a:r>
          </a:p>
          <a:p>
            <a:pPr marL="0" indent="0">
              <a:buNone/>
            </a:pPr>
            <a:r>
              <a:rPr lang="zh-CN" altLang="en-US" dirty="0"/>
              <a:t>建立家庭不管“人要离开父母，与妻子连合，二人成为一体”的命令，而是放弃自己男人的责任，让妈妈和太太彼此攻击，互相伤害；</a:t>
            </a:r>
          </a:p>
          <a:p>
            <a:pPr marL="0" indent="0">
              <a:buNone/>
            </a:pPr>
            <a:r>
              <a:rPr lang="zh-CN" altLang="en-US" dirty="0"/>
              <a:t>对成功的标准不是基于圣经的话语，而是基于马云的演讲；</a:t>
            </a:r>
          </a:p>
          <a:p>
            <a:pPr marL="0" indent="0">
              <a:buNone/>
            </a:pPr>
            <a:r>
              <a:rPr lang="zh-CN" altLang="en-US" dirty="0"/>
              <a:t>对幸福的定义不是喜乐平安，而是有车有房有型有款。</a:t>
            </a:r>
          </a:p>
          <a:p>
            <a:pPr marL="0" indent="0">
              <a:buNone/>
            </a:pPr>
            <a:r>
              <a:rPr lang="zh-CN" altLang="en-US" dirty="0"/>
              <a:t>凭眼见的基督徒关注健康胜过关注敬虔，关注自我胜过关注他人，关注生活胜过关注生命，关注世界胜过关注天国。</a:t>
            </a:r>
          </a:p>
          <a:p>
            <a:pPr marL="0" indent="0">
              <a:buNone/>
            </a:pPr>
            <a:endParaRPr lang="zh-CN" altLang="en-US" dirty="0"/>
          </a:p>
        </p:txBody>
      </p:sp>
    </p:spTree>
    <p:extLst>
      <p:ext uri="{BB962C8B-B14F-4D97-AF65-F5344CB8AC3E}">
        <p14:creationId xmlns:p14="http://schemas.microsoft.com/office/powerpoint/2010/main" val="272137013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916377-C0F6-40B6-ABCF-458283226A7A}"/>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03819836-E9DA-42F3-B0C8-860AF8ADB118}"/>
              </a:ext>
            </a:extLst>
          </p:cNvPr>
          <p:cNvSpPr>
            <a:spLocks noGrp="1"/>
          </p:cNvSpPr>
          <p:nvPr>
            <p:ph idx="1"/>
          </p:nvPr>
        </p:nvSpPr>
        <p:spPr/>
        <p:txBody>
          <a:bodyPr/>
          <a:lstStyle/>
          <a:p>
            <a:pPr marL="0" indent="0">
              <a:buNone/>
            </a:pPr>
            <a:r>
              <a:rPr lang="zh-CN" altLang="en-US" dirty="0"/>
              <a:t>作为已经重生但仍有败坏性情残留的我们应如何活出第十条诫命所要求的圣洁呢？</a:t>
            </a:r>
          </a:p>
        </p:txBody>
      </p:sp>
    </p:spTree>
    <p:extLst>
      <p:ext uri="{BB962C8B-B14F-4D97-AF65-F5344CB8AC3E}">
        <p14:creationId xmlns:p14="http://schemas.microsoft.com/office/powerpoint/2010/main" val="211015276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AC3650C-A8A5-44CC-A1B3-4EE98E787C88}"/>
              </a:ext>
            </a:extLst>
          </p:cNvPr>
          <p:cNvSpPr>
            <a:spLocks noGrp="1"/>
          </p:cNvSpPr>
          <p:nvPr>
            <p:ph type="title"/>
          </p:nvPr>
        </p:nvSpPr>
        <p:spPr/>
        <p:txBody>
          <a:bodyPr/>
          <a:lstStyle/>
          <a:p>
            <a:r>
              <a:rPr lang="zh-CN" altLang="en-US" dirty="0"/>
              <a:t>从第十条诫命传讲基督</a:t>
            </a:r>
          </a:p>
        </p:txBody>
      </p:sp>
      <p:sp>
        <p:nvSpPr>
          <p:cNvPr id="3" name="内容占位符 2">
            <a:extLst>
              <a:ext uri="{FF2B5EF4-FFF2-40B4-BE49-F238E27FC236}">
                <a16:creationId xmlns:a16="http://schemas.microsoft.com/office/drawing/2014/main" id="{4BCC4FF5-8B71-415E-8018-46C87B0FC553}"/>
              </a:ext>
            </a:extLst>
          </p:cNvPr>
          <p:cNvSpPr>
            <a:spLocks noGrp="1"/>
          </p:cNvSpPr>
          <p:nvPr>
            <p:ph idx="1"/>
          </p:nvPr>
        </p:nvSpPr>
        <p:spPr/>
        <p:txBody>
          <a:bodyPr/>
          <a:lstStyle/>
          <a:p>
            <a:pPr marL="0" indent="0">
              <a:buNone/>
            </a:pPr>
            <a:r>
              <a:rPr lang="zh-CN" altLang="en-US" dirty="0"/>
              <a:t>把我们的情感和最大的满足专注在神上，以基督耶稣的心为心。</a:t>
            </a:r>
          </a:p>
          <a:p>
            <a:pPr marL="0" indent="0">
              <a:buNone/>
            </a:pPr>
            <a:r>
              <a:rPr lang="zh-CN" altLang="en-US" dirty="0"/>
              <a:t>路加福音</a:t>
            </a:r>
            <a:r>
              <a:rPr lang="en-US" altLang="zh-CN" dirty="0"/>
              <a:t>2:49 “</a:t>
            </a:r>
            <a:r>
              <a:rPr lang="zh-CN" altLang="en-US" dirty="0"/>
              <a:t>岂不知我应当以我父的事为念吗？”</a:t>
            </a:r>
          </a:p>
          <a:p>
            <a:pPr marL="0" indent="0">
              <a:buNone/>
            </a:pPr>
            <a:endParaRPr lang="zh-CN" altLang="en-US" dirty="0"/>
          </a:p>
        </p:txBody>
      </p:sp>
    </p:spTree>
    <p:extLst>
      <p:ext uri="{BB962C8B-B14F-4D97-AF65-F5344CB8AC3E}">
        <p14:creationId xmlns:p14="http://schemas.microsoft.com/office/powerpoint/2010/main" val="232994710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F731D1-265B-492F-AC17-8038D180C2C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8F3D299-DFF6-490F-8583-DD832E549296}"/>
              </a:ext>
            </a:extLst>
          </p:cNvPr>
          <p:cNvSpPr>
            <a:spLocks noGrp="1"/>
          </p:cNvSpPr>
          <p:nvPr>
            <p:ph idx="1"/>
          </p:nvPr>
        </p:nvSpPr>
        <p:spPr/>
        <p:txBody>
          <a:bodyPr/>
          <a:lstStyle/>
          <a:p>
            <a:pPr marL="0" indent="0">
              <a:buNone/>
            </a:pPr>
            <a:r>
              <a:rPr lang="zh-CN" altLang="en-US" dirty="0"/>
              <a:t>信靠主耶稣基督，使我们的心不仅对神有正确的爱，对人也有正确的爱。</a:t>
            </a:r>
          </a:p>
          <a:p>
            <a:pPr marL="0" indent="0">
              <a:buNone/>
            </a:pPr>
            <a:r>
              <a:rPr lang="zh-CN" altLang="en-US" dirty="0"/>
              <a:t>加拉太书</a:t>
            </a:r>
            <a:r>
              <a:rPr lang="en-US" altLang="zh-CN" dirty="0"/>
              <a:t>5:6 </a:t>
            </a:r>
            <a:r>
              <a:rPr lang="zh-CN" altLang="en-US" dirty="0"/>
              <a:t>原来在基督耶稣里，受割礼不受割礼全无功效，惟独使人生发仁爱的信心才有功效。</a:t>
            </a:r>
          </a:p>
          <a:p>
            <a:pPr marL="0" indent="0">
              <a:buNone/>
            </a:pPr>
            <a:endParaRPr lang="zh-CN" altLang="en-US" dirty="0"/>
          </a:p>
        </p:txBody>
      </p:sp>
    </p:spTree>
    <p:extLst>
      <p:ext uri="{BB962C8B-B14F-4D97-AF65-F5344CB8AC3E}">
        <p14:creationId xmlns:p14="http://schemas.microsoft.com/office/powerpoint/2010/main" val="28080027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8BD050-63D6-403B-BACC-A0427447BCB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CFE5636-7CB1-4420-82A6-A29578CB3E3D}"/>
              </a:ext>
            </a:extLst>
          </p:cNvPr>
          <p:cNvSpPr>
            <a:spLocks noGrp="1"/>
          </p:cNvSpPr>
          <p:nvPr>
            <p:ph idx="1"/>
          </p:nvPr>
        </p:nvSpPr>
        <p:spPr/>
        <p:txBody>
          <a:bodyPr/>
          <a:lstStyle/>
          <a:p>
            <a:pPr marL="0" indent="0">
              <a:buNone/>
            </a:pPr>
            <a:r>
              <a:rPr lang="zh-CN" altLang="en-US" dirty="0"/>
              <a:t>仰望耶稣，效法耶稣，以他为榜样。</a:t>
            </a:r>
          </a:p>
          <a:p>
            <a:pPr marL="0" indent="0">
              <a:buNone/>
            </a:pPr>
            <a:r>
              <a:rPr lang="zh-CN" altLang="en-US" dirty="0"/>
              <a:t>以弗所书</a:t>
            </a:r>
            <a:r>
              <a:rPr lang="en-US" altLang="zh-CN" dirty="0"/>
              <a:t>5:1-2 </a:t>
            </a:r>
            <a:r>
              <a:rPr lang="zh-CN" altLang="en-US" dirty="0"/>
              <a:t>所以，你们该效法　神，好像蒙慈爱的儿女一样。也要凭爱心行事，正如基督爱我们，为我们舍了自己，当作馨香的供物和祭物，献与　神。</a:t>
            </a:r>
          </a:p>
          <a:p>
            <a:pPr marL="0" indent="0">
              <a:buNone/>
            </a:pPr>
            <a:endParaRPr lang="zh-CN" altLang="en-US" dirty="0"/>
          </a:p>
        </p:txBody>
      </p:sp>
    </p:spTree>
    <p:extLst>
      <p:ext uri="{BB962C8B-B14F-4D97-AF65-F5344CB8AC3E}">
        <p14:creationId xmlns:p14="http://schemas.microsoft.com/office/powerpoint/2010/main" val="23396993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060CAD6-73F1-4E7B-806D-7AF656DA752D}"/>
              </a:ext>
            </a:extLst>
          </p:cNvPr>
          <p:cNvSpPr>
            <a:spLocks noGrp="1"/>
          </p:cNvSpPr>
          <p:nvPr>
            <p:ph type="title"/>
          </p:nvPr>
        </p:nvSpPr>
        <p:spPr/>
        <p:txBody>
          <a:bodyPr/>
          <a:lstStyle/>
          <a:p>
            <a:r>
              <a:rPr lang="zh-CN" altLang="en-US" dirty="0"/>
              <a:t>中文</a:t>
            </a:r>
          </a:p>
        </p:txBody>
      </p:sp>
      <p:sp>
        <p:nvSpPr>
          <p:cNvPr id="3" name="内容占位符 2">
            <a:extLst>
              <a:ext uri="{FF2B5EF4-FFF2-40B4-BE49-F238E27FC236}">
                <a16:creationId xmlns:a16="http://schemas.microsoft.com/office/drawing/2014/main" id="{D0F7168D-391D-4578-B74C-30845510F54F}"/>
              </a:ext>
            </a:extLst>
          </p:cNvPr>
          <p:cNvSpPr>
            <a:spLocks noGrp="1"/>
          </p:cNvSpPr>
          <p:nvPr>
            <p:ph idx="1"/>
          </p:nvPr>
        </p:nvSpPr>
        <p:spPr/>
        <p:txBody>
          <a:bodyPr>
            <a:normAutofit/>
          </a:bodyPr>
          <a:lstStyle/>
          <a:p>
            <a:r>
              <a:rPr lang="zh-CN" altLang="en-US" dirty="0"/>
              <a:t>威斯敏斯特大要理问答</a:t>
            </a:r>
            <a:endParaRPr lang="en-US" altLang="zh-CN" dirty="0"/>
          </a:p>
          <a:p>
            <a:r>
              <a:rPr lang="zh-CN" altLang="en-US" dirty="0"/>
              <a:t>菲力</a:t>
            </a:r>
            <a:r>
              <a:rPr lang="en-US" altLang="zh-CN" dirty="0"/>
              <a:t>·</a:t>
            </a:r>
            <a:r>
              <a:rPr lang="zh-CN" altLang="en-US" dirty="0"/>
              <a:t>莱肯</a:t>
            </a:r>
            <a:r>
              <a:rPr lang="en-US" altLang="zh-CN" dirty="0"/>
              <a:t>《</a:t>
            </a:r>
            <a:r>
              <a:rPr lang="zh-CN" altLang="en-US" dirty="0"/>
              <a:t>石版上的圣言</a:t>
            </a:r>
            <a:r>
              <a:rPr lang="en-US" altLang="zh-CN" dirty="0"/>
              <a:t>》</a:t>
            </a:r>
          </a:p>
          <a:p>
            <a:pPr marL="0" indent="0">
              <a:buNone/>
            </a:pPr>
            <a:r>
              <a:rPr lang="en-US" altLang="zh-CN" dirty="0"/>
              <a:t>    </a:t>
            </a:r>
            <a:r>
              <a:rPr lang="zh-CN" altLang="en-US" dirty="0"/>
              <a:t>台湾改革宗出版社</a:t>
            </a:r>
            <a:endParaRPr lang="en-US" altLang="zh-CN" dirty="0"/>
          </a:p>
          <a:p>
            <a:r>
              <a:rPr lang="zh-CN" altLang="en-US" dirty="0"/>
              <a:t>约翰</a:t>
            </a:r>
            <a:r>
              <a:rPr lang="en-US" altLang="zh-CN" dirty="0"/>
              <a:t>·</a:t>
            </a:r>
            <a:r>
              <a:rPr lang="zh-CN" altLang="en-US" dirty="0"/>
              <a:t>慕理</a:t>
            </a:r>
            <a:r>
              <a:rPr lang="en-US" altLang="zh-CN" dirty="0"/>
              <a:t>《</a:t>
            </a:r>
            <a:r>
              <a:rPr lang="zh-CN" altLang="en-US" dirty="0"/>
              <a:t>正直生活要道</a:t>
            </a:r>
            <a:r>
              <a:rPr lang="en-US" altLang="zh-CN" dirty="0"/>
              <a:t>》</a:t>
            </a:r>
          </a:p>
          <a:p>
            <a:pPr marL="0" indent="0">
              <a:buNone/>
            </a:pPr>
            <a:r>
              <a:rPr lang="en-US" altLang="zh-CN" dirty="0"/>
              <a:t>    http://rtf-usa.com/books/</a:t>
            </a:r>
            <a:endParaRPr lang="zh-CN" altLang="en-US" dirty="0"/>
          </a:p>
        </p:txBody>
      </p:sp>
    </p:spTree>
    <p:extLst>
      <p:ext uri="{BB962C8B-B14F-4D97-AF65-F5344CB8AC3E}">
        <p14:creationId xmlns:p14="http://schemas.microsoft.com/office/powerpoint/2010/main" val="155094961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F19B173-A80A-4DEF-96E7-EE1571A74331}"/>
              </a:ext>
            </a:extLst>
          </p:cNvPr>
          <p:cNvSpPr>
            <a:spLocks noGrp="1"/>
          </p:cNvSpPr>
          <p:nvPr>
            <p:ph type="title"/>
          </p:nvPr>
        </p:nvSpPr>
        <p:spPr/>
        <p:txBody>
          <a:bodyPr/>
          <a:lstStyle/>
          <a:p>
            <a:r>
              <a:rPr lang="zh-CN" altLang="en-US" dirty="0"/>
              <a:t>英文</a:t>
            </a:r>
          </a:p>
        </p:txBody>
      </p:sp>
      <p:sp>
        <p:nvSpPr>
          <p:cNvPr id="3" name="内容占位符 2">
            <a:extLst>
              <a:ext uri="{FF2B5EF4-FFF2-40B4-BE49-F238E27FC236}">
                <a16:creationId xmlns:a16="http://schemas.microsoft.com/office/drawing/2014/main" id="{B6E053CB-D239-40FD-8C62-E716CEED671A}"/>
              </a:ext>
            </a:extLst>
          </p:cNvPr>
          <p:cNvSpPr>
            <a:spLocks noGrp="1"/>
          </p:cNvSpPr>
          <p:nvPr>
            <p:ph idx="1"/>
          </p:nvPr>
        </p:nvSpPr>
        <p:spPr/>
        <p:txBody>
          <a:bodyPr/>
          <a:lstStyle/>
          <a:p>
            <a:r>
              <a:rPr lang="en-US" altLang="zh-CN" dirty="0"/>
              <a:t>John Frame,</a:t>
            </a:r>
            <a:r>
              <a:rPr lang="zh-CN" altLang="en-US" dirty="0"/>
              <a:t> </a:t>
            </a:r>
            <a:r>
              <a:rPr lang="en-US" altLang="zh-CN" i="1" dirty="0"/>
              <a:t>Doctrine</a:t>
            </a:r>
            <a:r>
              <a:rPr lang="zh-CN" altLang="en-US" i="1" dirty="0"/>
              <a:t> </a:t>
            </a:r>
            <a:r>
              <a:rPr lang="en-US" altLang="zh-CN" i="1" dirty="0"/>
              <a:t>of</a:t>
            </a:r>
            <a:r>
              <a:rPr lang="zh-CN" altLang="en-US" i="1" dirty="0"/>
              <a:t> </a:t>
            </a:r>
            <a:r>
              <a:rPr lang="en-US" altLang="zh-CN" i="1" dirty="0"/>
              <a:t>Christian</a:t>
            </a:r>
            <a:r>
              <a:rPr lang="zh-CN" altLang="en-US" i="1" dirty="0"/>
              <a:t> </a:t>
            </a:r>
            <a:r>
              <a:rPr lang="en-US" altLang="zh-CN" i="1" dirty="0"/>
              <a:t>Life</a:t>
            </a:r>
          </a:p>
          <a:p>
            <a:r>
              <a:rPr lang="en-US" altLang="zh-CN" dirty="0" err="1"/>
              <a:t>Jochem</a:t>
            </a:r>
            <a:r>
              <a:rPr lang="en-US" altLang="zh-CN" dirty="0"/>
              <a:t> </a:t>
            </a:r>
            <a:r>
              <a:rPr lang="en-US" altLang="zh-CN" dirty="0" err="1"/>
              <a:t>Douma</a:t>
            </a:r>
            <a:r>
              <a:rPr lang="en-US" altLang="zh-CN" dirty="0"/>
              <a:t>, </a:t>
            </a:r>
            <a:r>
              <a:rPr lang="en-US" altLang="zh-CN" i="1" dirty="0"/>
              <a:t>The Ten Commandments</a:t>
            </a:r>
            <a:endParaRPr lang="zh-CN" altLang="en-US" dirty="0"/>
          </a:p>
        </p:txBody>
      </p:sp>
    </p:spTree>
    <p:extLst>
      <p:ext uri="{BB962C8B-B14F-4D97-AF65-F5344CB8AC3E}">
        <p14:creationId xmlns:p14="http://schemas.microsoft.com/office/powerpoint/2010/main" val="422760346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5295</Words>
  <Application>Microsoft Office PowerPoint</Application>
  <PresentationFormat>全屏显示(4:3)</PresentationFormat>
  <Paragraphs>243</Paragraphs>
  <Slides>99</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99</vt:i4>
      </vt:variant>
    </vt:vector>
  </HeadingPairs>
  <TitlesOfParts>
    <vt:vector size="102" baseType="lpstr">
      <vt:lpstr>Arial</vt:lpstr>
      <vt:lpstr>Calibri</vt:lpstr>
      <vt:lpstr>Office 主题</vt:lpstr>
      <vt:lpstr>第九条诫命</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从第九条诫命宣讲基督</vt:lpstr>
      <vt:lpstr>第十条诫命</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别人家的孩子</vt:lpstr>
      <vt:lpstr>×××的爸爸妈妈</vt:lpstr>
      <vt:lpstr>尼采ressentiment </vt:lpstr>
      <vt:lpstr>PowerPoint 演示文稿</vt:lpstr>
      <vt:lpstr>PowerPoint 演示文稿</vt:lpstr>
      <vt:lpstr>凭眼见的基督徒是如何？</vt:lpstr>
      <vt:lpstr>PowerPoint 演示文稿</vt:lpstr>
      <vt:lpstr>PowerPoint 演示文稿</vt:lpstr>
      <vt:lpstr>从第十条诫命传讲基督</vt:lpstr>
      <vt:lpstr>PowerPoint 演示文稿</vt:lpstr>
      <vt:lpstr>PowerPoint 演示文稿</vt:lpstr>
      <vt:lpstr>中文</vt:lpstr>
      <vt:lpstr>英文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第九条诫命</dc:title>
  <dc:creator>apple</dc:creator>
  <cp:lastModifiedBy>WangXuanhe</cp:lastModifiedBy>
  <cp:revision>22</cp:revision>
  <dcterms:created xsi:type="dcterms:W3CDTF">2019-08-29T03:35:32Z</dcterms:created>
  <dcterms:modified xsi:type="dcterms:W3CDTF">2019-08-29T06:49:41Z</dcterms:modified>
</cp:coreProperties>
</file>