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1" r:id="rId86"/>
    <p:sldId id="340" r:id="rId8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66" y="5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2019/8/27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2019/8/27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2019/8/27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2019/8/27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2019/8/27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2019/8/27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2019/8/27</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C16FDD1-8324-44BD-8626-2082BA3BA773}"/>
              </a:ext>
            </a:extLst>
          </p:cNvPr>
          <p:cNvSpPr>
            <a:spLocks noGrp="1"/>
          </p:cNvSpPr>
          <p:nvPr>
            <p:ph type="ctrTitle"/>
          </p:nvPr>
        </p:nvSpPr>
        <p:spPr/>
        <p:txBody>
          <a:bodyPr/>
          <a:lstStyle/>
          <a:p>
            <a:r>
              <a:rPr lang="zh-CN" altLang="en-US" dirty="0"/>
              <a:t>第三条诫命</a:t>
            </a:r>
          </a:p>
        </p:txBody>
      </p:sp>
      <p:sp>
        <p:nvSpPr>
          <p:cNvPr id="3" name="副标题 2">
            <a:extLst>
              <a:ext uri="{FF2B5EF4-FFF2-40B4-BE49-F238E27FC236}">
                <a16:creationId xmlns:a16="http://schemas.microsoft.com/office/drawing/2014/main" id="{A3DA13A9-995E-41DC-B417-AAF62CA09790}"/>
              </a:ext>
            </a:extLst>
          </p:cNvPr>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23067591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6F220A0-C952-421A-A5D6-6A4AB562B4D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F9AC586-5CCC-4BBE-8C29-42F4842E916D}"/>
              </a:ext>
            </a:extLst>
          </p:cNvPr>
          <p:cNvSpPr>
            <a:spLocks noGrp="1"/>
          </p:cNvSpPr>
          <p:nvPr>
            <p:ph idx="1"/>
          </p:nvPr>
        </p:nvSpPr>
        <p:spPr/>
        <p:txBody>
          <a:bodyPr/>
          <a:lstStyle/>
          <a:p>
            <a:pPr marL="0" indent="0">
              <a:buNone/>
            </a:pPr>
            <a:r>
              <a:rPr lang="zh-CN" altLang="en-US" dirty="0"/>
              <a:t>不称呼神的名，并非神的本意；</a:t>
            </a:r>
            <a:endParaRPr lang="en-US" altLang="zh-CN" dirty="0"/>
          </a:p>
          <a:p>
            <a:pPr marL="0" indent="0">
              <a:buNone/>
            </a:pPr>
            <a:r>
              <a:rPr lang="zh-CN" altLang="en-US" dirty="0"/>
              <a:t>相反，神在圣经中禁止我们使用别神的名字。</a:t>
            </a:r>
          </a:p>
        </p:txBody>
      </p:sp>
    </p:spTree>
    <p:extLst>
      <p:ext uri="{BB962C8B-B14F-4D97-AF65-F5344CB8AC3E}">
        <p14:creationId xmlns:p14="http://schemas.microsoft.com/office/powerpoint/2010/main" val="2711573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03B1905-0845-4A9B-A520-BE72DB28306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9A1846E-791C-49CC-8D2F-450C40803C53}"/>
              </a:ext>
            </a:extLst>
          </p:cNvPr>
          <p:cNvSpPr>
            <a:spLocks noGrp="1"/>
          </p:cNvSpPr>
          <p:nvPr>
            <p:ph idx="1"/>
          </p:nvPr>
        </p:nvSpPr>
        <p:spPr/>
        <p:txBody>
          <a:bodyPr/>
          <a:lstStyle/>
          <a:p>
            <a:pPr marL="0" indent="0">
              <a:buNone/>
            </a:pPr>
            <a:r>
              <a:rPr lang="zh-CN" altLang="en-US" dirty="0"/>
              <a:t>出埃及记</a:t>
            </a:r>
            <a:r>
              <a:rPr lang="en-US" altLang="zh-CN" dirty="0"/>
              <a:t>23:13 </a:t>
            </a:r>
            <a:r>
              <a:rPr lang="zh-CN" altLang="en-US" dirty="0"/>
              <a:t>凡我对你们说的话，你们要谨守。别神的名，你不可提，也不可从你口中传说。</a:t>
            </a:r>
            <a:endParaRPr lang="en-US" altLang="zh-CN" dirty="0"/>
          </a:p>
          <a:p>
            <a:pPr marL="0" indent="0">
              <a:buNone/>
            </a:pPr>
            <a:endParaRPr lang="zh-CN" altLang="en-US" dirty="0"/>
          </a:p>
          <a:p>
            <a:pPr marL="0" indent="0">
              <a:buNone/>
            </a:pPr>
            <a:r>
              <a:rPr lang="zh-CN" altLang="en-US" dirty="0"/>
              <a:t>何西阿书</a:t>
            </a:r>
            <a:r>
              <a:rPr lang="en-US" altLang="zh-CN" dirty="0"/>
              <a:t>2:17 </a:t>
            </a:r>
            <a:r>
              <a:rPr lang="zh-CN" altLang="en-US" dirty="0"/>
              <a:t>因为我必从我民的口中除掉诸巴力的名号，这名号不再提起。</a:t>
            </a:r>
          </a:p>
          <a:p>
            <a:pPr marL="0" indent="0">
              <a:buNone/>
            </a:pPr>
            <a:endParaRPr lang="zh-CN" altLang="en-US" dirty="0"/>
          </a:p>
        </p:txBody>
      </p:sp>
    </p:spTree>
    <p:extLst>
      <p:ext uri="{BB962C8B-B14F-4D97-AF65-F5344CB8AC3E}">
        <p14:creationId xmlns:p14="http://schemas.microsoft.com/office/powerpoint/2010/main" val="3786953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51E6D1E-6DB9-4E27-8FE0-537D6D4DED3A}"/>
              </a:ext>
            </a:extLst>
          </p:cNvPr>
          <p:cNvSpPr>
            <a:spLocks noGrp="1"/>
          </p:cNvSpPr>
          <p:nvPr>
            <p:ph type="title"/>
          </p:nvPr>
        </p:nvSpPr>
        <p:spPr/>
        <p:txBody>
          <a:bodyPr>
            <a:normAutofit/>
          </a:bodyPr>
          <a:lstStyle/>
          <a:p>
            <a:r>
              <a:rPr lang="zh-CN" altLang="en-US" dirty="0"/>
              <a:t>妄</a:t>
            </a:r>
            <a:r>
              <a:rPr lang="he-IL" altLang="zh-CN" dirty="0"/>
              <a:t>שָׁוְא</a:t>
            </a:r>
            <a:endParaRPr lang="zh-CN" altLang="en-US" dirty="0"/>
          </a:p>
        </p:txBody>
      </p:sp>
      <p:sp>
        <p:nvSpPr>
          <p:cNvPr id="3" name="内容占位符 2">
            <a:extLst>
              <a:ext uri="{FF2B5EF4-FFF2-40B4-BE49-F238E27FC236}">
                <a16:creationId xmlns:a16="http://schemas.microsoft.com/office/drawing/2014/main" id="{781BF055-24EC-47FD-859A-AACB759B5B95}"/>
              </a:ext>
            </a:extLst>
          </p:cNvPr>
          <p:cNvSpPr>
            <a:spLocks noGrp="1"/>
          </p:cNvSpPr>
          <p:nvPr>
            <p:ph idx="1"/>
          </p:nvPr>
        </p:nvSpPr>
        <p:spPr/>
        <p:txBody>
          <a:bodyPr/>
          <a:lstStyle/>
          <a:p>
            <a:pPr marL="0" indent="0">
              <a:buNone/>
            </a:pPr>
            <a:r>
              <a:rPr lang="zh-CN" altLang="en-US" dirty="0"/>
              <a:t>虚空</a:t>
            </a:r>
          </a:p>
          <a:p>
            <a:pPr marL="0" indent="0">
              <a:buNone/>
            </a:pPr>
            <a:r>
              <a:rPr lang="zh-CN" altLang="en-US" dirty="0"/>
              <a:t>诗篇</a:t>
            </a:r>
            <a:r>
              <a:rPr lang="en-US" altLang="zh-CN" dirty="0"/>
              <a:t>89:47 </a:t>
            </a:r>
            <a:r>
              <a:rPr lang="zh-CN" altLang="en-US" dirty="0"/>
              <a:t>你创造世人，要使他们归何等的虚空呢？</a:t>
            </a:r>
          </a:p>
          <a:p>
            <a:pPr marL="0" indent="0">
              <a:buNone/>
            </a:pPr>
            <a:endParaRPr lang="zh-CN" altLang="en-US" dirty="0"/>
          </a:p>
        </p:txBody>
      </p:sp>
    </p:spTree>
    <p:extLst>
      <p:ext uri="{BB962C8B-B14F-4D97-AF65-F5344CB8AC3E}">
        <p14:creationId xmlns:p14="http://schemas.microsoft.com/office/powerpoint/2010/main" val="36965424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14D8DC6-5D66-4ECB-95BB-1D41E0C6D2F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5BADE0F-EB41-4547-B218-21BF67D83452}"/>
              </a:ext>
            </a:extLst>
          </p:cNvPr>
          <p:cNvSpPr>
            <a:spLocks noGrp="1"/>
          </p:cNvSpPr>
          <p:nvPr>
            <p:ph idx="1"/>
          </p:nvPr>
        </p:nvSpPr>
        <p:spPr/>
        <p:txBody>
          <a:bodyPr/>
          <a:lstStyle/>
          <a:p>
            <a:pPr marL="0" indent="0">
              <a:buNone/>
            </a:pPr>
            <a:r>
              <a:rPr lang="zh-CN" altLang="en-US" dirty="0"/>
              <a:t>虚假</a:t>
            </a:r>
          </a:p>
          <a:p>
            <a:pPr marL="0" indent="0">
              <a:buNone/>
            </a:pPr>
            <a:r>
              <a:rPr lang="zh-CN" altLang="en-US" dirty="0"/>
              <a:t>以西结书</a:t>
            </a:r>
            <a:r>
              <a:rPr lang="en-US" altLang="zh-CN" dirty="0"/>
              <a:t>13:6 </a:t>
            </a:r>
            <a:r>
              <a:rPr lang="zh-CN" altLang="en-US" dirty="0"/>
              <a:t>这些人所见的是虚假。</a:t>
            </a:r>
          </a:p>
        </p:txBody>
      </p:sp>
    </p:spTree>
    <p:extLst>
      <p:ext uri="{BB962C8B-B14F-4D97-AF65-F5344CB8AC3E}">
        <p14:creationId xmlns:p14="http://schemas.microsoft.com/office/powerpoint/2010/main" val="4828287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7441393-7B09-4F01-8E31-09BEBD74081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8426DE6-6F5E-44E0-81B9-A1F97339F768}"/>
              </a:ext>
            </a:extLst>
          </p:cNvPr>
          <p:cNvSpPr>
            <a:spLocks noGrp="1"/>
          </p:cNvSpPr>
          <p:nvPr>
            <p:ph idx="1"/>
          </p:nvPr>
        </p:nvSpPr>
        <p:spPr/>
        <p:txBody>
          <a:bodyPr/>
          <a:lstStyle/>
          <a:p>
            <a:pPr marL="0" indent="0">
              <a:buNone/>
            </a:pPr>
            <a:r>
              <a:rPr lang="zh-CN" altLang="en-US" dirty="0"/>
              <a:t>无效的行为</a:t>
            </a:r>
          </a:p>
          <a:p>
            <a:pPr marL="0" indent="0">
              <a:buNone/>
            </a:pPr>
            <a:r>
              <a:rPr lang="zh-CN" altLang="en-US" dirty="0"/>
              <a:t>玛拉基书</a:t>
            </a:r>
            <a:r>
              <a:rPr lang="en-US" altLang="zh-CN" dirty="0"/>
              <a:t>3:14 </a:t>
            </a:r>
            <a:r>
              <a:rPr lang="zh-CN" altLang="en-US" dirty="0"/>
              <a:t>你们说：‘侍奉　神是徒然的’</a:t>
            </a:r>
          </a:p>
          <a:p>
            <a:pPr marL="0" indent="0">
              <a:buNone/>
            </a:pPr>
            <a:endParaRPr lang="zh-CN" altLang="en-US" dirty="0"/>
          </a:p>
        </p:txBody>
      </p:sp>
    </p:spTree>
    <p:extLst>
      <p:ext uri="{BB962C8B-B14F-4D97-AF65-F5344CB8AC3E}">
        <p14:creationId xmlns:p14="http://schemas.microsoft.com/office/powerpoint/2010/main" val="7507444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CA7747B-6F41-4A5C-82D3-1C9F8C205CA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082F4D5-23B3-4427-8AD7-53B0C3E3A80F}"/>
              </a:ext>
            </a:extLst>
          </p:cNvPr>
          <p:cNvSpPr>
            <a:spLocks noGrp="1"/>
          </p:cNvSpPr>
          <p:nvPr>
            <p:ph idx="1"/>
          </p:nvPr>
        </p:nvSpPr>
        <p:spPr/>
        <p:txBody>
          <a:bodyPr/>
          <a:lstStyle/>
          <a:p>
            <a:pPr marL="0" indent="0">
              <a:buNone/>
            </a:pPr>
            <a:r>
              <a:rPr lang="zh-CN" altLang="en-US" dirty="0"/>
              <a:t>偶像</a:t>
            </a:r>
          </a:p>
          <a:p>
            <a:pPr marL="0" indent="0">
              <a:buNone/>
            </a:pPr>
            <a:r>
              <a:rPr lang="zh-CN" altLang="en-US" dirty="0"/>
              <a:t>诗篇</a:t>
            </a:r>
            <a:r>
              <a:rPr lang="en-US" altLang="zh-CN" dirty="0"/>
              <a:t>31:6 </a:t>
            </a:r>
            <a:r>
              <a:rPr lang="zh-CN" altLang="en-US" dirty="0"/>
              <a:t>我恨恶那信奉虚无之　神的人；我却倚靠耶和华。</a:t>
            </a:r>
          </a:p>
          <a:p>
            <a:pPr marL="0" indent="0">
              <a:buNone/>
            </a:pPr>
            <a:endParaRPr lang="zh-CN" altLang="en-US" dirty="0"/>
          </a:p>
        </p:txBody>
      </p:sp>
    </p:spTree>
    <p:extLst>
      <p:ext uri="{BB962C8B-B14F-4D97-AF65-F5344CB8AC3E}">
        <p14:creationId xmlns:p14="http://schemas.microsoft.com/office/powerpoint/2010/main" val="25284550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F09FCB8-354C-41E2-BF34-F447EA81EE8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566E4A5-992D-408F-8D7A-680950B46AAF}"/>
              </a:ext>
            </a:extLst>
          </p:cNvPr>
          <p:cNvSpPr>
            <a:spLocks noGrp="1"/>
          </p:cNvSpPr>
          <p:nvPr>
            <p:ph idx="1"/>
          </p:nvPr>
        </p:nvSpPr>
        <p:spPr/>
        <p:txBody>
          <a:bodyPr/>
          <a:lstStyle/>
          <a:p>
            <a:pPr marL="0" indent="0">
              <a:buNone/>
            </a:pPr>
            <a:r>
              <a:rPr lang="zh-CN" altLang="en-US" dirty="0"/>
              <a:t>这些意思的区别在圣经里并不总是很明显，而第三条诫命几乎涵盖上述所有的含义：</a:t>
            </a:r>
            <a:endParaRPr lang="en-US" altLang="zh-CN" dirty="0"/>
          </a:p>
          <a:p>
            <a:pPr marL="0" indent="0">
              <a:buNone/>
            </a:pPr>
            <a:r>
              <a:rPr lang="zh-CN" altLang="en-US" dirty="0"/>
              <a:t>我们不可将神的名当作偶像的名号咒语般地诵念，</a:t>
            </a:r>
            <a:endParaRPr lang="en-US" altLang="zh-CN" dirty="0"/>
          </a:p>
          <a:p>
            <a:pPr marL="0" indent="0">
              <a:buNone/>
            </a:pPr>
            <a:r>
              <a:rPr lang="zh-CN" altLang="en-US" dirty="0"/>
              <a:t>也不可藉神的名发虚假的预言，</a:t>
            </a:r>
            <a:endParaRPr lang="en-US" altLang="zh-CN" dirty="0"/>
          </a:p>
          <a:p>
            <a:pPr marL="0" indent="0">
              <a:buNone/>
            </a:pPr>
            <a:r>
              <a:rPr lang="zh-CN" altLang="en-US" dirty="0"/>
              <a:t>也不可求告神的名为自己无效的誓言作见证，</a:t>
            </a:r>
            <a:endParaRPr lang="en-US" altLang="zh-CN" dirty="0"/>
          </a:p>
          <a:p>
            <a:pPr marL="0" indent="0">
              <a:buNone/>
            </a:pPr>
            <a:r>
              <a:rPr lang="zh-CN" altLang="en-US" dirty="0"/>
              <a:t>也不可只是在毫无意义的谈话中空洞地提起神的名亏缺他的荣耀。</a:t>
            </a:r>
          </a:p>
        </p:txBody>
      </p:sp>
    </p:spTree>
    <p:extLst>
      <p:ext uri="{BB962C8B-B14F-4D97-AF65-F5344CB8AC3E}">
        <p14:creationId xmlns:p14="http://schemas.microsoft.com/office/powerpoint/2010/main" val="23412547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F449D48-FBAE-46C9-AC35-0B1DEF95BF5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007DE6A-0110-41B9-9099-C52B3A747CE5}"/>
              </a:ext>
            </a:extLst>
          </p:cNvPr>
          <p:cNvSpPr>
            <a:spLocks noGrp="1"/>
          </p:cNvSpPr>
          <p:nvPr>
            <p:ph idx="1"/>
          </p:nvPr>
        </p:nvSpPr>
        <p:spPr/>
        <p:txBody>
          <a:bodyPr/>
          <a:lstStyle/>
          <a:p>
            <a:pPr marL="0" indent="0">
              <a:buNone/>
            </a:pPr>
            <a:r>
              <a:rPr lang="zh-CN" altLang="en-US" dirty="0"/>
              <a:t>第三条诫命是神告诫我们不可滥用他的名字，我们不可以毫无意义地或怀有邪恶意图称呼神的名字，不可以使用神的名却不思想、顾及他的本质和属性。</a:t>
            </a:r>
          </a:p>
        </p:txBody>
      </p:sp>
    </p:spTree>
    <p:extLst>
      <p:ext uri="{BB962C8B-B14F-4D97-AF65-F5344CB8AC3E}">
        <p14:creationId xmlns:p14="http://schemas.microsoft.com/office/powerpoint/2010/main" val="31764731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72170D0-C606-45A8-97A3-104184AB596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DBF88BA-F600-4FB0-AEE7-A7D12103285E}"/>
              </a:ext>
            </a:extLst>
          </p:cNvPr>
          <p:cNvSpPr>
            <a:spLocks noGrp="1"/>
          </p:cNvSpPr>
          <p:nvPr>
            <p:ph idx="1"/>
          </p:nvPr>
        </p:nvSpPr>
        <p:spPr/>
        <p:txBody>
          <a:bodyPr/>
          <a:lstStyle/>
          <a:p>
            <a:pPr marL="0" indent="0">
              <a:buNone/>
            </a:pPr>
            <a:r>
              <a:rPr lang="zh-CN" altLang="en-US" dirty="0"/>
              <a:t>耶利米书</a:t>
            </a:r>
            <a:r>
              <a:rPr lang="en-US" altLang="zh-CN" dirty="0"/>
              <a:t>4:2 </a:t>
            </a:r>
            <a:r>
              <a:rPr lang="zh-CN" altLang="en-US" dirty="0"/>
              <a:t>你必凭诚实、公平、公义，指着永生的耶和华起誓；列国必因耶和华称自己为有福，也必因他夸耀。</a:t>
            </a:r>
            <a:endParaRPr lang="en-US" altLang="zh-CN" dirty="0"/>
          </a:p>
          <a:p>
            <a:pPr marL="0" indent="0">
              <a:buNone/>
            </a:pPr>
            <a:endParaRPr lang="zh-CN" altLang="en-US" dirty="0"/>
          </a:p>
          <a:p>
            <a:pPr marL="0" indent="0">
              <a:buNone/>
            </a:pPr>
            <a:r>
              <a:rPr lang="zh-CN" altLang="en-US" dirty="0"/>
              <a:t>耶利米书</a:t>
            </a:r>
            <a:r>
              <a:rPr lang="en-US" altLang="zh-CN" dirty="0"/>
              <a:t>5:2 </a:t>
            </a:r>
            <a:r>
              <a:rPr lang="zh-CN" altLang="en-US" dirty="0"/>
              <a:t>其中的人虽然指着永生的耶和华起誓，所起的誓实在是假的。</a:t>
            </a:r>
          </a:p>
          <a:p>
            <a:pPr marL="0" indent="0">
              <a:buNone/>
            </a:pPr>
            <a:endParaRPr lang="zh-CN" altLang="en-US" dirty="0"/>
          </a:p>
        </p:txBody>
      </p:sp>
    </p:spTree>
    <p:extLst>
      <p:ext uri="{BB962C8B-B14F-4D97-AF65-F5344CB8AC3E}">
        <p14:creationId xmlns:p14="http://schemas.microsoft.com/office/powerpoint/2010/main" val="11853403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D61458E-A0EC-452A-99B9-1F9B87BBFDD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2774140-02BB-45E7-B765-6D3783FE300D}"/>
              </a:ext>
            </a:extLst>
          </p:cNvPr>
          <p:cNvSpPr>
            <a:spLocks noGrp="1"/>
          </p:cNvSpPr>
          <p:nvPr>
            <p:ph idx="1"/>
          </p:nvPr>
        </p:nvSpPr>
        <p:spPr/>
        <p:txBody>
          <a:bodyPr>
            <a:normAutofit lnSpcReduction="10000"/>
          </a:bodyPr>
          <a:lstStyle/>
          <a:p>
            <a:pPr marL="0" indent="0">
              <a:buNone/>
            </a:pPr>
            <a:r>
              <a:rPr lang="zh-CN" altLang="en-US" dirty="0"/>
              <a:t>威斯敏斯特大要理问答第</a:t>
            </a:r>
            <a:r>
              <a:rPr lang="en-US" altLang="zh-CN" dirty="0"/>
              <a:t>112</a:t>
            </a:r>
            <a:r>
              <a:rPr lang="zh-CN" altLang="en-US" dirty="0"/>
              <a:t>问：第三条诫命要求什么？</a:t>
            </a:r>
          </a:p>
          <a:p>
            <a:pPr marL="0" indent="0">
              <a:buNone/>
            </a:pPr>
            <a:r>
              <a:rPr lang="zh-CN" altLang="en-US" dirty="0"/>
              <a:t>答：第三条诫命要求：</a:t>
            </a:r>
          </a:p>
          <a:p>
            <a:pPr marL="0" indent="0">
              <a:buNone/>
            </a:pPr>
            <a:r>
              <a:rPr lang="zh-CN" altLang="en-US" dirty="0"/>
              <a:t>（</a:t>
            </a:r>
            <a:r>
              <a:rPr lang="en-US" altLang="zh-CN" dirty="0"/>
              <a:t>1</a:t>
            </a:r>
            <a:r>
              <a:rPr lang="zh-CN" altLang="en-US" dirty="0"/>
              <a:t>）在思想、默想、言语和写作中，圣洁、敬畏地使用神的名字、尊称、属性、律例、圣言、圣礼、祷告、起誓、许愿、抽签、作为及其它他用来显明他自己的一切；</a:t>
            </a:r>
          </a:p>
          <a:p>
            <a:pPr marL="0" indent="0">
              <a:buNone/>
            </a:pPr>
            <a:r>
              <a:rPr lang="zh-CN" altLang="en-US" dirty="0"/>
              <a:t>（</a:t>
            </a:r>
            <a:r>
              <a:rPr lang="en-US" altLang="zh-CN" dirty="0"/>
              <a:t>2</a:t>
            </a:r>
            <a:r>
              <a:rPr lang="zh-CN" altLang="en-US" dirty="0"/>
              <a:t>）藉着圣洁的告白和负责任的行事为人，使神得荣耀，我们和他人得益处。</a:t>
            </a:r>
          </a:p>
          <a:p>
            <a:pPr marL="0" indent="0">
              <a:buNone/>
            </a:pPr>
            <a:endParaRPr lang="zh-CN" altLang="en-US" dirty="0"/>
          </a:p>
        </p:txBody>
      </p:sp>
    </p:spTree>
    <p:extLst>
      <p:ext uri="{BB962C8B-B14F-4D97-AF65-F5344CB8AC3E}">
        <p14:creationId xmlns:p14="http://schemas.microsoft.com/office/powerpoint/2010/main" val="170808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E22EAFF-B412-4340-8BF9-EC28DFAE888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4EE27EF-7AAB-419A-AE48-274D512BED35}"/>
              </a:ext>
            </a:extLst>
          </p:cNvPr>
          <p:cNvSpPr>
            <a:spLocks noGrp="1"/>
          </p:cNvSpPr>
          <p:nvPr>
            <p:ph idx="1"/>
          </p:nvPr>
        </p:nvSpPr>
        <p:spPr/>
        <p:txBody>
          <a:bodyPr/>
          <a:lstStyle/>
          <a:p>
            <a:pPr marL="0" indent="0">
              <a:buNone/>
            </a:pPr>
            <a:r>
              <a:rPr lang="zh-CN" altLang="en-US" dirty="0"/>
              <a:t>威斯敏斯特大要理问答第</a:t>
            </a:r>
            <a:r>
              <a:rPr lang="en-US" altLang="zh-CN" dirty="0"/>
              <a:t>111</a:t>
            </a:r>
            <a:r>
              <a:rPr lang="zh-CN" altLang="en-US" dirty="0"/>
              <a:t>问：第三条诫命是什么？</a:t>
            </a:r>
          </a:p>
          <a:p>
            <a:pPr marL="0" indent="0">
              <a:buNone/>
            </a:pPr>
            <a:r>
              <a:rPr lang="zh-CN" altLang="en-US" dirty="0"/>
              <a:t>答：第三条诫命是</a:t>
            </a:r>
            <a:r>
              <a:rPr lang="en-US" altLang="zh-CN" dirty="0"/>
              <a:t>:“</a:t>
            </a:r>
            <a:r>
              <a:rPr lang="zh-CN" altLang="en-US" dirty="0"/>
              <a:t>不可妄称耶和华你　神的名；因为妄称耶和华名的，耶和华必不以他为无罪。” </a:t>
            </a:r>
          </a:p>
          <a:p>
            <a:pPr marL="0" indent="0">
              <a:buNone/>
            </a:pPr>
            <a:endParaRPr lang="zh-CN" altLang="en-US" dirty="0"/>
          </a:p>
        </p:txBody>
      </p:sp>
    </p:spTree>
    <p:extLst>
      <p:ext uri="{BB962C8B-B14F-4D97-AF65-F5344CB8AC3E}">
        <p14:creationId xmlns:p14="http://schemas.microsoft.com/office/powerpoint/2010/main" val="16330611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6DCA044-1D00-4F7F-87D5-4521F58C5AD0}"/>
              </a:ext>
            </a:extLst>
          </p:cNvPr>
          <p:cNvSpPr>
            <a:spLocks noGrp="1"/>
          </p:cNvSpPr>
          <p:nvPr>
            <p:ph type="title"/>
          </p:nvPr>
        </p:nvSpPr>
        <p:spPr/>
        <p:txBody>
          <a:bodyPr/>
          <a:lstStyle/>
          <a:p>
            <a:r>
              <a:rPr lang="zh-CN" altLang="en-US" dirty="0"/>
              <a:t>加尔文</a:t>
            </a:r>
          </a:p>
        </p:txBody>
      </p:sp>
      <p:sp>
        <p:nvSpPr>
          <p:cNvPr id="3" name="内容占位符 2">
            <a:extLst>
              <a:ext uri="{FF2B5EF4-FFF2-40B4-BE49-F238E27FC236}">
                <a16:creationId xmlns:a16="http://schemas.microsoft.com/office/drawing/2014/main" id="{7A6B7055-7471-49E7-B8B2-278B8B451E55}"/>
              </a:ext>
            </a:extLst>
          </p:cNvPr>
          <p:cNvSpPr>
            <a:spLocks noGrp="1"/>
          </p:cNvSpPr>
          <p:nvPr>
            <p:ph idx="1"/>
          </p:nvPr>
        </p:nvSpPr>
        <p:spPr/>
        <p:txBody>
          <a:bodyPr/>
          <a:lstStyle/>
          <a:p>
            <a:pPr marL="0" indent="0">
              <a:buNone/>
            </a:pPr>
            <a:r>
              <a:rPr lang="zh-CN" altLang="en-US" dirty="0"/>
              <a:t>这条诫命的目的是：神喜悦我们以他威严的名为圣。简言之，我们不能以藐视和不敬虔的态度亵渎神的名。神在这诫命中不但禁止我们妄称他的名，同时也吩咐我们要热心、谨慎地以敬畏之心尊荣他的名。因此我们应当在思想和言语上敬畏、谨慎地谈论一切关于神和他奥秘的事，并且，在思想他的作为时，我们一切的意念都当尊荣神。</a:t>
            </a:r>
          </a:p>
        </p:txBody>
      </p:sp>
    </p:spTree>
    <p:extLst>
      <p:ext uri="{BB962C8B-B14F-4D97-AF65-F5344CB8AC3E}">
        <p14:creationId xmlns:p14="http://schemas.microsoft.com/office/powerpoint/2010/main" val="32391688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B110391-BA3F-4716-8BA7-72247DEDBF59}"/>
              </a:ext>
            </a:extLst>
          </p:cNvPr>
          <p:cNvSpPr>
            <a:spLocks noGrp="1"/>
          </p:cNvSpPr>
          <p:nvPr>
            <p:ph type="title"/>
          </p:nvPr>
        </p:nvSpPr>
        <p:spPr/>
        <p:txBody>
          <a:bodyPr/>
          <a:lstStyle/>
          <a:p>
            <a:r>
              <a:rPr lang="zh-CN" altLang="en-US" dirty="0"/>
              <a:t>马丁路德</a:t>
            </a:r>
          </a:p>
        </p:txBody>
      </p:sp>
      <p:sp>
        <p:nvSpPr>
          <p:cNvPr id="3" name="内容占位符 2">
            <a:extLst>
              <a:ext uri="{FF2B5EF4-FFF2-40B4-BE49-F238E27FC236}">
                <a16:creationId xmlns:a16="http://schemas.microsoft.com/office/drawing/2014/main" id="{6CE60788-F1ED-463E-9A03-27D212316953}"/>
              </a:ext>
            </a:extLst>
          </p:cNvPr>
          <p:cNvSpPr>
            <a:spLocks noGrp="1"/>
          </p:cNvSpPr>
          <p:nvPr>
            <p:ph idx="1"/>
          </p:nvPr>
        </p:nvSpPr>
        <p:spPr/>
        <p:txBody>
          <a:bodyPr/>
          <a:lstStyle/>
          <a:p>
            <a:pPr marL="0" indent="0">
              <a:buNone/>
            </a:pPr>
            <a:r>
              <a:rPr lang="zh-CN" altLang="en-US" dirty="0"/>
              <a:t>当我们呼求神、向神祈祷、赞美神、称谢神的时候，就是在荣耀神的名。</a:t>
            </a:r>
          </a:p>
        </p:txBody>
      </p:sp>
    </p:spTree>
    <p:extLst>
      <p:ext uri="{BB962C8B-B14F-4D97-AF65-F5344CB8AC3E}">
        <p14:creationId xmlns:p14="http://schemas.microsoft.com/office/powerpoint/2010/main" val="5536364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2D0E11A-95A0-4331-BE0D-6A2110A601C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C7D2C5E-36E8-4006-A67E-92AA1014D2F6}"/>
              </a:ext>
            </a:extLst>
          </p:cNvPr>
          <p:cNvSpPr>
            <a:spLocks noGrp="1"/>
          </p:cNvSpPr>
          <p:nvPr>
            <p:ph idx="1"/>
          </p:nvPr>
        </p:nvSpPr>
        <p:spPr/>
        <p:txBody>
          <a:bodyPr/>
          <a:lstStyle/>
          <a:p>
            <a:pPr marL="0" indent="0">
              <a:buNone/>
            </a:pPr>
            <a:r>
              <a:rPr lang="zh-CN" altLang="en-US" dirty="0"/>
              <a:t>诗篇</a:t>
            </a:r>
            <a:r>
              <a:rPr lang="en-US" altLang="zh-CN" dirty="0"/>
              <a:t>29:2 </a:t>
            </a:r>
            <a:r>
              <a:rPr lang="zh-CN" altLang="en-US" dirty="0"/>
              <a:t>要将耶和华的名所当得的荣耀归给他</a:t>
            </a:r>
            <a:endParaRPr lang="en-US" altLang="zh-CN" dirty="0"/>
          </a:p>
          <a:p>
            <a:pPr marL="0" indent="0">
              <a:buNone/>
            </a:pPr>
            <a:endParaRPr lang="zh-CN" altLang="en-US" dirty="0"/>
          </a:p>
          <a:p>
            <a:pPr marL="0" indent="0">
              <a:buNone/>
            </a:pPr>
            <a:r>
              <a:rPr lang="zh-CN" altLang="en-US" dirty="0"/>
              <a:t>诗篇</a:t>
            </a:r>
            <a:r>
              <a:rPr lang="en-US" altLang="zh-CN" dirty="0"/>
              <a:t>66:2 </a:t>
            </a:r>
            <a:r>
              <a:rPr lang="zh-CN" altLang="en-US" dirty="0"/>
              <a:t>歌颂他名的荣耀！用赞美的言语将他的荣耀发明！</a:t>
            </a:r>
            <a:endParaRPr lang="en-US" altLang="zh-CN" dirty="0"/>
          </a:p>
          <a:p>
            <a:pPr marL="0" indent="0">
              <a:buNone/>
            </a:pPr>
            <a:endParaRPr lang="zh-CN" altLang="en-US" dirty="0"/>
          </a:p>
          <a:p>
            <a:pPr marL="0" indent="0">
              <a:buNone/>
            </a:pPr>
            <a:r>
              <a:rPr lang="zh-CN" altLang="en-US" dirty="0"/>
              <a:t>诗篇</a:t>
            </a:r>
            <a:r>
              <a:rPr lang="en-US" altLang="zh-CN" dirty="0"/>
              <a:t>72:19 </a:t>
            </a:r>
            <a:r>
              <a:rPr lang="zh-CN" altLang="en-US" dirty="0"/>
              <a:t>他荣耀的名也当称颂，直到永远。</a:t>
            </a:r>
          </a:p>
          <a:p>
            <a:pPr marL="0" indent="0">
              <a:buNone/>
            </a:pPr>
            <a:endParaRPr lang="zh-CN" altLang="en-US" dirty="0"/>
          </a:p>
        </p:txBody>
      </p:sp>
    </p:spTree>
    <p:extLst>
      <p:ext uri="{BB962C8B-B14F-4D97-AF65-F5344CB8AC3E}">
        <p14:creationId xmlns:p14="http://schemas.microsoft.com/office/powerpoint/2010/main" val="10266265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457126D-0A1A-4054-A8D1-8AE529DCD46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B5F639D-901D-4FA6-87A0-CBB414E3AC19}"/>
              </a:ext>
            </a:extLst>
          </p:cNvPr>
          <p:cNvSpPr>
            <a:spLocks noGrp="1"/>
          </p:cNvSpPr>
          <p:nvPr>
            <p:ph idx="1"/>
          </p:nvPr>
        </p:nvSpPr>
        <p:spPr/>
        <p:txBody>
          <a:bodyPr/>
          <a:lstStyle/>
          <a:p>
            <a:pPr marL="0" indent="0">
              <a:buNone/>
            </a:pPr>
            <a:r>
              <a:rPr lang="zh-CN" altLang="en-US" dirty="0"/>
              <a:t>诗篇</a:t>
            </a:r>
            <a:r>
              <a:rPr lang="en-US" altLang="zh-CN" dirty="0"/>
              <a:t>103:1 </a:t>
            </a:r>
            <a:r>
              <a:rPr lang="zh-CN" altLang="en-US" dirty="0"/>
              <a:t>我的心哪，你要称颂耶和华！凡在我里面的，也要称颂他的圣名！</a:t>
            </a:r>
            <a:endParaRPr lang="en-US" altLang="zh-CN" dirty="0"/>
          </a:p>
          <a:p>
            <a:pPr marL="0" indent="0">
              <a:buNone/>
            </a:pPr>
            <a:endParaRPr lang="zh-CN" altLang="en-US" dirty="0"/>
          </a:p>
          <a:p>
            <a:pPr marL="0" indent="0">
              <a:buNone/>
            </a:pPr>
            <a:r>
              <a:rPr lang="zh-CN" altLang="en-US" dirty="0"/>
              <a:t>诗篇</a:t>
            </a:r>
            <a:r>
              <a:rPr lang="en-US" altLang="zh-CN" dirty="0"/>
              <a:t>116:12-13 </a:t>
            </a:r>
            <a:r>
              <a:rPr lang="zh-CN" altLang="en-US" dirty="0"/>
              <a:t>我拿什么报答耶和华向我所赐的一切厚恩？我要举起救恩的杯，称扬耶和华的名。</a:t>
            </a:r>
            <a:endParaRPr lang="en-US" altLang="zh-CN" dirty="0"/>
          </a:p>
          <a:p>
            <a:pPr marL="0" indent="0">
              <a:buNone/>
            </a:pPr>
            <a:endParaRPr lang="zh-CN" altLang="en-US" dirty="0"/>
          </a:p>
          <a:p>
            <a:pPr marL="0" indent="0">
              <a:buNone/>
            </a:pPr>
            <a:r>
              <a:rPr lang="en-US" altLang="zh-CN" dirty="0"/>
              <a:t>……</a:t>
            </a:r>
          </a:p>
          <a:p>
            <a:pPr marL="0" indent="0">
              <a:buNone/>
            </a:pPr>
            <a:endParaRPr lang="zh-CN" altLang="en-US" dirty="0"/>
          </a:p>
        </p:txBody>
      </p:sp>
    </p:spTree>
    <p:extLst>
      <p:ext uri="{BB962C8B-B14F-4D97-AF65-F5344CB8AC3E}">
        <p14:creationId xmlns:p14="http://schemas.microsoft.com/office/powerpoint/2010/main" val="27210695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8C7D8EA-B6B7-4414-992C-A225BC1D994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946C716-F8BC-4B33-94F6-E27C970E611D}"/>
              </a:ext>
            </a:extLst>
          </p:cNvPr>
          <p:cNvSpPr>
            <a:spLocks noGrp="1"/>
          </p:cNvSpPr>
          <p:nvPr>
            <p:ph idx="1"/>
          </p:nvPr>
        </p:nvSpPr>
        <p:spPr/>
        <p:txBody>
          <a:bodyPr/>
          <a:lstStyle/>
          <a:p>
            <a:pPr marL="0" indent="0">
              <a:buNone/>
            </a:pPr>
            <a:r>
              <a:rPr lang="zh-CN" altLang="en-US" dirty="0"/>
              <a:t>威斯敏斯特大要理问答第</a:t>
            </a:r>
            <a:r>
              <a:rPr lang="en-US" altLang="zh-CN" dirty="0"/>
              <a:t>113</a:t>
            </a:r>
            <a:r>
              <a:rPr lang="zh-CN" altLang="en-US" dirty="0"/>
              <a:t>问：第三条诫命禁止什么罪恶？</a:t>
            </a:r>
          </a:p>
          <a:p>
            <a:pPr marL="0" indent="0">
              <a:buNone/>
            </a:pPr>
            <a:r>
              <a:rPr lang="zh-CN" altLang="en-US" dirty="0"/>
              <a:t>答：第三条诫命禁止的罪恶是</a:t>
            </a:r>
            <a:r>
              <a:rPr lang="en-US" altLang="zh-CN" dirty="0"/>
              <a:t>:</a:t>
            </a:r>
          </a:p>
          <a:p>
            <a:pPr marL="0" indent="0">
              <a:buNone/>
            </a:pPr>
            <a:r>
              <a:rPr lang="zh-CN" altLang="en-US" dirty="0"/>
              <a:t>（</a:t>
            </a:r>
            <a:r>
              <a:rPr lang="en-US" altLang="zh-CN" dirty="0"/>
              <a:t>1</a:t>
            </a:r>
            <a:r>
              <a:rPr lang="zh-CN" altLang="en-US" dirty="0"/>
              <a:t>）不按圣经的要求使用神的名字；</a:t>
            </a:r>
          </a:p>
          <a:p>
            <a:pPr marL="0" indent="0">
              <a:buNone/>
            </a:pPr>
            <a:r>
              <a:rPr lang="zh-CN" altLang="en-US" dirty="0"/>
              <a:t>（</a:t>
            </a:r>
            <a:r>
              <a:rPr lang="en-US" altLang="zh-CN" dirty="0"/>
              <a:t>2</a:t>
            </a:r>
            <a:r>
              <a:rPr lang="zh-CN" altLang="en-US" dirty="0"/>
              <a:t>）愚昧、虚妄、不敬、亵渎、迷信地滥用神的名字，或以邪恶之心提及神的名字，或以亵渎、伪证之举利用神的尊称、属性、律例和作为；</a:t>
            </a:r>
          </a:p>
          <a:p>
            <a:pPr marL="0" indent="0">
              <a:buNone/>
            </a:pPr>
            <a:endParaRPr lang="zh-CN" altLang="en-US" dirty="0"/>
          </a:p>
        </p:txBody>
      </p:sp>
    </p:spTree>
    <p:extLst>
      <p:ext uri="{BB962C8B-B14F-4D97-AF65-F5344CB8AC3E}">
        <p14:creationId xmlns:p14="http://schemas.microsoft.com/office/powerpoint/2010/main" val="3219947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1135EEC-8D3B-4407-89D4-AC8E6388442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827AEB7-9333-4F9B-9741-F31299D39C8C}"/>
              </a:ext>
            </a:extLst>
          </p:cNvPr>
          <p:cNvSpPr>
            <a:spLocks noGrp="1"/>
          </p:cNvSpPr>
          <p:nvPr>
            <p:ph idx="1"/>
          </p:nvPr>
        </p:nvSpPr>
        <p:spPr/>
        <p:txBody>
          <a:bodyPr>
            <a:normAutofit lnSpcReduction="10000"/>
          </a:bodyPr>
          <a:lstStyle/>
          <a:p>
            <a:pPr marL="0" indent="0">
              <a:buNone/>
            </a:pPr>
            <a:r>
              <a:rPr lang="zh-CN" altLang="en-US" dirty="0"/>
              <a:t>（</a:t>
            </a:r>
            <a:r>
              <a:rPr lang="en-US" altLang="zh-CN" dirty="0"/>
              <a:t>3</a:t>
            </a:r>
            <a:r>
              <a:rPr lang="zh-CN" altLang="en-US" dirty="0"/>
              <a:t>）一切恶毒的咒诅、起誓、许愿和抽签；</a:t>
            </a:r>
          </a:p>
          <a:p>
            <a:pPr marL="0" indent="0">
              <a:buNone/>
            </a:pPr>
            <a:r>
              <a:rPr lang="zh-CN" altLang="en-US" dirty="0"/>
              <a:t>（</a:t>
            </a:r>
            <a:r>
              <a:rPr lang="en-US" altLang="zh-CN" dirty="0"/>
              <a:t>4</a:t>
            </a:r>
            <a:r>
              <a:rPr lang="zh-CN" altLang="en-US" dirty="0"/>
              <a:t>）违背了合乎律法的宣誓和许愿，成就了不合律法的宣誓和许愿；</a:t>
            </a:r>
          </a:p>
          <a:p>
            <a:pPr marL="0" indent="0">
              <a:buNone/>
            </a:pPr>
            <a:r>
              <a:rPr lang="zh-CN" altLang="en-US" dirty="0"/>
              <a:t>（</a:t>
            </a:r>
            <a:r>
              <a:rPr lang="en-US" altLang="zh-CN" dirty="0"/>
              <a:t>5</a:t>
            </a:r>
            <a:r>
              <a:rPr lang="zh-CN" altLang="en-US" dirty="0"/>
              <a:t>）抱怨、反对、窥探、误用神的预旨和护理；</a:t>
            </a:r>
          </a:p>
          <a:p>
            <a:pPr marL="0" indent="0">
              <a:buNone/>
            </a:pPr>
            <a:r>
              <a:rPr lang="zh-CN" altLang="en-US" dirty="0"/>
              <a:t>（</a:t>
            </a:r>
            <a:r>
              <a:rPr lang="en-US" altLang="zh-CN" dirty="0"/>
              <a:t>6</a:t>
            </a:r>
            <a:r>
              <a:rPr lang="zh-CN" altLang="en-US" dirty="0"/>
              <a:t>）误解、误用或以任何方式歪曲神的圣言，或其中的任何部分，用于亵渎的玩笑、好奇无益的问题、无用的争论，或坚持错误的教义；</a:t>
            </a:r>
          </a:p>
          <a:p>
            <a:pPr marL="0" indent="0">
              <a:buNone/>
            </a:pPr>
            <a:endParaRPr lang="zh-CN" altLang="en-US" dirty="0"/>
          </a:p>
        </p:txBody>
      </p:sp>
    </p:spTree>
    <p:extLst>
      <p:ext uri="{BB962C8B-B14F-4D97-AF65-F5344CB8AC3E}">
        <p14:creationId xmlns:p14="http://schemas.microsoft.com/office/powerpoint/2010/main" val="34494476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426204F-4D67-4F7A-A612-A41F6B76078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7FF9476-2E58-4A57-A14D-C90EB4983ACF}"/>
              </a:ext>
            </a:extLst>
          </p:cNvPr>
          <p:cNvSpPr>
            <a:spLocks noGrp="1"/>
          </p:cNvSpPr>
          <p:nvPr>
            <p:ph idx="1"/>
          </p:nvPr>
        </p:nvSpPr>
        <p:spPr/>
        <p:txBody>
          <a:bodyPr/>
          <a:lstStyle/>
          <a:p>
            <a:pPr marL="0" indent="0">
              <a:buNone/>
            </a:pPr>
            <a:r>
              <a:rPr lang="zh-CN" altLang="en-US" dirty="0"/>
              <a:t>（</a:t>
            </a:r>
            <a:r>
              <a:rPr lang="en-US" altLang="zh-CN" dirty="0"/>
              <a:t>7</a:t>
            </a:r>
            <a:r>
              <a:rPr lang="zh-CN" altLang="en-US" dirty="0"/>
              <a:t>）滥用包含在神名下的受造物或任何事物，用于符咒，或罪恶的情欲和行为；</a:t>
            </a:r>
          </a:p>
          <a:p>
            <a:pPr marL="0" indent="0">
              <a:buNone/>
            </a:pPr>
            <a:r>
              <a:rPr lang="zh-CN" altLang="en-US" dirty="0"/>
              <a:t>（</a:t>
            </a:r>
            <a:r>
              <a:rPr lang="en-US" altLang="zh-CN" dirty="0"/>
              <a:t>8</a:t>
            </a:r>
            <a:r>
              <a:rPr lang="zh-CN" altLang="en-US" dirty="0"/>
              <a:t>）诽谤、蔑视、辱骂，或以任何方式反对神的真理、恩典和道路；</a:t>
            </a:r>
          </a:p>
          <a:p>
            <a:pPr marL="0" indent="0">
              <a:buNone/>
            </a:pPr>
            <a:r>
              <a:rPr lang="zh-CN" altLang="en-US" dirty="0"/>
              <a:t>（</a:t>
            </a:r>
            <a:r>
              <a:rPr lang="en-US" altLang="zh-CN" dirty="0"/>
              <a:t>9</a:t>
            </a:r>
            <a:r>
              <a:rPr lang="zh-CN" altLang="en-US" dirty="0"/>
              <a:t>）假冒伪善，或因罪恶目的谎称信主；</a:t>
            </a:r>
          </a:p>
          <a:p>
            <a:pPr marL="0" indent="0">
              <a:buNone/>
            </a:pPr>
            <a:r>
              <a:rPr lang="zh-CN" altLang="en-US" dirty="0"/>
              <a:t>（</a:t>
            </a:r>
            <a:r>
              <a:rPr lang="en-US" altLang="zh-CN" dirty="0"/>
              <a:t>10</a:t>
            </a:r>
            <a:r>
              <a:rPr lang="zh-CN" altLang="en-US" dirty="0"/>
              <a:t>）以主名为耻，或因不顺服、无智慧、不结果子、明知故犯、离弃真理而羞辱主名。</a:t>
            </a:r>
          </a:p>
          <a:p>
            <a:pPr marL="0" indent="0">
              <a:buNone/>
            </a:pPr>
            <a:endParaRPr lang="zh-CN" altLang="en-US" dirty="0"/>
          </a:p>
        </p:txBody>
      </p:sp>
    </p:spTree>
    <p:extLst>
      <p:ext uri="{BB962C8B-B14F-4D97-AF65-F5344CB8AC3E}">
        <p14:creationId xmlns:p14="http://schemas.microsoft.com/office/powerpoint/2010/main" val="2422127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0753920-9B40-461B-8C7E-5B2F67B266B9}"/>
              </a:ext>
            </a:extLst>
          </p:cNvPr>
          <p:cNvSpPr>
            <a:spLocks noGrp="1"/>
          </p:cNvSpPr>
          <p:nvPr>
            <p:ph type="title"/>
          </p:nvPr>
        </p:nvSpPr>
        <p:spPr/>
        <p:txBody>
          <a:bodyPr/>
          <a:lstStyle/>
          <a:p>
            <a:r>
              <a:rPr lang="en-US" altLang="zh-CN" dirty="0" err="1"/>
              <a:t>Douma</a:t>
            </a:r>
            <a:endParaRPr lang="zh-CN" altLang="en-US" dirty="0"/>
          </a:p>
        </p:txBody>
      </p:sp>
      <p:sp>
        <p:nvSpPr>
          <p:cNvPr id="3" name="内容占位符 2">
            <a:extLst>
              <a:ext uri="{FF2B5EF4-FFF2-40B4-BE49-F238E27FC236}">
                <a16:creationId xmlns:a16="http://schemas.microsoft.com/office/drawing/2014/main" id="{FF0E23A0-7E72-4810-B15F-9E479CA7B177}"/>
              </a:ext>
            </a:extLst>
          </p:cNvPr>
          <p:cNvSpPr>
            <a:spLocks noGrp="1"/>
          </p:cNvSpPr>
          <p:nvPr>
            <p:ph idx="1"/>
          </p:nvPr>
        </p:nvSpPr>
        <p:spPr/>
        <p:txBody>
          <a:bodyPr/>
          <a:lstStyle/>
          <a:p>
            <a:pPr marL="0" indent="0">
              <a:buNone/>
            </a:pPr>
            <a:r>
              <a:rPr lang="zh-CN" altLang="en-US" dirty="0"/>
              <a:t>旧约中亵渎神的名主要有三种情况：</a:t>
            </a:r>
            <a:endParaRPr lang="en-US" altLang="zh-CN" dirty="0"/>
          </a:p>
          <a:p>
            <a:pPr marL="0" indent="0">
              <a:buNone/>
            </a:pPr>
            <a:r>
              <a:rPr lang="zh-CN" altLang="en-US" dirty="0"/>
              <a:t>巫术</a:t>
            </a:r>
            <a:endParaRPr lang="en-US" altLang="zh-CN" dirty="0"/>
          </a:p>
          <a:p>
            <a:pPr marL="0" indent="0">
              <a:buNone/>
            </a:pPr>
            <a:r>
              <a:rPr lang="zh-CN" altLang="en-US" dirty="0"/>
              <a:t>假先知</a:t>
            </a:r>
            <a:endParaRPr lang="en-US" altLang="zh-CN" dirty="0"/>
          </a:p>
          <a:p>
            <a:pPr marL="0" indent="0">
              <a:buNone/>
            </a:pPr>
            <a:r>
              <a:rPr lang="zh-CN" altLang="en-US" dirty="0"/>
              <a:t>起假誓</a:t>
            </a:r>
          </a:p>
        </p:txBody>
      </p:sp>
    </p:spTree>
    <p:extLst>
      <p:ext uri="{BB962C8B-B14F-4D97-AF65-F5344CB8AC3E}">
        <p14:creationId xmlns:p14="http://schemas.microsoft.com/office/powerpoint/2010/main" val="41747889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520E080-FEED-4FB3-84A4-AF17C5CA83B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A669985-1502-4C9F-BE9E-DA4EF0B78F3D}"/>
              </a:ext>
            </a:extLst>
          </p:cNvPr>
          <p:cNvSpPr>
            <a:spLocks noGrp="1"/>
          </p:cNvSpPr>
          <p:nvPr>
            <p:ph idx="1"/>
          </p:nvPr>
        </p:nvSpPr>
        <p:spPr/>
        <p:txBody>
          <a:bodyPr/>
          <a:lstStyle/>
          <a:p>
            <a:pPr marL="0" indent="0">
              <a:buNone/>
            </a:pPr>
            <a:r>
              <a:rPr lang="zh-CN" altLang="en-US" dirty="0"/>
              <a:t>巫术和超自然的灵界有关，巫师相信他们可以通过念叨神明的名字作为咒语召唤神明帮助自己获得超自然的力量来医治疾病、预测未来、保佑他们在战争中得胜。</a:t>
            </a:r>
          </a:p>
        </p:txBody>
      </p:sp>
    </p:spTree>
    <p:extLst>
      <p:ext uri="{BB962C8B-B14F-4D97-AF65-F5344CB8AC3E}">
        <p14:creationId xmlns:p14="http://schemas.microsoft.com/office/powerpoint/2010/main" val="5131660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40EC670-D5EF-42BE-AD63-49163C79BCF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62E2E3B-AE6A-4037-A567-73A603952299}"/>
              </a:ext>
            </a:extLst>
          </p:cNvPr>
          <p:cNvSpPr>
            <a:spLocks noGrp="1"/>
          </p:cNvSpPr>
          <p:nvPr>
            <p:ph idx="1"/>
          </p:nvPr>
        </p:nvSpPr>
        <p:spPr/>
        <p:txBody>
          <a:bodyPr/>
          <a:lstStyle/>
          <a:p>
            <a:pPr marL="0" indent="0">
              <a:buNone/>
            </a:pPr>
            <a:r>
              <a:rPr lang="zh-CN" altLang="en-US" dirty="0"/>
              <a:t>使徒行传</a:t>
            </a:r>
            <a:r>
              <a:rPr lang="en-US" altLang="zh-CN" dirty="0"/>
              <a:t>19:11-12 </a:t>
            </a:r>
            <a:r>
              <a:rPr lang="zh-CN" altLang="en-US" dirty="0"/>
              <a:t>神藉保罗的手行了些非常的奇事；甚至有人从保罗身上拿手巾或围裙放在病人身上，病就退了，恶鬼也出去了。</a:t>
            </a:r>
          </a:p>
        </p:txBody>
      </p:sp>
    </p:spTree>
    <p:extLst>
      <p:ext uri="{BB962C8B-B14F-4D97-AF65-F5344CB8AC3E}">
        <p14:creationId xmlns:p14="http://schemas.microsoft.com/office/powerpoint/2010/main" val="3929443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7B4DB5A-297C-4C08-913E-74F223F5815D}"/>
              </a:ext>
            </a:extLst>
          </p:cNvPr>
          <p:cNvSpPr>
            <a:spLocks noGrp="1"/>
          </p:cNvSpPr>
          <p:nvPr>
            <p:ph type="title"/>
          </p:nvPr>
        </p:nvSpPr>
        <p:spPr/>
        <p:txBody>
          <a:bodyPr/>
          <a:lstStyle/>
          <a:p>
            <a:r>
              <a:rPr lang="zh-CN" altLang="en-US" dirty="0"/>
              <a:t>耶和华你神的名</a:t>
            </a:r>
          </a:p>
        </p:txBody>
      </p:sp>
      <p:sp>
        <p:nvSpPr>
          <p:cNvPr id="3" name="内容占位符 2">
            <a:extLst>
              <a:ext uri="{FF2B5EF4-FFF2-40B4-BE49-F238E27FC236}">
                <a16:creationId xmlns:a16="http://schemas.microsoft.com/office/drawing/2014/main" id="{3849B96C-04ED-44CD-BE64-57E78E2A77D2}"/>
              </a:ext>
            </a:extLst>
          </p:cNvPr>
          <p:cNvSpPr>
            <a:spLocks noGrp="1"/>
          </p:cNvSpPr>
          <p:nvPr>
            <p:ph idx="1"/>
          </p:nvPr>
        </p:nvSpPr>
        <p:spPr/>
        <p:txBody>
          <a:bodyPr/>
          <a:lstStyle/>
          <a:p>
            <a:pPr marL="0" indent="0">
              <a:buNone/>
            </a:pPr>
            <a:r>
              <a:rPr lang="zh-CN" altLang="en-US" dirty="0"/>
              <a:t>起名是一个带有权柄的举动。</a:t>
            </a:r>
            <a:endParaRPr lang="en-US" altLang="zh-CN" dirty="0"/>
          </a:p>
          <a:p>
            <a:pPr marL="0" indent="0">
              <a:buNone/>
            </a:pPr>
            <a:endParaRPr lang="en-US" altLang="zh-CN" dirty="0"/>
          </a:p>
          <a:p>
            <a:pPr marL="0" indent="0">
              <a:buNone/>
            </a:pPr>
            <a:r>
              <a:rPr lang="zh-CN" altLang="en-US" dirty="0"/>
              <a:t>神从不被命名，而是他自己启示自己是谁，这表明神的属性，彰显了神至高的主权。</a:t>
            </a:r>
          </a:p>
        </p:txBody>
      </p:sp>
    </p:spTree>
    <p:extLst>
      <p:ext uri="{BB962C8B-B14F-4D97-AF65-F5344CB8AC3E}">
        <p14:creationId xmlns:p14="http://schemas.microsoft.com/office/powerpoint/2010/main" val="40863630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C193375-1FA2-432F-8EBC-A8D76B5CE90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4A342E8-3DDC-41DD-8B97-8F067D457D9B}"/>
              </a:ext>
            </a:extLst>
          </p:cNvPr>
          <p:cNvSpPr>
            <a:spLocks noGrp="1"/>
          </p:cNvSpPr>
          <p:nvPr>
            <p:ph idx="1"/>
          </p:nvPr>
        </p:nvSpPr>
        <p:spPr/>
        <p:txBody>
          <a:bodyPr/>
          <a:lstStyle/>
          <a:p>
            <a:pPr marL="0" indent="0">
              <a:buNone/>
            </a:pPr>
            <a:r>
              <a:rPr lang="zh-CN" altLang="en-US" dirty="0"/>
              <a:t>使徒行传</a:t>
            </a:r>
            <a:r>
              <a:rPr lang="en-US" altLang="zh-CN" dirty="0"/>
              <a:t>19:13-16 </a:t>
            </a:r>
            <a:r>
              <a:rPr lang="zh-CN" altLang="en-US" dirty="0"/>
              <a:t>那时，有几个游行各处、念咒赶鬼的犹太人，向那被恶鬼附的人擅自称主耶稣的名，说：“我奉保罗所传的耶稣敕令你们出来！”做这事的，有犹太祭司长士基瓦的七个儿子。恶鬼回答他们说：“耶稣我认识，保罗我也知道。你们却是谁呢？”恶鬼所附的人就跳在他们身上，胜了其中二人，制伏他们，叫他们赤着身子受了伤，从那房子里逃出去了。</a:t>
            </a:r>
          </a:p>
        </p:txBody>
      </p:sp>
    </p:spTree>
    <p:extLst>
      <p:ext uri="{BB962C8B-B14F-4D97-AF65-F5344CB8AC3E}">
        <p14:creationId xmlns:p14="http://schemas.microsoft.com/office/powerpoint/2010/main" val="9144741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6E3825D-0B6E-46E5-B899-9C47B9C7D28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B2340BC-60CF-418A-8BA5-4A6405D06A05}"/>
              </a:ext>
            </a:extLst>
          </p:cNvPr>
          <p:cNvSpPr>
            <a:spLocks noGrp="1"/>
          </p:cNvSpPr>
          <p:nvPr>
            <p:ph idx="1"/>
          </p:nvPr>
        </p:nvSpPr>
        <p:spPr/>
        <p:txBody>
          <a:bodyPr/>
          <a:lstStyle/>
          <a:p>
            <a:pPr marL="0" indent="0">
              <a:buNone/>
            </a:pPr>
            <a:r>
              <a:rPr lang="zh-CN" altLang="en-US" dirty="0"/>
              <a:t>使徒行传</a:t>
            </a:r>
            <a:r>
              <a:rPr lang="en-US" altLang="zh-CN" dirty="0"/>
              <a:t>19:17-20 </a:t>
            </a:r>
            <a:r>
              <a:rPr lang="zh-CN" altLang="en-US" dirty="0"/>
              <a:t>凡住在以弗所的，无论是犹太人，是希腊人，都知道这事，也都惧怕；主耶稣的名从此就尊大了。那已经信的，多有人来承认诉说自己所行的事。平素行邪术的，也有许多人把书拿来，堆积在众人面前焚烧。他们算计书价，便知道共合五万块钱。主的道大大兴旺，而且得胜，就是这样。</a:t>
            </a:r>
          </a:p>
        </p:txBody>
      </p:sp>
    </p:spTree>
    <p:extLst>
      <p:ext uri="{BB962C8B-B14F-4D97-AF65-F5344CB8AC3E}">
        <p14:creationId xmlns:p14="http://schemas.microsoft.com/office/powerpoint/2010/main" val="11005827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CCFF57F-4AB5-42D9-98BE-5D55EA5CC63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11B97EB-0B84-40A2-8EBE-582387AE045B}"/>
              </a:ext>
            </a:extLst>
          </p:cNvPr>
          <p:cNvSpPr>
            <a:spLocks noGrp="1"/>
          </p:cNvSpPr>
          <p:nvPr>
            <p:ph idx="1"/>
          </p:nvPr>
        </p:nvSpPr>
        <p:spPr/>
        <p:txBody>
          <a:bodyPr/>
          <a:lstStyle/>
          <a:p>
            <a:pPr marL="0" indent="0">
              <a:buNone/>
            </a:pPr>
            <a:r>
              <a:rPr lang="zh-CN" altLang="en-US" dirty="0"/>
              <a:t>神的名被尊崇，神的国就扩展。</a:t>
            </a:r>
          </a:p>
        </p:txBody>
      </p:sp>
    </p:spTree>
    <p:extLst>
      <p:ext uri="{BB962C8B-B14F-4D97-AF65-F5344CB8AC3E}">
        <p14:creationId xmlns:p14="http://schemas.microsoft.com/office/powerpoint/2010/main" val="17357333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0604BE0-FD5D-45C3-843C-46804004135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8140356-1080-483F-86C8-312AB60F1E78}"/>
              </a:ext>
            </a:extLst>
          </p:cNvPr>
          <p:cNvSpPr>
            <a:spLocks noGrp="1"/>
          </p:cNvSpPr>
          <p:nvPr>
            <p:ph idx="1"/>
          </p:nvPr>
        </p:nvSpPr>
        <p:spPr/>
        <p:txBody>
          <a:bodyPr/>
          <a:lstStyle/>
          <a:p>
            <a:pPr marL="0" indent="0">
              <a:buNone/>
            </a:pPr>
            <a:r>
              <a:rPr lang="zh-CN" altLang="en-US" dirty="0"/>
              <a:t>神的名也常被假先知滥用。</a:t>
            </a:r>
          </a:p>
        </p:txBody>
      </p:sp>
    </p:spTree>
    <p:extLst>
      <p:ext uri="{BB962C8B-B14F-4D97-AF65-F5344CB8AC3E}">
        <p14:creationId xmlns:p14="http://schemas.microsoft.com/office/powerpoint/2010/main" val="35725631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D5E3D1B-1AEC-46ED-927D-00B1818C185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DEF14E0-2B81-4780-8234-F06E908AEB5B}"/>
              </a:ext>
            </a:extLst>
          </p:cNvPr>
          <p:cNvSpPr>
            <a:spLocks noGrp="1"/>
          </p:cNvSpPr>
          <p:nvPr>
            <p:ph idx="1"/>
          </p:nvPr>
        </p:nvSpPr>
        <p:spPr/>
        <p:txBody>
          <a:bodyPr/>
          <a:lstStyle/>
          <a:p>
            <a:pPr marL="0" indent="0">
              <a:buNone/>
            </a:pPr>
            <a:r>
              <a:rPr lang="zh-CN" altLang="en-US" dirty="0"/>
              <a:t>列王记上</a:t>
            </a:r>
            <a:r>
              <a:rPr lang="en-US" altLang="zh-CN" dirty="0"/>
              <a:t>22:10</a:t>
            </a:r>
            <a:r>
              <a:rPr lang="zh-CN" altLang="en-US" dirty="0"/>
              <a:t>以色列王和犹大王约沙法在撒玛利亚城门前的空场上，各穿朝服，坐在位上，所有的先知都在他们面前说预言。 </a:t>
            </a:r>
            <a:r>
              <a:rPr lang="en-US" altLang="zh-CN" dirty="0"/>
              <a:t>11</a:t>
            </a:r>
            <a:r>
              <a:rPr lang="zh-CN" altLang="en-US" dirty="0"/>
              <a:t>基拿拿的儿子西底家造了两个铁角，说：“耶和华如此说：‘你要用这角抵触亚兰人，直到将他们灭尽。’” </a:t>
            </a:r>
            <a:r>
              <a:rPr lang="en-US" altLang="zh-CN" dirty="0"/>
              <a:t>12</a:t>
            </a:r>
            <a:r>
              <a:rPr lang="zh-CN" altLang="en-US" dirty="0"/>
              <a:t>所有的先知也都这样预言说：“可以上基列的拉末去，必然得胜，因为耶和华必将那城交在王的手中。”</a:t>
            </a:r>
          </a:p>
        </p:txBody>
      </p:sp>
    </p:spTree>
    <p:extLst>
      <p:ext uri="{BB962C8B-B14F-4D97-AF65-F5344CB8AC3E}">
        <p14:creationId xmlns:p14="http://schemas.microsoft.com/office/powerpoint/2010/main" val="5896769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047E4FE-CBE8-4123-9AD4-C0489B0E7C8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FBB32F9-CFD4-4858-91EB-3715B64E6E90}"/>
              </a:ext>
            </a:extLst>
          </p:cNvPr>
          <p:cNvSpPr>
            <a:spLocks noGrp="1"/>
          </p:cNvSpPr>
          <p:nvPr>
            <p:ph idx="1"/>
          </p:nvPr>
        </p:nvSpPr>
        <p:spPr/>
        <p:txBody>
          <a:bodyPr/>
          <a:lstStyle/>
          <a:p>
            <a:pPr marL="0" indent="0">
              <a:buNone/>
            </a:pPr>
            <a:r>
              <a:rPr lang="zh-CN" altLang="en-US" dirty="0"/>
              <a:t>列王记上</a:t>
            </a:r>
            <a:r>
              <a:rPr lang="en-US" altLang="zh-CN" dirty="0"/>
              <a:t>22:34</a:t>
            </a:r>
            <a:r>
              <a:rPr lang="zh-CN" altLang="en-US" dirty="0"/>
              <a:t>有一人随便开弓，恰巧射入以色列王的甲缝里。王对赶车的说：“我受了重伤，你转过车来，拉我出阵吧！” </a:t>
            </a:r>
            <a:r>
              <a:rPr lang="en-US" altLang="zh-CN" dirty="0"/>
              <a:t>35</a:t>
            </a:r>
            <a:r>
              <a:rPr lang="zh-CN" altLang="en-US" dirty="0"/>
              <a:t>那日，阵势越战越猛，有人扶王站在车上，抵挡亚兰人。到晚上，王就死了，血从伤处流在车中。</a:t>
            </a:r>
          </a:p>
        </p:txBody>
      </p:sp>
    </p:spTree>
    <p:extLst>
      <p:ext uri="{BB962C8B-B14F-4D97-AF65-F5344CB8AC3E}">
        <p14:creationId xmlns:p14="http://schemas.microsoft.com/office/powerpoint/2010/main" val="26574736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80FA51D-215C-4DC8-88B9-A1CC58FB6A6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54B7F8E-8513-408A-959F-0074F28784C4}"/>
              </a:ext>
            </a:extLst>
          </p:cNvPr>
          <p:cNvSpPr>
            <a:spLocks noGrp="1"/>
          </p:cNvSpPr>
          <p:nvPr>
            <p:ph idx="1"/>
          </p:nvPr>
        </p:nvSpPr>
        <p:spPr/>
        <p:txBody>
          <a:bodyPr/>
          <a:lstStyle/>
          <a:p>
            <a:pPr marL="0" indent="0">
              <a:buNone/>
            </a:pPr>
            <a:r>
              <a:rPr lang="zh-CN" altLang="en-US" dirty="0"/>
              <a:t>今天还有假先知吗？</a:t>
            </a:r>
            <a:endParaRPr lang="en-US" altLang="zh-CN" dirty="0"/>
          </a:p>
          <a:p>
            <a:pPr marL="0" indent="0">
              <a:buNone/>
            </a:pPr>
            <a:endParaRPr lang="en-US" altLang="zh-CN" dirty="0"/>
          </a:p>
          <a:p>
            <a:pPr marL="0" indent="0">
              <a:buNone/>
            </a:pPr>
            <a:r>
              <a:rPr lang="zh-CN" altLang="en-US" dirty="0"/>
              <a:t>今天还有人以神的名引出自己要说的话吗？</a:t>
            </a:r>
          </a:p>
        </p:txBody>
      </p:sp>
    </p:spTree>
    <p:extLst>
      <p:ext uri="{BB962C8B-B14F-4D97-AF65-F5344CB8AC3E}">
        <p14:creationId xmlns:p14="http://schemas.microsoft.com/office/powerpoint/2010/main" val="18927328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51D2B6B-A25F-40EB-A781-0924BF54BD5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051509E-FC13-4891-99F2-4F35EF99AF07}"/>
              </a:ext>
            </a:extLst>
          </p:cNvPr>
          <p:cNvSpPr>
            <a:spLocks noGrp="1"/>
          </p:cNvSpPr>
          <p:nvPr>
            <p:ph idx="1"/>
          </p:nvPr>
        </p:nvSpPr>
        <p:spPr/>
        <p:txBody>
          <a:bodyPr/>
          <a:lstStyle/>
          <a:p>
            <a:pPr marL="0" indent="0">
              <a:buNone/>
            </a:pPr>
            <a:r>
              <a:rPr lang="zh-CN" altLang="en-US" dirty="0"/>
              <a:t>以下表达使用时需谨慎：</a:t>
            </a:r>
            <a:endParaRPr lang="en-US" altLang="zh-CN" dirty="0"/>
          </a:p>
          <a:p>
            <a:pPr marL="0" indent="0">
              <a:buNone/>
            </a:pPr>
            <a:r>
              <a:rPr lang="zh-CN" altLang="en-US" dirty="0"/>
              <a:t>“主给我一个看见”、</a:t>
            </a:r>
            <a:endParaRPr lang="en-US" altLang="zh-CN" dirty="0"/>
          </a:p>
          <a:p>
            <a:pPr marL="0" indent="0">
              <a:buNone/>
            </a:pPr>
            <a:r>
              <a:rPr lang="zh-CN" altLang="en-US" dirty="0"/>
              <a:t>“主给我一个感动”、</a:t>
            </a:r>
            <a:endParaRPr lang="en-US" altLang="zh-CN" dirty="0"/>
          </a:p>
          <a:p>
            <a:pPr marL="0" indent="0">
              <a:buNone/>
            </a:pPr>
            <a:r>
              <a:rPr lang="zh-CN" altLang="en-US" dirty="0"/>
              <a:t>“主给我一个异象”</a:t>
            </a:r>
            <a:r>
              <a:rPr lang="en-US" altLang="zh-CN" dirty="0"/>
              <a:t>……</a:t>
            </a:r>
            <a:endParaRPr lang="zh-CN" altLang="en-US" dirty="0"/>
          </a:p>
        </p:txBody>
      </p:sp>
    </p:spTree>
    <p:extLst>
      <p:ext uri="{BB962C8B-B14F-4D97-AF65-F5344CB8AC3E}">
        <p14:creationId xmlns:p14="http://schemas.microsoft.com/office/powerpoint/2010/main" val="32664899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FFB76D4-7CB9-49DE-963B-5DD515DAFC3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43BCEDB-1C23-47E7-9C78-D8FE3E211E2E}"/>
              </a:ext>
            </a:extLst>
          </p:cNvPr>
          <p:cNvSpPr>
            <a:spLocks noGrp="1"/>
          </p:cNvSpPr>
          <p:nvPr>
            <p:ph idx="1"/>
          </p:nvPr>
        </p:nvSpPr>
        <p:spPr/>
        <p:txBody>
          <a:bodyPr/>
          <a:lstStyle/>
          <a:p>
            <a:pPr marL="0" indent="0">
              <a:buNone/>
            </a:pPr>
            <a:r>
              <a:rPr lang="zh-CN" altLang="en-US" dirty="0"/>
              <a:t>这不是否认圣灵在选民心中的个人性带领，但这种个人性带领</a:t>
            </a:r>
            <a:endParaRPr lang="en-US" altLang="zh-CN" dirty="0"/>
          </a:p>
          <a:p>
            <a:pPr marL="0" indent="0">
              <a:buNone/>
            </a:pPr>
            <a:r>
              <a:rPr lang="zh-CN" altLang="en-US" dirty="0"/>
              <a:t>第一不能违背圣经的启示，</a:t>
            </a:r>
            <a:endParaRPr lang="en-US" altLang="zh-CN" dirty="0"/>
          </a:p>
          <a:p>
            <a:pPr marL="0" indent="0">
              <a:buNone/>
            </a:pPr>
            <a:r>
              <a:rPr lang="zh-CN" altLang="en-US" dirty="0"/>
              <a:t>第二不能错误地上升为普遍性教导。</a:t>
            </a:r>
          </a:p>
        </p:txBody>
      </p:sp>
    </p:spTree>
    <p:extLst>
      <p:ext uri="{BB962C8B-B14F-4D97-AF65-F5344CB8AC3E}">
        <p14:creationId xmlns:p14="http://schemas.microsoft.com/office/powerpoint/2010/main" val="19122312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D89B182-1D4A-417E-A4D2-3B3A4D25792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A860761-4ADF-40A5-BB0F-BD496ADA47FA}"/>
              </a:ext>
            </a:extLst>
          </p:cNvPr>
          <p:cNvSpPr>
            <a:spLocks noGrp="1"/>
          </p:cNvSpPr>
          <p:nvPr>
            <p:ph idx="1"/>
          </p:nvPr>
        </p:nvSpPr>
        <p:spPr/>
        <p:txBody>
          <a:bodyPr/>
          <a:lstStyle/>
          <a:p>
            <a:pPr marL="0" indent="0">
              <a:buNone/>
            </a:pPr>
            <a:r>
              <a:rPr lang="zh-CN" altLang="en-US" dirty="0"/>
              <a:t>凭私意谬解圣经</a:t>
            </a:r>
            <a:endParaRPr lang="en-US" altLang="zh-CN" dirty="0"/>
          </a:p>
          <a:p>
            <a:pPr marL="0" indent="0">
              <a:buNone/>
            </a:pPr>
            <a:r>
              <a:rPr lang="zh-CN" altLang="en-US" dirty="0"/>
              <a:t>我们很容易把一个观点或一节经文从圣经的上下文中抽离出来，然后用它来支持我们个人的观点，证明神好像站在我们这一边，以致听不进其他弟兄姐妹的看法，也不听从教会牧长的意见。</a:t>
            </a:r>
          </a:p>
        </p:txBody>
      </p:sp>
    </p:spTree>
    <p:extLst>
      <p:ext uri="{BB962C8B-B14F-4D97-AF65-F5344CB8AC3E}">
        <p14:creationId xmlns:p14="http://schemas.microsoft.com/office/powerpoint/2010/main" val="289398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2CDDACA-1E3B-4969-9A02-7AF4EAEDF970}"/>
              </a:ext>
            </a:extLst>
          </p:cNvPr>
          <p:cNvSpPr>
            <a:spLocks noGrp="1"/>
          </p:cNvSpPr>
          <p:nvPr>
            <p:ph type="title"/>
          </p:nvPr>
        </p:nvSpPr>
        <p:spPr/>
        <p:txBody>
          <a:bodyPr/>
          <a:lstStyle/>
          <a:p>
            <a:r>
              <a:rPr lang="zh-CN" altLang="en-US" dirty="0"/>
              <a:t>可荣可畏 </a:t>
            </a:r>
          </a:p>
        </p:txBody>
      </p:sp>
      <p:sp>
        <p:nvSpPr>
          <p:cNvPr id="3" name="内容占位符 2">
            <a:extLst>
              <a:ext uri="{FF2B5EF4-FFF2-40B4-BE49-F238E27FC236}">
                <a16:creationId xmlns:a16="http://schemas.microsoft.com/office/drawing/2014/main" id="{CA3DD7C1-1C1B-4C4E-86C5-A252572E4A48}"/>
              </a:ext>
            </a:extLst>
          </p:cNvPr>
          <p:cNvSpPr>
            <a:spLocks noGrp="1"/>
          </p:cNvSpPr>
          <p:nvPr>
            <p:ph idx="1"/>
          </p:nvPr>
        </p:nvSpPr>
        <p:spPr/>
        <p:txBody>
          <a:bodyPr/>
          <a:lstStyle/>
          <a:p>
            <a:pPr marL="0" indent="0">
              <a:buNone/>
            </a:pPr>
            <a:r>
              <a:rPr lang="zh-CN" altLang="en-US" dirty="0"/>
              <a:t>申命记</a:t>
            </a:r>
            <a:r>
              <a:rPr lang="en-US" altLang="zh-CN" dirty="0"/>
              <a:t>28:58 </a:t>
            </a:r>
            <a:r>
              <a:rPr lang="zh-CN" altLang="en-US" dirty="0"/>
              <a:t>这书上所写律法的一切话是叫你敬畏耶和华你　神可荣可畏的名。</a:t>
            </a:r>
          </a:p>
        </p:txBody>
      </p:sp>
    </p:spTree>
    <p:extLst>
      <p:ext uri="{BB962C8B-B14F-4D97-AF65-F5344CB8AC3E}">
        <p14:creationId xmlns:p14="http://schemas.microsoft.com/office/powerpoint/2010/main" val="15674291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8C85E1F-2E83-488E-A439-BF9742AF57C2}"/>
              </a:ext>
            </a:extLst>
          </p:cNvPr>
          <p:cNvSpPr>
            <a:spLocks noGrp="1"/>
          </p:cNvSpPr>
          <p:nvPr>
            <p:ph type="title"/>
          </p:nvPr>
        </p:nvSpPr>
        <p:spPr/>
        <p:txBody>
          <a:bodyPr/>
          <a:lstStyle/>
          <a:p>
            <a:r>
              <a:rPr lang="en-US" altLang="zh-CN" dirty="0"/>
              <a:t>Stephen Carter《</a:t>
            </a:r>
            <a:r>
              <a:rPr lang="zh-CN" altLang="en-US" dirty="0"/>
              <a:t>亵渎神的名</a:t>
            </a:r>
            <a:r>
              <a:rPr lang="en-US" altLang="zh-CN" dirty="0"/>
              <a:t>》</a:t>
            </a:r>
            <a:endParaRPr lang="zh-CN" altLang="en-US" dirty="0"/>
          </a:p>
        </p:txBody>
      </p:sp>
      <p:sp>
        <p:nvSpPr>
          <p:cNvPr id="3" name="内容占位符 2">
            <a:extLst>
              <a:ext uri="{FF2B5EF4-FFF2-40B4-BE49-F238E27FC236}">
                <a16:creationId xmlns:a16="http://schemas.microsoft.com/office/drawing/2014/main" id="{E26D81FF-B8A1-45A0-A783-E47C84391834}"/>
              </a:ext>
            </a:extLst>
          </p:cNvPr>
          <p:cNvSpPr>
            <a:spLocks noGrp="1"/>
          </p:cNvSpPr>
          <p:nvPr>
            <p:ph idx="1"/>
          </p:nvPr>
        </p:nvSpPr>
        <p:spPr/>
        <p:txBody>
          <a:bodyPr>
            <a:normAutofit/>
          </a:bodyPr>
          <a:lstStyle/>
          <a:p>
            <a:pPr marL="0" indent="0">
              <a:buNone/>
            </a:pPr>
            <a:r>
              <a:rPr lang="zh-CN" altLang="en-US" dirty="0"/>
              <a:t>老实说，西方没有一个国家像美国人这样频繁、公开、为着各样目的而使用神的名。几乎所有的政府候选人在竞选演讲结束时都要祈祷神祝福听众，祝福国家，祝福他们着手的伟大工作，每个候选人都会觉得对方不是真的奉神的名说话</a:t>
            </a:r>
            <a:r>
              <a:rPr lang="en-US" altLang="zh-CN" dirty="0"/>
              <a:t>……</a:t>
            </a:r>
            <a:r>
              <a:rPr lang="zh-CN" altLang="en-US" dirty="0"/>
              <a:t>电视上也经常看到运动员在赢得比赛时感谢神，他们和政治家们一样，也觉得神站在自己这一边；教会竖起巨大的看板并大做文章广告</a:t>
            </a:r>
            <a:r>
              <a:rPr lang="en-US" altLang="zh-CN" dirty="0"/>
              <a:t>……</a:t>
            </a:r>
            <a:endParaRPr lang="zh-CN" altLang="en-US" dirty="0"/>
          </a:p>
        </p:txBody>
      </p:sp>
    </p:spTree>
    <p:extLst>
      <p:ext uri="{BB962C8B-B14F-4D97-AF65-F5344CB8AC3E}">
        <p14:creationId xmlns:p14="http://schemas.microsoft.com/office/powerpoint/2010/main" val="13940232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1270F7C-413B-4237-A80E-1402688D363C}"/>
              </a:ext>
            </a:extLst>
          </p:cNvPr>
          <p:cNvSpPr>
            <a:spLocks noGrp="1"/>
          </p:cNvSpPr>
          <p:nvPr>
            <p:ph type="title"/>
          </p:nvPr>
        </p:nvSpPr>
        <p:spPr/>
        <p:txBody>
          <a:bodyPr/>
          <a:lstStyle/>
          <a:p>
            <a:r>
              <a:rPr lang="en-US" altLang="zh-CN" dirty="0"/>
              <a:t>Stephen Carter《</a:t>
            </a:r>
            <a:r>
              <a:rPr lang="zh-CN" altLang="en-US" dirty="0"/>
              <a:t>亵渎神的名</a:t>
            </a:r>
            <a:r>
              <a:rPr lang="en-US" altLang="zh-CN" dirty="0"/>
              <a:t>》</a:t>
            </a:r>
            <a:endParaRPr lang="zh-CN" altLang="en-US" dirty="0"/>
          </a:p>
        </p:txBody>
      </p:sp>
      <p:sp>
        <p:nvSpPr>
          <p:cNvPr id="3" name="内容占位符 2">
            <a:extLst>
              <a:ext uri="{FF2B5EF4-FFF2-40B4-BE49-F238E27FC236}">
                <a16:creationId xmlns:a16="http://schemas.microsoft.com/office/drawing/2014/main" id="{6BA5D872-4F25-4719-A36F-51583E8B36A2}"/>
              </a:ext>
            </a:extLst>
          </p:cNvPr>
          <p:cNvSpPr>
            <a:spLocks noGrp="1"/>
          </p:cNvSpPr>
          <p:nvPr>
            <p:ph idx="1"/>
          </p:nvPr>
        </p:nvSpPr>
        <p:spPr/>
        <p:txBody>
          <a:bodyPr/>
          <a:lstStyle/>
          <a:p>
            <a:pPr marL="0" indent="0">
              <a:buNone/>
            </a:pPr>
            <a:r>
              <a:rPr lang="zh-CN" altLang="en-US" dirty="0"/>
              <a:t>有人用神的旨意来反对同性恋，也有人拿神的旨意来支持同性恋；神的名被用来反对贫穷、堕胎、核武器等等。不论是要求美国改变的人，或是不希望美国改变的人，都知道这个国家特别喜欢用神的名，于是双方都祈求神垂听他们的祷告。</a:t>
            </a:r>
          </a:p>
        </p:txBody>
      </p:sp>
    </p:spTree>
    <p:extLst>
      <p:ext uri="{BB962C8B-B14F-4D97-AF65-F5344CB8AC3E}">
        <p14:creationId xmlns:p14="http://schemas.microsoft.com/office/powerpoint/2010/main" val="23805908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57D6FB5-50BD-454B-ABE4-31F694E309BD}"/>
              </a:ext>
            </a:extLst>
          </p:cNvPr>
          <p:cNvSpPr>
            <a:spLocks noGrp="1"/>
          </p:cNvSpPr>
          <p:nvPr>
            <p:ph type="title"/>
          </p:nvPr>
        </p:nvSpPr>
        <p:spPr/>
        <p:txBody>
          <a:bodyPr/>
          <a:lstStyle/>
          <a:p>
            <a:r>
              <a:rPr lang="zh-CN" altLang="en-US" dirty="0"/>
              <a:t>林肯</a:t>
            </a:r>
          </a:p>
        </p:txBody>
      </p:sp>
      <p:sp>
        <p:nvSpPr>
          <p:cNvPr id="3" name="内容占位符 2">
            <a:extLst>
              <a:ext uri="{FF2B5EF4-FFF2-40B4-BE49-F238E27FC236}">
                <a16:creationId xmlns:a16="http://schemas.microsoft.com/office/drawing/2014/main" id="{80F858D7-0684-424A-956B-74C24F24A03E}"/>
              </a:ext>
            </a:extLst>
          </p:cNvPr>
          <p:cNvSpPr>
            <a:spLocks noGrp="1"/>
          </p:cNvSpPr>
          <p:nvPr>
            <p:ph idx="1"/>
          </p:nvPr>
        </p:nvSpPr>
        <p:spPr/>
        <p:txBody>
          <a:bodyPr/>
          <a:lstStyle/>
          <a:p>
            <a:pPr marL="0" indent="0">
              <a:buNone/>
            </a:pPr>
            <a:r>
              <a:rPr lang="zh-CN" altLang="en-US" dirty="0"/>
              <a:t>我关心的不是神是否站在我们这边，我最大的关心是我们是否站在神一边，因为神总是对的。</a:t>
            </a:r>
          </a:p>
        </p:txBody>
      </p:sp>
    </p:spTree>
    <p:extLst>
      <p:ext uri="{BB962C8B-B14F-4D97-AF65-F5344CB8AC3E}">
        <p14:creationId xmlns:p14="http://schemas.microsoft.com/office/powerpoint/2010/main" val="10791282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C378138-93B7-4771-8C8A-96CE374585E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CEA8BB5-C01A-4F4B-ABC4-B9CC9668C0F9}"/>
              </a:ext>
            </a:extLst>
          </p:cNvPr>
          <p:cNvSpPr>
            <a:spLocks noGrp="1"/>
          </p:cNvSpPr>
          <p:nvPr>
            <p:ph idx="1"/>
          </p:nvPr>
        </p:nvSpPr>
        <p:spPr/>
        <p:txBody>
          <a:bodyPr/>
          <a:lstStyle/>
          <a:p>
            <a:pPr marL="0" indent="0">
              <a:buNone/>
            </a:pPr>
            <a:r>
              <a:rPr lang="zh-CN" altLang="en-US" dirty="0"/>
              <a:t>约书亚记</a:t>
            </a:r>
            <a:r>
              <a:rPr lang="en-US" altLang="zh-CN" dirty="0"/>
              <a:t>5:13-14 </a:t>
            </a:r>
            <a:r>
              <a:rPr lang="zh-CN" altLang="en-US" dirty="0"/>
              <a:t>约书亚靠近耶利哥的时候，举目观看，不料，有一个人手里有拔出来的刀，对面站立。约书亚到他那里，问他说：“你是帮助我们呢，是帮助我们敌人呢？”他回答说：“不是的，我来是要作耶和华军队的元帅。”</a:t>
            </a:r>
          </a:p>
        </p:txBody>
      </p:sp>
    </p:spTree>
    <p:extLst>
      <p:ext uri="{BB962C8B-B14F-4D97-AF65-F5344CB8AC3E}">
        <p14:creationId xmlns:p14="http://schemas.microsoft.com/office/powerpoint/2010/main" val="19297969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4D46A11-7729-4A5A-8E56-5D31061F4B3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9A00E82-6C7A-4401-B5F8-E18F1F87F26A}"/>
              </a:ext>
            </a:extLst>
          </p:cNvPr>
          <p:cNvSpPr>
            <a:spLocks noGrp="1"/>
          </p:cNvSpPr>
          <p:nvPr>
            <p:ph idx="1"/>
          </p:nvPr>
        </p:nvSpPr>
        <p:spPr/>
        <p:txBody>
          <a:bodyPr/>
          <a:lstStyle/>
          <a:p>
            <a:pPr marL="0" indent="0">
              <a:buNone/>
            </a:pPr>
            <a:r>
              <a:rPr lang="zh-CN" altLang="en-US" dirty="0"/>
              <a:t>当我们将自己的意思强加在经文之上，当我们试图用神的名为自己的立场站台，其实都在本质上犯了假先知的罪，而在神眼中假预言和巫术、假先知和巫师是一样的。</a:t>
            </a:r>
          </a:p>
        </p:txBody>
      </p:sp>
    </p:spTree>
    <p:extLst>
      <p:ext uri="{BB962C8B-B14F-4D97-AF65-F5344CB8AC3E}">
        <p14:creationId xmlns:p14="http://schemas.microsoft.com/office/powerpoint/2010/main" val="38990662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030DFF1-1250-43BF-83B6-BC3005503CE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7E59198-B06E-41FA-AC28-33A05CF6C72D}"/>
              </a:ext>
            </a:extLst>
          </p:cNvPr>
          <p:cNvSpPr>
            <a:spLocks noGrp="1"/>
          </p:cNvSpPr>
          <p:nvPr>
            <p:ph idx="1"/>
          </p:nvPr>
        </p:nvSpPr>
        <p:spPr/>
        <p:txBody>
          <a:bodyPr/>
          <a:lstStyle/>
          <a:p>
            <a:pPr marL="0" indent="0">
              <a:buNone/>
            </a:pPr>
            <a:r>
              <a:rPr lang="zh-CN" altLang="en-US" dirty="0"/>
              <a:t>耶利米书</a:t>
            </a:r>
            <a:r>
              <a:rPr lang="en-US" altLang="zh-CN" dirty="0"/>
              <a:t>14:14-15 </a:t>
            </a:r>
            <a:r>
              <a:rPr lang="zh-CN" altLang="en-US" dirty="0"/>
              <a:t>耶和华对我说：“那些先知托我的名说假预言，我并没有打发他们，没有吩咐他们，也没有对他们说话；他们向你们预言的，乃是虚假的异象和占卜，并虚无的事，以及本心的诡诈。所以耶和华如此说：论到托我名说预言的那些先知，我并没有打发他们；他们还说这地不能有刀剑饥荒，其实那些先知必被刀剑饥荒灭绝。”</a:t>
            </a:r>
          </a:p>
        </p:txBody>
      </p:sp>
    </p:spTree>
    <p:extLst>
      <p:ext uri="{BB962C8B-B14F-4D97-AF65-F5344CB8AC3E}">
        <p14:creationId xmlns:p14="http://schemas.microsoft.com/office/powerpoint/2010/main" val="26528074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88CC192-31DA-4B99-B82A-4184941447E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54CB287-89D9-4C59-8E25-8A69604D69DE}"/>
              </a:ext>
            </a:extLst>
          </p:cNvPr>
          <p:cNvSpPr>
            <a:spLocks noGrp="1"/>
          </p:cNvSpPr>
          <p:nvPr>
            <p:ph idx="1"/>
          </p:nvPr>
        </p:nvSpPr>
        <p:spPr/>
        <p:txBody>
          <a:bodyPr/>
          <a:lstStyle/>
          <a:p>
            <a:pPr marL="0" indent="0">
              <a:buNone/>
            </a:pPr>
            <a:r>
              <a:rPr lang="zh-CN" altLang="en-US" dirty="0"/>
              <a:t>以西结书</a:t>
            </a:r>
            <a:r>
              <a:rPr lang="en-US" altLang="zh-CN" dirty="0"/>
              <a:t>13:6 </a:t>
            </a:r>
            <a:r>
              <a:rPr lang="zh-CN" altLang="en-US" dirty="0"/>
              <a:t>这些人所见的是虚假，是谎诈的占卜。他们说是耶和华说的，其实耶和华并没有差遣他们，他们倒使人指望那话必然立定。</a:t>
            </a:r>
          </a:p>
        </p:txBody>
      </p:sp>
    </p:spTree>
    <p:extLst>
      <p:ext uri="{BB962C8B-B14F-4D97-AF65-F5344CB8AC3E}">
        <p14:creationId xmlns:p14="http://schemas.microsoft.com/office/powerpoint/2010/main" val="341891726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84F7B37-7F8A-471F-8C33-D3F7D66A67BE}"/>
              </a:ext>
            </a:extLst>
          </p:cNvPr>
          <p:cNvSpPr>
            <a:spLocks noGrp="1"/>
          </p:cNvSpPr>
          <p:nvPr>
            <p:ph type="title"/>
          </p:nvPr>
        </p:nvSpPr>
        <p:spPr/>
        <p:txBody>
          <a:bodyPr/>
          <a:lstStyle/>
          <a:p>
            <a:r>
              <a:rPr lang="zh-CN" altLang="en-US" dirty="0"/>
              <a:t>起假誓</a:t>
            </a:r>
          </a:p>
        </p:txBody>
      </p:sp>
      <p:sp>
        <p:nvSpPr>
          <p:cNvPr id="3" name="内容占位符 2">
            <a:extLst>
              <a:ext uri="{FF2B5EF4-FFF2-40B4-BE49-F238E27FC236}">
                <a16:creationId xmlns:a16="http://schemas.microsoft.com/office/drawing/2014/main" id="{FF9742F0-BC6B-4F7D-9EFD-DCBC46E845F2}"/>
              </a:ext>
            </a:extLst>
          </p:cNvPr>
          <p:cNvSpPr>
            <a:spLocks noGrp="1"/>
          </p:cNvSpPr>
          <p:nvPr>
            <p:ph idx="1"/>
          </p:nvPr>
        </p:nvSpPr>
        <p:spPr/>
        <p:txBody>
          <a:bodyPr/>
          <a:lstStyle/>
          <a:p>
            <a:pPr marL="0" indent="0">
              <a:buNone/>
            </a:pPr>
            <a:r>
              <a:rPr lang="zh-CN" altLang="en-US" dirty="0"/>
              <a:t>起誓</a:t>
            </a:r>
          </a:p>
          <a:p>
            <a:pPr marL="0" indent="0">
              <a:buNone/>
            </a:pPr>
            <a:r>
              <a:rPr lang="en-US" altLang="zh-CN" dirty="0"/>
              <a:t>שָׁ</a:t>
            </a:r>
            <a:r>
              <a:rPr lang="en-US" altLang="zh-CN" dirty="0" err="1"/>
              <a:t>בַע</a:t>
            </a:r>
            <a:r>
              <a:rPr lang="en-US" altLang="zh-CN" dirty="0"/>
              <a:t> </a:t>
            </a:r>
            <a:r>
              <a:rPr lang="zh-CN" altLang="en-US" dirty="0"/>
              <a:t>求告神的名为自己所说的作见证。</a:t>
            </a:r>
            <a:endParaRPr lang="en-US" altLang="zh-CN" dirty="0"/>
          </a:p>
          <a:p>
            <a:pPr marL="0" indent="0">
              <a:buNone/>
            </a:pPr>
            <a:r>
              <a:rPr lang="zh-CN" altLang="en-US" dirty="0"/>
              <a:t>威斯敏斯特信仰告白第</a:t>
            </a:r>
            <a:r>
              <a:rPr lang="en-US" altLang="zh-CN" dirty="0"/>
              <a:t>22</a:t>
            </a:r>
            <a:r>
              <a:rPr lang="zh-CN" altLang="en-US" dirty="0"/>
              <a:t>章和大要理问答都是在这个定义的基础上谈起誓</a:t>
            </a:r>
            <a:r>
              <a:rPr lang="en-US" altLang="zh-CN" dirty="0"/>
              <a:t>(oath)</a:t>
            </a:r>
            <a:r>
              <a:rPr lang="zh-CN" altLang="en-US" dirty="0"/>
              <a:t>。</a:t>
            </a:r>
            <a:endParaRPr lang="en-US" altLang="zh-CN" dirty="0"/>
          </a:p>
          <a:p>
            <a:pPr marL="0" indent="0">
              <a:buNone/>
            </a:pPr>
            <a:endParaRPr lang="en-US" altLang="zh-CN" dirty="0"/>
          </a:p>
          <a:p>
            <a:pPr marL="0" indent="0">
              <a:buNone/>
            </a:pPr>
            <a:r>
              <a:rPr lang="el-GR" altLang="zh-CN" dirty="0"/>
              <a:t>ὀμνύω </a:t>
            </a:r>
            <a:r>
              <a:rPr lang="zh-CN" altLang="en-US" dirty="0"/>
              <a:t>涵盖的范围要小于</a:t>
            </a:r>
            <a:r>
              <a:rPr lang="he-IL" altLang="zh-CN" dirty="0"/>
              <a:t>שָׁבַע</a:t>
            </a:r>
            <a:r>
              <a:rPr lang="zh-CN" altLang="he-IL" dirty="0"/>
              <a:t>。</a:t>
            </a:r>
            <a:endParaRPr lang="zh-CN" altLang="en-US" dirty="0"/>
          </a:p>
          <a:p>
            <a:pPr marL="0" indent="0">
              <a:buNone/>
            </a:pPr>
            <a:endParaRPr lang="zh-CN" altLang="en-US" dirty="0"/>
          </a:p>
        </p:txBody>
      </p:sp>
    </p:spTree>
    <p:extLst>
      <p:ext uri="{BB962C8B-B14F-4D97-AF65-F5344CB8AC3E}">
        <p14:creationId xmlns:p14="http://schemas.microsoft.com/office/powerpoint/2010/main" val="5686156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B0F0F3D-B018-4C17-A393-A5AEA9783D0A}"/>
              </a:ext>
            </a:extLst>
          </p:cNvPr>
          <p:cNvSpPr>
            <a:spLocks noGrp="1"/>
          </p:cNvSpPr>
          <p:nvPr>
            <p:ph type="title"/>
          </p:nvPr>
        </p:nvSpPr>
        <p:spPr/>
        <p:txBody>
          <a:bodyPr/>
          <a:lstStyle/>
          <a:p>
            <a:r>
              <a:rPr lang="zh-CN" altLang="en-US" dirty="0"/>
              <a:t>耶稣不是禁止人起誓</a:t>
            </a:r>
            <a:r>
              <a:rPr lang="en-US" altLang="zh-CN" dirty="0"/>
              <a:t>(</a:t>
            </a:r>
            <a:r>
              <a:rPr lang="en-US" altLang="zh-CN" dirty="0" err="1"/>
              <a:t>ὀμνύω</a:t>
            </a:r>
            <a:r>
              <a:rPr lang="en-US" altLang="zh-CN" dirty="0"/>
              <a:t>)</a:t>
            </a:r>
            <a:r>
              <a:rPr lang="zh-CN" altLang="en-US" dirty="0"/>
              <a:t>吗？</a:t>
            </a:r>
          </a:p>
        </p:txBody>
      </p:sp>
      <p:sp>
        <p:nvSpPr>
          <p:cNvPr id="3" name="内容占位符 2">
            <a:extLst>
              <a:ext uri="{FF2B5EF4-FFF2-40B4-BE49-F238E27FC236}">
                <a16:creationId xmlns:a16="http://schemas.microsoft.com/office/drawing/2014/main" id="{ABBCA867-110B-42E7-B09A-E0785A16792D}"/>
              </a:ext>
            </a:extLst>
          </p:cNvPr>
          <p:cNvSpPr>
            <a:spLocks noGrp="1"/>
          </p:cNvSpPr>
          <p:nvPr>
            <p:ph idx="1"/>
          </p:nvPr>
        </p:nvSpPr>
        <p:spPr/>
        <p:txBody>
          <a:bodyPr/>
          <a:lstStyle/>
          <a:p>
            <a:pPr marL="0" indent="0">
              <a:buNone/>
            </a:pPr>
            <a:r>
              <a:rPr lang="zh-CN" altLang="en-US" dirty="0"/>
              <a:t>马太福音</a:t>
            </a:r>
            <a:r>
              <a:rPr lang="en-US" altLang="zh-CN" dirty="0"/>
              <a:t>5:34</a:t>
            </a:r>
            <a:r>
              <a:rPr lang="zh-CN" altLang="en-US" dirty="0"/>
              <a:t>只是我告诉你们，什么誓都不可起。不可指着天起誓，因为天是　神的座位； </a:t>
            </a:r>
            <a:r>
              <a:rPr lang="en-US" altLang="zh-CN" dirty="0"/>
              <a:t>35</a:t>
            </a:r>
            <a:r>
              <a:rPr lang="zh-CN" altLang="en-US" dirty="0"/>
              <a:t>不可指着地起誓，因为地是他的脚凳；也不可指着耶路撒冷起誓，因为耶路撒冷是大君的京城； </a:t>
            </a:r>
            <a:r>
              <a:rPr lang="en-US" altLang="zh-CN" dirty="0"/>
              <a:t>36</a:t>
            </a:r>
            <a:r>
              <a:rPr lang="zh-CN" altLang="en-US" dirty="0"/>
              <a:t>又不可指着你的头起誓，因为你不能使一根头发变黑变白了。</a:t>
            </a:r>
          </a:p>
        </p:txBody>
      </p:sp>
    </p:spTree>
    <p:extLst>
      <p:ext uri="{BB962C8B-B14F-4D97-AF65-F5344CB8AC3E}">
        <p14:creationId xmlns:p14="http://schemas.microsoft.com/office/powerpoint/2010/main" val="345325499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EEECE53-F087-4086-9070-6630EB86FDD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CF9E333-7C41-4309-816F-2644C8946D52}"/>
              </a:ext>
            </a:extLst>
          </p:cNvPr>
          <p:cNvSpPr>
            <a:spLocks noGrp="1"/>
          </p:cNvSpPr>
          <p:nvPr>
            <p:ph idx="1"/>
          </p:nvPr>
        </p:nvSpPr>
        <p:spPr/>
        <p:txBody>
          <a:bodyPr/>
          <a:lstStyle/>
          <a:p>
            <a:pPr marL="0" indent="0">
              <a:buNone/>
            </a:pPr>
            <a:r>
              <a:rPr lang="zh-CN" altLang="en-US" dirty="0"/>
              <a:t>“基督徒任何誓都不可起”是再洗礼派的教义之一。</a:t>
            </a:r>
          </a:p>
          <a:p>
            <a:pPr marL="0" indent="0">
              <a:buNone/>
            </a:pPr>
            <a:r>
              <a:rPr lang="zh-CN" altLang="en-US" dirty="0"/>
              <a:t>但是我们必须认真对待，因为单看马太福音</a:t>
            </a:r>
            <a:r>
              <a:rPr lang="en-US" altLang="zh-CN" dirty="0"/>
              <a:t>5:34</a:t>
            </a:r>
            <a:r>
              <a:rPr lang="zh-CN" altLang="en-US" dirty="0"/>
              <a:t>的字面意思的确是一个解经难点。</a:t>
            </a:r>
          </a:p>
          <a:p>
            <a:pPr marL="0" indent="0">
              <a:buNone/>
            </a:pPr>
            <a:endParaRPr lang="zh-CN" altLang="en-US" dirty="0"/>
          </a:p>
        </p:txBody>
      </p:sp>
    </p:spTree>
    <p:extLst>
      <p:ext uri="{BB962C8B-B14F-4D97-AF65-F5344CB8AC3E}">
        <p14:creationId xmlns:p14="http://schemas.microsoft.com/office/powerpoint/2010/main" val="252841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E878B53-8EA8-4548-AAD5-5E3952571BDB}"/>
              </a:ext>
            </a:extLst>
          </p:cNvPr>
          <p:cNvSpPr>
            <a:spLocks noGrp="1"/>
          </p:cNvSpPr>
          <p:nvPr>
            <p:ph type="title"/>
          </p:nvPr>
        </p:nvSpPr>
        <p:spPr/>
        <p:txBody>
          <a:bodyPr/>
          <a:lstStyle/>
          <a:p>
            <a:r>
              <a:rPr lang="zh-CN" altLang="en-US" dirty="0"/>
              <a:t>美 </a:t>
            </a:r>
          </a:p>
        </p:txBody>
      </p:sp>
      <p:sp>
        <p:nvSpPr>
          <p:cNvPr id="3" name="内容占位符 2">
            <a:extLst>
              <a:ext uri="{FF2B5EF4-FFF2-40B4-BE49-F238E27FC236}">
                <a16:creationId xmlns:a16="http://schemas.microsoft.com/office/drawing/2014/main" id="{640CF143-4646-450E-A8B3-81D53ADDA7A0}"/>
              </a:ext>
            </a:extLst>
          </p:cNvPr>
          <p:cNvSpPr>
            <a:spLocks noGrp="1"/>
          </p:cNvSpPr>
          <p:nvPr>
            <p:ph idx="1"/>
          </p:nvPr>
        </p:nvSpPr>
        <p:spPr/>
        <p:txBody>
          <a:bodyPr/>
          <a:lstStyle/>
          <a:p>
            <a:pPr marL="0" indent="0">
              <a:buNone/>
            </a:pPr>
            <a:r>
              <a:rPr lang="zh-CN" altLang="en-US" dirty="0"/>
              <a:t>诗篇</a:t>
            </a:r>
            <a:r>
              <a:rPr lang="en-US" altLang="zh-CN" dirty="0"/>
              <a:t>8:1 </a:t>
            </a:r>
            <a:r>
              <a:rPr lang="zh-CN" altLang="en-US" dirty="0"/>
              <a:t>耶和华我们的主啊，你的名在全地何其美！</a:t>
            </a:r>
          </a:p>
        </p:txBody>
      </p:sp>
    </p:spTree>
    <p:extLst>
      <p:ext uri="{BB962C8B-B14F-4D97-AF65-F5344CB8AC3E}">
        <p14:creationId xmlns:p14="http://schemas.microsoft.com/office/powerpoint/2010/main" val="299499394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36C2BF0-608B-44AB-B066-8718121521F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70E4353-3B19-4046-BD57-C7E30EF43509}"/>
              </a:ext>
            </a:extLst>
          </p:cNvPr>
          <p:cNvSpPr>
            <a:spLocks noGrp="1"/>
          </p:cNvSpPr>
          <p:nvPr>
            <p:ph idx="1"/>
          </p:nvPr>
        </p:nvSpPr>
        <p:spPr/>
        <p:txBody>
          <a:bodyPr/>
          <a:lstStyle/>
          <a:p>
            <a:pPr marL="0" indent="0">
              <a:buNone/>
            </a:pPr>
            <a:r>
              <a:rPr lang="zh-CN" altLang="zh-CN" kern="100" dirty="0">
                <a:latin typeface="等线" panose="02010600030101010101" pitchFamily="2" charset="-122"/>
                <a:cs typeface="Times New Roman" panose="02020603050405020304" pitchFamily="18" charset="0"/>
              </a:rPr>
              <a:t>加尔文</a:t>
            </a:r>
            <a:endParaRPr lang="zh-CN" altLang="zh-CN" kern="100" dirty="0">
              <a:latin typeface="等线" panose="02010600030101010101" pitchFamily="2" charset="-122"/>
              <a:ea typeface="等线" panose="02010600030101010101" pitchFamily="2" charset="-122"/>
              <a:cs typeface="Times New Roman" panose="02020603050405020304" pitchFamily="18" charset="0"/>
            </a:endParaRPr>
          </a:p>
          <a:p>
            <a:r>
              <a:rPr lang="en-US" altLang="zh-CN" i="1" kern="100" dirty="0" err="1">
                <a:latin typeface="宋体" panose="02010600030101010101" pitchFamily="2" charset="-122"/>
                <a:ea typeface="等线" panose="02010600030101010101" pitchFamily="2" charset="-122"/>
                <a:cs typeface="Times New Roman" panose="02020603050405020304" pitchFamily="18" charset="0"/>
              </a:rPr>
              <a:t>Psychopannychia</a:t>
            </a:r>
            <a:r>
              <a:rPr lang="zh-CN" altLang="zh-CN" kern="100" dirty="0">
                <a:latin typeface="等线" panose="02010600030101010101" pitchFamily="2" charset="-122"/>
                <a:cs typeface="Times New Roman" panose="02020603050405020304" pitchFamily="18" charset="0"/>
              </a:rPr>
              <a:t>（《灵魂的彻夜警醒》）</a:t>
            </a:r>
            <a:endParaRPr lang="zh-CN" altLang="zh-CN" kern="100" dirty="0">
              <a:latin typeface="等线" panose="02010600030101010101" pitchFamily="2" charset="-122"/>
              <a:ea typeface="等线" panose="02010600030101010101" pitchFamily="2" charset="-122"/>
              <a:cs typeface="Times New Roman" panose="02020603050405020304" pitchFamily="18" charset="0"/>
            </a:endParaRPr>
          </a:p>
          <a:p>
            <a:r>
              <a:rPr lang="en-US" altLang="zh-CN" i="1" kern="100" dirty="0" err="1">
                <a:latin typeface="Times New Roman" panose="02020603050405020304" pitchFamily="18" charset="0"/>
                <a:cs typeface="Times New Roman" panose="02020603050405020304" pitchFamily="18" charset="0"/>
              </a:rPr>
              <a:t>Brieve</a:t>
            </a:r>
            <a:r>
              <a:rPr lang="en-US" altLang="zh-CN" i="1" kern="100" dirty="0">
                <a:latin typeface="Times New Roman" panose="02020603050405020304" pitchFamily="18" charset="0"/>
                <a:cs typeface="Times New Roman" panose="02020603050405020304" pitchFamily="18" charset="0"/>
              </a:rPr>
              <a:t> instruction </a:t>
            </a:r>
            <a:r>
              <a:rPr lang="en-US" altLang="zh-CN" i="1" kern="100" dirty="0" err="1">
                <a:latin typeface="Times New Roman" panose="02020603050405020304" pitchFamily="18" charset="0"/>
                <a:cs typeface="Times New Roman" panose="02020603050405020304" pitchFamily="18" charset="0"/>
              </a:rPr>
              <a:t>contre</a:t>
            </a:r>
            <a:r>
              <a:rPr lang="en-US" altLang="zh-CN" i="1" kern="100" dirty="0">
                <a:latin typeface="Times New Roman" panose="02020603050405020304" pitchFamily="18" charset="0"/>
                <a:cs typeface="Times New Roman" panose="02020603050405020304" pitchFamily="18" charset="0"/>
              </a:rPr>
              <a:t> les </a:t>
            </a:r>
            <a:r>
              <a:rPr lang="en-US" altLang="zh-CN" i="1" kern="100" dirty="0" err="1">
                <a:latin typeface="Times New Roman" panose="02020603050405020304" pitchFamily="18" charset="0"/>
                <a:cs typeface="Times New Roman" panose="02020603050405020304" pitchFamily="18" charset="0"/>
              </a:rPr>
              <a:t>erreurs</a:t>
            </a:r>
            <a:r>
              <a:rPr lang="en-US" altLang="zh-CN" i="1" kern="100" dirty="0">
                <a:latin typeface="Times New Roman" panose="02020603050405020304" pitchFamily="18" charset="0"/>
                <a:cs typeface="Times New Roman" panose="02020603050405020304" pitchFamily="18" charset="0"/>
              </a:rPr>
              <a:t> de la </a:t>
            </a:r>
            <a:r>
              <a:rPr lang="en-US" altLang="zh-CN" i="1" kern="100" dirty="0" err="1">
                <a:latin typeface="Times New Roman" panose="02020603050405020304" pitchFamily="18" charset="0"/>
                <a:cs typeface="Times New Roman" panose="02020603050405020304" pitchFamily="18" charset="0"/>
              </a:rPr>
              <a:t>secte</a:t>
            </a:r>
            <a:r>
              <a:rPr lang="en-US" altLang="zh-CN" i="1" kern="100" dirty="0">
                <a:latin typeface="Times New Roman" panose="02020603050405020304" pitchFamily="18" charset="0"/>
                <a:cs typeface="Times New Roman" panose="02020603050405020304" pitchFamily="18" charset="0"/>
              </a:rPr>
              <a:t> commune des </a:t>
            </a:r>
            <a:r>
              <a:rPr lang="en-US" altLang="zh-CN" i="1" kern="100" dirty="0" err="1">
                <a:latin typeface="Times New Roman" panose="02020603050405020304" pitchFamily="18" charset="0"/>
                <a:cs typeface="Times New Roman" panose="02020603050405020304" pitchFamily="18" charset="0"/>
              </a:rPr>
              <a:t>Anabaptistes</a:t>
            </a:r>
            <a:r>
              <a:rPr lang="zh-CN" altLang="zh-CN" kern="100" dirty="0">
                <a:latin typeface="Times New Roman" panose="02020603050405020304" pitchFamily="18" charset="0"/>
                <a:cs typeface="Times New Roman" panose="02020603050405020304" pitchFamily="18" charset="0"/>
              </a:rPr>
              <a:t>（《反对再洗礼派共同错谬的简介》）</a:t>
            </a:r>
            <a:endParaRPr lang="zh-CN" altLang="zh-CN" kern="100" dirty="0">
              <a:latin typeface="等线" panose="02010600030101010101" pitchFamily="2" charset="-122"/>
              <a:ea typeface="等线" panose="02010600030101010101" pitchFamily="2" charset="-122"/>
              <a:cs typeface="Times New Roman" panose="02020603050405020304" pitchFamily="18" charset="0"/>
            </a:endParaRPr>
          </a:p>
          <a:p>
            <a:pPr marL="0" indent="0">
              <a:buNone/>
            </a:pPr>
            <a:r>
              <a:rPr lang="zh-CN" altLang="zh-CN" kern="100" dirty="0">
                <a:latin typeface="Times New Roman" panose="02020603050405020304" pitchFamily="18" charset="0"/>
                <a:cs typeface="Times New Roman" panose="02020603050405020304" pitchFamily="18" charset="0"/>
              </a:rPr>
              <a:t>慈运理</a:t>
            </a:r>
            <a:endParaRPr lang="zh-CN" altLang="zh-CN" kern="100" dirty="0">
              <a:latin typeface="等线" panose="02010600030101010101" pitchFamily="2" charset="-122"/>
              <a:ea typeface="等线" panose="02010600030101010101" pitchFamily="2" charset="-122"/>
              <a:cs typeface="Times New Roman" panose="02020603050405020304" pitchFamily="18" charset="0"/>
            </a:endParaRPr>
          </a:p>
          <a:p>
            <a:r>
              <a:rPr lang="en-US" altLang="zh-CN" i="1" kern="100" dirty="0">
                <a:latin typeface="Times New Roman" panose="02020603050405020304" pitchFamily="18" charset="0"/>
                <a:cs typeface="Times New Roman" panose="02020603050405020304" pitchFamily="18" charset="0"/>
              </a:rPr>
              <a:t>In </a:t>
            </a:r>
            <a:r>
              <a:rPr lang="en-US" altLang="zh-CN" i="1" kern="100" dirty="0" err="1">
                <a:latin typeface="Times New Roman" panose="02020603050405020304" pitchFamily="18" charset="0"/>
                <a:cs typeface="Times New Roman" panose="02020603050405020304" pitchFamily="18" charset="0"/>
              </a:rPr>
              <a:t>Catabatistas</a:t>
            </a:r>
            <a:r>
              <a:rPr lang="en-US" altLang="zh-CN" i="1" kern="100" dirty="0">
                <a:latin typeface="Times New Roman" panose="02020603050405020304" pitchFamily="18" charset="0"/>
                <a:cs typeface="Times New Roman" panose="02020603050405020304" pitchFamily="18" charset="0"/>
              </a:rPr>
              <a:t> </a:t>
            </a:r>
            <a:r>
              <a:rPr lang="en-US" altLang="zh-CN" i="1" kern="100" dirty="0" err="1">
                <a:latin typeface="Times New Roman" panose="02020603050405020304" pitchFamily="18" charset="0"/>
                <a:cs typeface="Times New Roman" panose="02020603050405020304" pitchFamily="18" charset="0"/>
              </a:rPr>
              <a:t>strophas</a:t>
            </a:r>
            <a:r>
              <a:rPr lang="en-US" altLang="zh-CN" i="1" kern="100" dirty="0">
                <a:latin typeface="Times New Roman" panose="02020603050405020304" pitchFamily="18" charset="0"/>
                <a:cs typeface="Times New Roman" panose="02020603050405020304" pitchFamily="18" charset="0"/>
              </a:rPr>
              <a:t> elenchus</a:t>
            </a:r>
            <a:r>
              <a:rPr lang="zh-CN" altLang="zh-CN" kern="100" dirty="0">
                <a:latin typeface="Times New Roman" panose="02020603050405020304" pitchFamily="18" charset="0"/>
                <a:cs typeface="Times New Roman" panose="02020603050405020304" pitchFamily="18" charset="0"/>
              </a:rPr>
              <a:t>（《对再洗礼派诡计的驳异论》）</a:t>
            </a:r>
            <a:endParaRPr lang="zh-CN" altLang="zh-CN" kern="100" dirty="0">
              <a:latin typeface="等线" panose="02010600030101010101" pitchFamily="2" charset="-122"/>
              <a:ea typeface="等线" panose="02010600030101010101" pitchFamily="2" charset="-122"/>
              <a:cs typeface="Times New Roman" panose="02020603050405020304" pitchFamily="18" charset="0"/>
            </a:endParaRPr>
          </a:p>
          <a:p>
            <a:pPr marL="0" indent="0">
              <a:buNone/>
            </a:pPr>
            <a:endParaRPr lang="zh-CN" altLang="en-US" dirty="0"/>
          </a:p>
        </p:txBody>
      </p:sp>
    </p:spTree>
    <p:extLst>
      <p:ext uri="{BB962C8B-B14F-4D97-AF65-F5344CB8AC3E}">
        <p14:creationId xmlns:p14="http://schemas.microsoft.com/office/powerpoint/2010/main" val="3069798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C6A3C90-3A8D-44C6-9A75-7E8BCE984CA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79EE832-86F1-40DB-9DD5-774C4A9A6E3C}"/>
              </a:ext>
            </a:extLst>
          </p:cNvPr>
          <p:cNvSpPr>
            <a:spLocks noGrp="1"/>
          </p:cNvSpPr>
          <p:nvPr>
            <p:ph idx="1"/>
          </p:nvPr>
        </p:nvSpPr>
        <p:spPr/>
        <p:txBody>
          <a:bodyPr/>
          <a:lstStyle/>
          <a:p>
            <a:r>
              <a:rPr lang="zh-CN" altLang="en-US" dirty="0"/>
              <a:t>必须结合马太福音</a:t>
            </a:r>
            <a:r>
              <a:rPr lang="en-US" altLang="zh-CN" dirty="0"/>
              <a:t>5:34b-36</a:t>
            </a:r>
            <a:r>
              <a:rPr lang="zh-CN" altLang="en-US" dirty="0"/>
              <a:t>和整本圣经的教导去平衡地解读马太福音</a:t>
            </a:r>
            <a:r>
              <a:rPr lang="en-US" altLang="zh-CN" dirty="0"/>
              <a:t>5:34a</a:t>
            </a:r>
            <a:r>
              <a:rPr lang="zh-CN" altLang="en-US" dirty="0"/>
              <a:t>。</a:t>
            </a:r>
          </a:p>
          <a:p>
            <a:r>
              <a:rPr lang="zh-CN" altLang="en-US" dirty="0"/>
              <a:t>马太福音</a:t>
            </a:r>
            <a:r>
              <a:rPr lang="en-US" altLang="zh-CN" dirty="0"/>
              <a:t>5:34b-36</a:t>
            </a:r>
            <a:r>
              <a:rPr lang="zh-CN" altLang="en-US" dirty="0"/>
              <a:t>提供了</a:t>
            </a:r>
            <a:r>
              <a:rPr lang="en-US" altLang="zh-CN" dirty="0"/>
              <a:t>5:34a</a:t>
            </a:r>
            <a:r>
              <a:rPr lang="zh-CN" altLang="en-US" dirty="0"/>
              <a:t>的背景和对它的解释。（参考马太福音</a:t>
            </a:r>
            <a:r>
              <a:rPr lang="en-US" altLang="zh-CN" dirty="0"/>
              <a:t>23:16</a:t>
            </a:r>
            <a:r>
              <a:rPr lang="zh-CN" altLang="en-US" dirty="0"/>
              <a:t>）</a:t>
            </a:r>
          </a:p>
          <a:p>
            <a:endParaRPr lang="zh-CN" altLang="en-US" dirty="0"/>
          </a:p>
        </p:txBody>
      </p:sp>
    </p:spTree>
    <p:extLst>
      <p:ext uri="{BB962C8B-B14F-4D97-AF65-F5344CB8AC3E}">
        <p14:creationId xmlns:p14="http://schemas.microsoft.com/office/powerpoint/2010/main" val="217304272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6840EEC-965B-4A51-BC72-5D25A260BC22}"/>
              </a:ext>
            </a:extLst>
          </p:cNvPr>
          <p:cNvSpPr>
            <a:spLocks noGrp="1"/>
          </p:cNvSpPr>
          <p:nvPr>
            <p:ph type="title"/>
          </p:nvPr>
        </p:nvSpPr>
        <p:spPr/>
        <p:txBody>
          <a:bodyPr>
            <a:normAutofit fontScale="90000"/>
          </a:bodyPr>
          <a:lstStyle/>
          <a:p>
            <a:r>
              <a:rPr lang="zh-CN" altLang="en-US" dirty="0"/>
              <a:t>再洗礼派无法回应整本圣经的教导</a:t>
            </a:r>
          </a:p>
        </p:txBody>
      </p:sp>
      <p:sp>
        <p:nvSpPr>
          <p:cNvPr id="3" name="内容占位符 2">
            <a:extLst>
              <a:ext uri="{FF2B5EF4-FFF2-40B4-BE49-F238E27FC236}">
                <a16:creationId xmlns:a16="http://schemas.microsoft.com/office/drawing/2014/main" id="{07F5388D-52C9-46FE-933E-968945577B9A}"/>
              </a:ext>
            </a:extLst>
          </p:cNvPr>
          <p:cNvSpPr>
            <a:spLocks noGrp="1"/>
          </p:cNvSpPr>
          <p:nvPr>
            <p:ph idx="1"/>
          </p:nvPr>
        </p:nvSpPr>
        <p:spPr/>
        <p:txBody>
          <a:bodyPr/>
          <a:lstStyle/>
          <a:p>
            <a:pPr marL="514350" indent="-514350">
              <a:buAutoNum type="arabicPeriod"/>
            </a:pPr>
            <a:r>
              <a:rPr lang="zh-CN" altLang="en-US" dirty="0"/>
              <a:t>神不但准许人起誓</a:t>
            </a:r>
            <a:r>
              <a:rPr lang="en-US" altLang="zh-CN" dirty="0"/>
              <a:t>(</a:t>
            </a:r>
            <a:r>
              <a:rPr lang="he-IL" altLang="zh-CN" dirty="0"/>
              <a:t>שָׁבַע)</a:t>
            </a:r>
            <a:r>
              <a:rPr lang="zh-CN" altLang="he-IL" dirty="0"/>
              <a:t>，</a:t>
            </a:r>
            <a:r>
              <a:rPr lang="zh-CN" altLang="en-US" dirty="0"/>
              <a:t>甚至在必要的事上吩咐人起誓</a:t>
            </a:r>
            <a:r>
              <a:rPr lang="en-US" altLang="zh-CN" dirty="0"/>
              <a:t>(</a:t>
            </a:r>
            <a:r>
              <a:rPr lang="he-IL" altLang="zh-CN" dirty="0"/>
              <a:t>שָׁבַע)</a:t>
            </a:r>
            <a:r>
              <a:rPr lang="zh-CN" altLang="he-IL" dirty="0"/>
              <a:t>。</a:t>
            </a:r>
            <a:endParaRPr lang="en-US" altLang="zh-CN" dirty="0"/>
          </a:p>
          <a:p>
            <a:pPr marL="0" indent="0">
              <a:buNone/>
            </a:pPr>
            <a:r>
              <a:rPr lang="zh-CN" altLang="en-US" dirty="0"/>
              <a:t>申命记</a:t>
            </a:r>
            <a:r>
              <a:rPr lang="en-US" altLang="zh-CN" dirty="0"/>
              <a:t>6:13 </a:t>
            </a:r>
            <a:r>
              <a:rPr lang="zh-CN" altLang="en-US" dirty="0"/>
              <a:t>你要敬畏耶和华你的　神，侍奉他，指着他的名起誓。</a:t>
            </a:r>
          </a:p>
          <a:p>
            <a:pPr marL="0" indent="0">
              <a:buNone/>
            </a:pPr>
            <a:r>
              <a:rPr lang="zh-CN" altLang="en-US" dirty="0"/>
              <a:t>申命记</a:t>
            </a:r>
            <a:r>
              <a:rPr lang="en-US" altLang="zh-CN" dirty="0"/>
              <a:t>10:20 </a:t>
            </a:r>
            <a:r>
              <a:rPr lang="zh-CN" altLang="en-US" dirty="0"/>
              <a:t>你要敬畏耶和华你的　神，侍奉他，专靠他，也要指着他的名起誓。</a:t>
            </a:r>
            <a:endParaRPr lang="en-US" altLang="zh-CN" dirty="0"/>
          </a:p>
          <a:p>
            <a:pPr marL="0" indent="0">
              <a:buNone/>
            </a:pPr>
            <a:r>
              <a:rPr lang="zh-CN" altLang="en-US" dirty="0"/>
              <a:t>以赛亚书</a:t>
            </a:r>
            <a:r>
              <a:rPr lang="en-US" altLang="zh-CN" dirty="0"/>
              <a:t>65:16 </a:t>
            </a:r>
            <a:r>
              <a:rPr lang="zh-CN" altLang="en-US" dirty="0"/>
              <a:t>在地上起誓的，必指真实的　神起誓。</a:t>
            </a:r>
          </a:p>
          <a:p>
            <a:pPr marL="0" indent="0">
              <a:buNone/>
            </a:pPr>
            <a:endParaRPr lang="zh-CN" altLang="en-US" dirty="0"/>
          </a:p>
          <a:p>
            <a:pPr marL="0" indent="0">
              <a:buNone/>
            </a:pPr>
            <a:endParaRPr lang="zh-CN" altLang="en-US" dirty="0"/>
          </a:p>
        </p:txBody>
      </p:sp>
    </p:spTree>
    <p:extLst>
      <p:ext uri="{BB962C8B-B14F-4D97-AF65-F5344CB8AC3E}">
        <p14:creationId xmlns:p14="http://schemas.microsoft.com/office/powerpoint/2010/main" val="410062702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F5E9D2A-F9CE-466F-81AD-151CB52FE56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879A2F5-4677-485B-AF74-B5D82FEA1D5D}"/>
              </a:ext>
            </a:extLst>
          </p:cNvPr>
          <p:cNvSpPr>
            <a:spLocks noGrp="1"/>
          </p:cNvSpPr>
          <p:nvPr>
            <p:ph idx="1"/>
          </p:nvPr>
        </p:nvSpPr>
        <p:spPr/>
        <p:txBody>
          <a:bodyPr>
            <a:normAutofit/>
          </a:bodyPr>
          <a:lstStyle/>
          <a:p>
            <a:pPr marL="0" indent="0">
              <a:buNone/>
            </a:pPr>
            <a:r>
              <a:rPr lang="zh-CN" altLang="en-US" dirty="0"/>
              <a:t>耶利米书</a:t>
            </a:r>
            <a:r>
              <a:rPr lang="en-US" altLang="zh-CN" dirty="0"/>
              <a:t>4:2 </a:t>
            </a:r>
            <a:r>
              <a:rPr lang="zh-CN" altLang="en-US" dirty="0"/>
              <a:t>你必凭诚实、公平、公义，指着永生的耶和华起誓。</a:t>
            </a:r>
          </a:p>
          <a:p>
            <a:pPr marL="0" indent="0">
              <a:buNone/>
            </a:pPr>
            <a:r>
              <a:rPr lang="zh-CN" altLang="en-US" dirty="0"/>
              <a:t>出埃及记</a:t>
            </a:r>
            <a:r>
              <a:rPr lang="en-US" altLang="zh-CN" dirty="0"/>
              <a:t>22:10-11 </a:t>
            </a:r>
            <a:r>
              <a:rPr lang="zh-CN" altLang="en-US" dirty="0"/>
              <a:t>人若将驴，或牛，或羊，或别的牲畜，交付邻舍看守，牲畜或死，或受伤，或被赶去，无人看见，那看守的人要凭着耶和华起誓，手里未曾拿邻舍的物，本主就要罢休，看守的人不必赔还。</a:t>
            </a:r>
          </a:p>
          <a:p>
            <a:endParaRPr lang="zh-CN" altLang="en-US" dirty="0"/>
          </a:p>
        </p:txBody>
      </p:sp>
    </p:spTree>
    <p:extLst>
      <p:ext uri="{BB962C8B-B14F-4D97-AF65-F5344CB8AC3E}">
        <p14:creationId xmlns:p14="http://schemas.microsoft.com/office/powerpoint/2010/main" val="351327559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ED49C87-DE2D-418A-AF13-033740E65CA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D189E62-3857-4EB0-9579-1F4B72C06E99}"/>
              </a:ext>
            </a:extLst>
          </p:cNvPr>
          <p:cNvSpPr>
            <a:spLocks noGrp="1"/>
          </p:cNvSpPr>
          <p:nvPr>
            <p:ph idx="1"/>
          </p:nvPr>
        </p:nvSpPr>
        <p:spPr/>
        <p:txBody>
          <a:bodyPr/>
          <a:lstStyle/>
          <a:p>
            <a:pPr marL="514350" indent="-514350">
              <a:buAutoNum type="arabicPeriod" startAt="2"/>
            </a:pPr>
            <a:r>
              <a:rPr lang="zh-CN" altLang="en-US" dirty="0"/>
              <a:t>保罗一再地求告神，为他所说的作见证。</a:t>
            </a:r>
            <a:endParaRPr lang="en-US" altLang="zh-CN" dirty="0"/>
          </a:p>
          <a:p>
            <a:pPr marL="0" indent="0">
              <a:buNone/>
            </a:pPr>
            <a:r>
              <a:rPr lang="zh-CN" altLang="en-US" dirty="0"/>
              <a:t>罗马书</a:t>
            </a:r>
            <a:r>
              <a:rPr lang="en-US" altLang="zh-CN" dirty="0"/>
              <a:t>1:9 </a:t>
            </a:r>
            <a:r>
              <a:rPr lang="zh-CN" altLang="en-US" dirty="0"/>
              <a:t>我在他儿子福音上，用心灵所侍奉的　神可以见证，我怎样不住地提到你们。</a:t>
            </a:r>
          </a:p>
          <a:p>
            <a:pPr marL="0" indent="0">
              <a:buNone/>
            </a:pPr>
            <a:r>
              <a:rPr lang="zh-CN" altLang="en-US" dirty="0"/>
              <a:t>哥林多后书</a:t>
            </a:r>
            <a:r>
              <a:rPr lang="en-US" altLang="zh-CN" dirty="0"/>
              <a:t>1:23 </a:t>
            </a:r>
            <a:r>
              <a:rPr lang="zh-CN" altLang="en-US" dirty="0"/>
              <a:t>我呼吁　神给我的心作见证，我没有往哥林多去是为要宽容你们。</a:t>
            </a:r>
          </a:p>
          <a:p>
            <a:pPr marL="0" indent="0">
              <a:buNone/>
            </a:pPr>
            <a:r>
              <a:rPr lang="zh-CN" altLang="en-US" dirty="0"/>
              <a:t>腓立比书</a:t>
            </a:r>
            <a:r>
              <a:rPr lang="en-US" altLang="zh-CN" dirty="0"/>
              <a:t>1:8 </a:t>
            </a:r>
            <a:r>
              <a:rPr lang="zh-CN" altLang="en-US" dirty="0"/>
              <a:t>我体会基督耶稣的心肠，切切地想念你们众人；这是　神可以给我作见证的。</a:t>
            </a:r>
          </a:p>
          <a:p>
            <a:pPr marL="0" indent="0">
              <a:buNone/>
            </a:pPr>
            <a:endParaRPr lang="zh-CN" altLang="en-US" dirty="0"/>
          </a:p>
        </p:txBody>
      </p:sp>
    </p:spTree>
    <p:extLst>
      <p:ext uri="{BB962C8B-B14F-4D97-AF65-F5344CB8AC3E}">
        <p14:creationId xmlns:p14="http://schemas.microsoft.com/office/powerpoint/2010/main" val="7505065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1767B55-E18C-49D1-81EA-776CAEE0FF8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32F08DD-8BEA-452C-8A71-7C7656A64CE0}"/>
              </a:ext>
            </a:extLst>
          </p:cNvPr>
          <p:cNvSpPr>
            <a:spLocks noGrp="1"/>
          </p:cNvSpPr>
          <p:nvPr>
            <p:ph idx="1"/>
          </p:nvPr>
        </p:nvSpPr>
        <p:spPr/>
        <p:txBody>
          <a:bodyPr/>
          <a:lstStyle/>
          <a:p>
            <a:pPr marL="0" indent="0">
              <a:buNone/>
            </a:pPr>
            <a:r>
              <a:rPr lang="zh-CN" altLang="en-US" dirty="0"/>
              <a:t>帖撒罗尼迦前书</a:t>
            </a:r>
            <a:r>
              <a:rPr lang="en-US" altLang="zh-CN" dirty="0"/>
              <a:t>2:5 </a:t>
            </a:r>
            <a:r>
              <a:rPr lang="zh-CN" altLang="en-US" dirty="0"/>
              <a:t>因为我们从来没有用过谄媚的话，这是你们知道的；也没有藏着贪心，这是　神可以作见证的。</a:t>
            </a:r>
          </a:p>
          <a:p>
            <a:pPr marL="0" indent="0">
              <a:buNone/>
            </a:pPr>
            <a:r>
              <a:rPr lang="zh-CN" altLang="en-US" dirty="0"/>
              <a:t>帖撒罗尼迦前书</a:t>
            </a:r>
            <a:r>
              <a:rPr lang="en-US" altLang="zh-CN" dirty="0"/>
              <a:t>2:10 </a:t>
            </a:r>
            <a:r>
              <a:rPr lang="zh-CN" altLang="en-US" dirty="0"/>
              <a:t>我们向你们信主的人，是何等圣洁、公义、无可指摘，有你们作见证，也有　神作见证。</a:t>
            </a:r>
          </a:p>
          <a:p>
            <a:pPr marL="0" indent="0">
              <a:buNone/>
            </a:pPr>
            <a:endParaRPr lang="zh-CN" altLang="en-US" dirty="0"/>
          </a:p>
        </p:txBody>
      </p:sp>
    </p:spTree>
    <p:extLst>
      <p:ext uri="{BB962C8B-B14F-4D97-AF65-F5344CB8AC3E}">
        <p14:creationId xmlns:p14="http://schemas.microsoft.com/office/powerpoint/2010/main" val="208525968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11B8A97-5F82-4F48-8D32-B071EBA2A07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92BD365-DCBE-449F-A4F0-40EEB7FD42CD}"/>
              </a:ext>
            </a:extLst>
          </p:cNvPr>
          <p:cNvSpPr>
            <a:spLocks noGrp="1"/>
          </p:cNvSpPr>
          <p:nvPr>
            <p:ph idx="1"/>
          </p:nvPr>
        </p:nvSpPr>
        <p:spPr/>
        <p:txBody>
          <a:bodyPr/>
          <a:lstStyle/>
          <a:p>
            <a:pPr marL="0" indent="0">
              <a:buNone/>
            </a:pPr>
            <a:r>
              <a:rPr lang="zh-CN" altLang="en-US" dirty="0"/>
              <a:t>结合马太福音</a:t>
            </a:r>
            <a:r>
              <a:rPr lang="en-US" altLang="zh-CN" dirty="0"/>
              <a:t>5:34b-36</a:t>
            </a:r>
            <a:r>
              <a:rPr lang="zh-CN" altLang="en-US" dirty="0"/>
              <a:t>和整本圣经，</a:t>
            </a:r>
            <a:endParaRPr lang="en-US" altLang="zh-CN" dirty="0"/>
          </a:p>
          <a:p>
            <a:pPr marL="0" indent="0">
              <a:buNone/>
            </a:pPr>
            <a:r>
              <a:rPr lang="zh-CN" altLang="en-US" dirty="0"/>
              <a:t>马太福音</a:t>
            </a:r>
            <a:r>
              <a:rPr lang="en-US" altLang="zh-CN" dirty="0"/>
              <a:t>5:34a</a:t>
            </a:r>
            <a:r>
              <a:rPr lang="zh-CN" altLang="en-US" dirty="0"/>
              <a:t>所禁止的起誓</a:t>
            </a:r>
            <a:r>
              <a:rPr lang="en-US" altLang="zh-CN" dirty="0"/>
              <a:t>(</a:t>
            </a:r>
            <a:r>
              <a:rPr lang="el-GR" altLang="zh-CN" dirty="0"/>
              <a:t>ὀμνύω)</a:t>
            </a:r>
            <a:r>
              <a:rPr lang="zh-CN" altLang="en-US" dirty="0"/>
              <a:t>对应的是不合神律法的起誓</a:t>
            </a:r>
            <a:r>
              <a:rPr lang="en-US" altLang="zh-CN" dirty="0"/>
              <a:t>(</a:t>
            </a:r>
            <a:r>
              <a:rPr lang="he-IL" altLang="zh-CN" dirty="0"/>
              <a:t>שָׁבַע)</a:t>
            </a:r>
            <a:r>
              <a:rPr lang="zh-CN" altLang="he-IL" dirty="0"/>
              <a:t>。</a:t>
            </a:r>
            <a:endParaRPr lang="zh-CN" altLang="en-US" dirty="0"/>
          </a:p>
        </p:txBody>
      </p:sp>
    </p:spTree>
    <p:extLst>
      <p:ext uri="{BB962C8B-B14F-4D97-AF65-F5344CB8AC3E}">
        <p14:creationId xmlns:p14="http://schemas.microsoft.com/office/powerpoint/2010/main" val="148834627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6AA5137-65E8-44EB-BAA8-B1060E2BA95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69DCED5-6209-4D85-9391-9E59EB8201CC}"/>
              </a:ext>
            </a:extLst>
          </p:cNvPr>
          <p:cNvSpPr>
            <a:spLocks noGrp="1"/>
          </p:cNvSpPr>
          <p:nvPr>
            <p:ph idx="1"/>
          </p:nvPr>
        </p:nvSpPr>
        <p:spPr/>
        <p:txBody>
          <a:bodyPr/>
          <a:lstStyle/>
          <a:p>
            <a:pPr marL="0" indent="0">
              <a:buNone/>
            </a:pPr>
            <a:r>
              <a:rPr lang="zh-CN" altLang="en-US" dirty="0"/>
              <a:t>圣经中，神并不禁止一切起誓</a:t>
            </a:r>
            <a:r>
              <a:rPr lang="en-US" altLang="zh-CN" dirty="0"/>
              <a:t>(oath)</a:t>
            </a:r>
            <a:r>
              <a:rPr lang="zh-CN" altLang="en-US" dirty="0"/>
              <a:t>，庄重、正当地奉神的名起誓</a:t>
            </a:r>
            <a:r>
              <a:rPr lang="en-US" altLang="zh-CN" dirty="0"/>
              <a:t>(oath)</a:t>
            </a:r>
            <a:r>
              <a:rPr lang="zh-CN" altLang="en-US" dirty="0"/>
              <a:t>是对神的尊荣，比如在婚礼、洗礼、按立、认信的场合。</a:t>
            </a:r>
            <a:endParaRPr lang="en-US" altLang="zh-CN" dirty="0"/>
          </a:p>
          <a:p>
            <a:pPr marL="0" indent="0">
              <a:buNone/>
            </a:pPr>
            <a:endParaRPr lang="en-US" altLang="zh-CN" dirty="0"/>
          </a:p>
          <a:p>
            <a:pPr marL="0" indent="0">
              <a:buNone/>
            </a:pPr>
            <a:r>
              <a:rPr lang="zh-CN" altLang="en-US" dirty="0"/>
              <a:t>在这些场合，我们奉神的名起誓</a:t>
            </a:r>
            <a:r>
              <a:rPr lang="en-US" altLang="zh-CN" dirty="0"/>
              <a:t>(oath)</a:t>
            </a:r>
            <a:r>
              <a:rPr lang="zh-CN" altLang="en-US" dirty="0"/>
              <a:t>，隐含着我们对神的祈求，求告他能帮助我们持守誓言。</a:t>
            </a:r>
          </a:p>
        </p:txBody>
      </p:sp>
    </p:spTree>
    <p:extLst>
      <p:ext uri="{BB962C8B-B14F-4D97-AF65-F5344CB8AC3E}">
        <p14:creationId xmlns:p14="http://schemas.microsoft.com/office/powerpoint/2010/main" val="400985146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421E842-D4F5-4561-AF98-D90A3F96BFA0}"/>
              </a:ext>
            </a:extLst>
          </p:cNvPr>
          <p:cNvSpPr>
            <a:spLocks noGrp="1"/>
          </p:cNvSpPr>
          <p:nvPr>
            <p:ph type="title"/>
          </p:nvPr>
        </p:nvSpPr>
        <p:spPr/>
        <p:txBody>
          <a:bodyPr>
            <a:normAutofit/>
          </a:bodyPr>
          <a:lstStyle/>
          <a:p>
            <a:r>
              <a:rPr lang="zh-CN" altLang="en-US" dirty="0"/>
              <a:t>为什么信仰告白如此地看重起誓？</a:t>
            </a:r>
          </a:p>
        </p:txBody>
      </p:sp>
      <p:sp>
        <p:nvSpPr>
          <p:cNvPr id="3" name="内容占位符 2">
            <a:extLst>
              <a:ext uri="{FF2B5EF4-FFF2-40B4-BE49-F238E27FC236}">
                <a16:creationId xmlns:a16="http://schemas.microsoft.com/office/drawing/2014/main" id="{7A56CE19-D984-4FE4-93D4-250DF2C8BCB5}"/>
              </a:ext>
            </a:extLst>
          </p:cNvPr>
          <p:cNvSpPr>
            <a:spLocks noGrp="1"/>
          </p:cNvSpPr>
          <p:nvPr>
            <p:ph idx="1"/>
          </p:nvPr>
        </p:nvSpPr>
        <p:spPr/>
        <p:txBody>
          <a:bodyPr/>
          <a:lstStyle/>
          <a:p>
            <a:pPr marL="0" indent="0">
              <a:buNone/>
            </a:pPr>
            <a:r>
              <a:rPr lang="zh-CN" altLang="en-US" dirty="0"/>
              <a:t>因为起誓直接关系到圣职的按立。</a:t>
            </a:r>
          </a:p>
        </p:txBody>
      </p:sp>
    </p:spTree>
    <p:extLst>
      <p:ext uri="{BB962C8B-B14F-4D97-AF65-F5344CB8AC3E}">
        <p14:creationId xmlns:p14="http://schemas.microsoft.com/office/powerpoint/2010/main" val="343149073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AC82F1C-D63E-47E2-B857-A5BDA375902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F83E1EE-1999-4407-A769-58F918B3CB52}"/>
              </a:ext>
            </a:extLst>
          </p:cNvPr>
          <p:cNvSpPr>
            <a:spLocks noGrp="1"/>
          </p:cNvSpPr>
          <p:nvPr>
            <p:ph idx="1"/>
          </p:nvPr>
        </p:nvSpPr>
        <p:spPr/>
        <p:txBody>
          <a:bodyPr/>
          <a:lstStyle/>
          <a:p>
            <a:pPr marL="0" indent="0">
              <a:buNone/>
            </a:pPr>
            <a:r>
              <a:rPr lang="zh-CN" altLang="en-US" dirty="0"/>
              <a:t>完全认信：</a:t>
            </a:r>
            <a:endParaRPr lang="en-US" altLang="zh-CN" dirty="0"/>
          </a:p>
          <a:p>
            <a:pPr marL="0" indent="0">
              <a:buNone/>
            </a:pPr>
            <a:r>
              <a:rPr lang="zh-CN" altLang="en-US" dirty="0"/>
              <a:t>信仰标准中的每一个教义都是“必需且必要的”（</a:t>
            </a:r>
            <a:r>
              <a:rPr lang="en-US" altLang="zh-CN" dirty="0"/>
              <a:t>essential and necessary</a:t>
            </a:r>
            <a:r>
              <a:rPr lang="zh-CN" altLang="en-US" dirty="0"/>
              <a:t>），在按立圣职时不应该有例外。多特大会和威斯敏斯特大会对信仰标准都是这个立场，因此完全认信又被称为欧陆方式。</a:t>
            </a:r>
          </a:p>
        </p:txBody>
      </p:sp>
    </p:spTree>
    <p:extLst>
      <p:ext uri="{BB962C8B-B14F-4D97-AF65-F5344CB8AC3E}">
        <p14:creationId xmlns:p14="http://schemas.microsoft.com/office/powerpoint/2010/main" val="2479804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8AE84C7-D4E7-400B-AF31-3D3B51FC5400}"/>
              </a:ext>
            </a:extLst>
          </p:cNvPr>
          <p:cNvSpPr>
            <a:spLocks noGrp="1"/>
          </p:cNvSpPr>
          <p:nvPr>
            <p:ph type="title"/>
          </p:nvPr>
        </p:nvSpPr>
        <p:spPr/>
        <p:txBody>
          <a:bodyPr/>
          <a:lstStyle/>
          <a:p>
            <a:r>
              <a:rPr lang="zh-CN" altLang="en-US" dirty="0"/>
              <a:t>圣洁 </a:t>
            </a:r>
          </a:p>
        </p:txBody>
      </p:sp>
      <p:sp>
        <p:nvSpPr>
          <p:cNvPr id="3" name="内容占位符 2">
            <a:extLst>
              <a:ext uri="{FF2B5EF4-FFF2-40B4-BE49-F238E27FC236}">
                <a16:creationId xmlns:a16="http://schemas.microsoft.com/office/drawing/2014/main" id="{04FD2253-F3F3-44D9-94E4-DFD91CA8FF40}"/>
              </a:ext>
            </a:extLst>
          </p:cNvPr>
          <p:cNvSpPr>
            <a:spLocks noGrp="1"/>
          </p:cNvSpPr>
          <p:nvPr>
            <p:ph idx="1"/>
          </p:nvPr>
        </p:nvSpPr>
        <p:spPr/>
        <p:txBody>
          <a:bodyPr/>
          <a:lstStyle/>
          <a:p>
            <a:pPr marL="0" indent="0">
              <a:buNone/>
            </a:pPr>
            <a:r>
              <a:rPr lang="zh-CN" altLang="en-US" dirty="0"/>
              <a:t>利未记</a:t>
            </a:r>
            <a:r>
              <a:rPr lang="en-US" altLang="zh-CN" dirty="0"/>
              <a:t>20:3 </a:t>
            </a:r>
            <a:r>
              <a:rPr lang="zh-CN" altLang="en-US" dirty="0"/>
              <a:t>我也要向那人变脸，把他从民中剪除；因为他把儿女献给摩洛，玷污我的圣所，亵渎我的圣名。</a:t>
            </a:r>
          </a:p>
        </p:txBody>
      </p:sp>
    </p:spTree>
    <p:extLst>
      <p:ext uri="{BB962C8B-B14F-4D97-AF65-F5344CB8AC3E}">
        <p14:creationId xmlns:p14="http://schemas.microsoft.com/office/powerpoint/2010/main" val="399935775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7AE435F-50EB-447B-AFFE-FBF675378A9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A1A1917-80FA-4B37-8AE9-A1D83E5BCC65}"/>
              </a:ext>
            </a:extLst>
          </p:cNvPr>
          <p:cNvSpPr>
            <a:spLocks noGrp="1"/>
          </p:cNvSpPr>
          <p:nvPr>
            <p:ph idx="1"/>
          </p:nvPr>
        </p:nvSpPr>
        <p:spPr/>
        <p:txBody>
          <a:bodyPr>
            <a:normAutofit lnSpcReduction="10000"/>
          </a:bodyPr>
          <a:lstStyle/>
          <a:p>
            <a:pPr marL="0" indent="0">
              <a:buNone/>
            </a:pPr>
            <a:r>
              <a:rPr lang="zh-CN" altLang="en-US" dirty="0"/>
              <a:t>体系认信：</a:t>
            </a:r>
            <a:endParaRPr lang="en-US" altLang="zh-CN" dirty="0"/>
          </a:p>
          <a:p>
            <a:pPr marL="0" indent="0">
              <a:buNone/>
            </a:pPr>
            <a:r>
              <a:rPr lang="zh-CN" altLang="en-US" dirty="0"/>
              <a:t>信仰标准中的教义并非每一个都是“必需且必要的”（</a:t>
            </a:r>
            <a:r>
              <a:rPr lang="en-US" altLang="zh-CN" dirty="0"/>
              <a:t>essential and necessary</a:t>
            </a:r>
            <a:r>
              <a:rPr lang="zh-CN" altLang="en-US" dirty="0"/>
              <a:t>），在按立圣职时被考核者必须认信“必需且必要的”教义，而哪些教义是“必需且必要的”第一步由区会裁定。这个立场开始于</a:t>
            </a:r>
            <a:r>
              <a:rPr lang="en-US" altLang="zh-CN" dirty="0"/>
              <a:t>1729</a:t>
            </a:r>
            <a:r>
              <a:rPr lang="zh-CN" altLang="en-US" dirty="0"/>
              <a:t>年费城大会通过的</a:t>
            </a:r>
            <a:r>
              <a:rPr lang="en-US" altLang="zh-CN" dirty="0"/>
              <a:t>《</a:t>
            </a:r>
            <a:r>
              <a:rPr lang="zh-CN" altLang="en-US" dirty="0"/>
              <a:t>接受法案</a:t>
            </a:r>
            <a:r>
              <a:rPr lang="en-US" altLang="zh-CN" dirty="0"/>
              <a:t>》</a:t>
            </a:r>
            <a:r>
              <a:rPr lang="zh-CN" altLang="en-US" dirty="0"/>
              <a:t>并被美国长老会沿用至今，因此体系认信又被称为美国长老会传统。</a:t>
            </a:r>
          </a:p>
        </p:txBody>
      </p:sp>
    </p:spTree>
    <p:extLst>
      <p:ext uri="{BB962C8B-B14F-4D97-AF65-F5344CB8AC3E}">
        <p14:creationId xmlns:p14="http://schemas.microsoft.com/office/powerpoint/2010/main" val="423338800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2207165-DEC4-4B9A-B2F5-BEEA9D4E6E8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565EB89-6EE8-4A73-9588-703FAB4D8D5F}"/>
              </a:ext>
            </a:extLst>
          </p:cNvPr>
          <p:cNvSpPr>
            <a:spLocks noGrp="1"/>
          </p:cNvSpPr>
          <p:nvPr>
            <p:ph idx="1"/>
          </p:nvPr>
        </p:nvSpPr>
        <p:spPr/>
        <p:txBody>
          <a:bodyPr/>
          <a:lstStyle/>
          <a:p>
            <a:pPr marL="0" indent="0">
              <a:buNone/>
            </a:pPr>
            <a:r>
              <a:rPr lang="zh-CN" altLang="en-US" b="1" u="sng" dirty="0"/>
              <a:t>注意！！！</a:t>
            </a:r>
            <a:endParaRPr lang="en-US" altLang="zh-CN" b="1" u="sng" dirty="0"/>
          </a:p>
          <a:p>
            <a:pPr marL="0" indent="0">
              <a:buNone/>
            </a:pPr>
            <a:r>
              <a:rPr lang="zh-CN" altLang="en-US" dirty="0"/>
              <a:t>最初对于“必需且必要的”教义的争议只涉及威斯敏斯特信仰告白</a:t>
            </a:r>
            <a:r>
              <a:rPr lang="en-US" altLang="zh-CN" dirty="0"/>
              <a:t>20.4</a:t>
            </a:r>
            <a:r>
              <a:rPr lang="zh-CN" altLang="en-US" dirty="0"/>
              <a:t>和</a:t>
            </a:r>
            <a:r>
              <a:rPr lang="en-US" altLang="zh-CN" dirty="0"/>
              <a:t>23.3</a:t>
            </a:r>
            <a:r>
              <a:rPr lang="zh-CN" altLang="en-US" dirty="0"/>
              <a:t>，即政教合一是否是“必需且必要的”教义。</a:t>
            </a:r>
          </a:p>
        </p:txBody>
      </p:sp>
    </p:spTree>
    <p:extLst>
      <p:ext uri="{BB962C8B-B14F-4D97-AF65-F5344CB8AC3E}">
        <p14:creationId xmlns:p14="http://schemas.microsoft.com/office/powerpoint/2010/main" val="404496816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078A8E7-B5B2-489C-8484-5607D05991E0}"/>
              </a:ext>
            </a:extLst>
          </p:cNvPr>
          <p:cNvSpPr>
            <a:spLocks noGrp="1"/>
          </p:cNvSpPr>
          <p:nvPr>
            <p:ph type="title"/>
          </p:nvPr>
        </p:nvSpPr>
        <p:spPr/>
        <p:txBody>
          <a:bodyPr/>
          <a:lstStyle/>
          <a:p>
            <a:r>
              <a:rPr lang="zh-CN" altLang="en-US" dirty="0"/>
              <a:t>认信起誓的四点忠告</a:t>
            </a:r>
          </a:p>
        </p:txBody>
      </p:sp>
      <p:sp>
        <p:nvSpPr>
          <p:cNvPr id="3" name="内容占位符 2">
            <a:extLst>
              <a:ext uri="{FF2B5EF4-FFF2-40B4-BE49-F238E27FC236}">
                <a16:creationId xmlns:a16="http://schemas.microsoft.com/office/drawing/2014/main" id="{232AB687-2B2A-4145-8DB3-8E7F3BBE8D38}"/>
              </a:ext>
            </a:extLst>
          </p:cNvPr>
          <p:cNvSpPr>
            <a:spLocks noGrp="1"/>
          </p:cNvSpPr>
          <p:nvPr>
            <p:ph idx="1"/>
          </p:nvPr>
        </p:nvSpPr>
        <p:spPr/>
        <p:txBody>
          <a:bodyPr>
            <a:normAutofit lnSpcReduction="10000"/>
          </a:bodyPr>
          <a:lstStyle/>
          <a:p>
            <a:pPr marL="0" indent="0">
              <a:buNone/>
            </a:pPr>
            <a:r>
              <a:rPr lang="en-US" altLang="zh-CN" dirty="0"/>
              <a:t>1.	</a:t>
            </a:r>
            <a:r>
              <a:rPr lang="zh-CN" altLang="en-US" dirty="0"/>
              <a:t>不要吹捧信仰告白，好像它与圣经一样，我们的最高权威是圣经，信仰告白是从属于圣经的权威。</a:t>
            </a:r>
          </a:p>
          <a:p>
            <a:pPr marL="0" indent="0">
              <a:buNone/>
            </a:pPr>
            <a:r>
              <a:rPr lang="en-US" altLang="zh-CN" dirty="0"/>
              <a:t>2.	</a:t>
            </a:r>
            <a:r>
              <a:rPr lang="zh-CN" altLang="en-US" dirty="0"/>
              <a:t>应该欣然接受信仰告白，用它指导我们解释圣经、治理教会。</a:t>
            </a:r>
          </a:p>
          <a:p>
            <a:pPr marL="0" indent="0">
              <a:buNone/>
            </a:pPr>
            <a:r>
              <a:rPr lang="en-US" altLang="zh-CN" dirty="0"/>
              <a:t>3.	</a:t>
            </a:r>
            <a:r>
              <a:rPr lang="zh-CN" altLang="en-US" dirty="0"/>
              <a:t>不要仅仅容忍信仰告白，仿佛认信它只是我们不得不这么做。</a:t>
            </a:r>
          </a:p>
          <a:p>
            <a:pPr marL="0" indent="0">
              <a:buNone/>
            </a:pPr>
            <a:r>
              <a:rPr lang="en-US" altLang="zh-CN" dirty="0"/>
              <a:t>4.	</a:t>
            </a:r>
            <a:r>
              <a:rPr lang="zh-CN" altLang="en-US" dirty="0"/>
              <a:t>如果已经认信信仰告白，不要逃避责任、暗中破坏它的权威。</a:t>
            </a:r>
          </a:p>
          <a:p>
            <a:pPr marL="0" indent="0">
              <a:buNone/>
            </a:pPr>
            <a:endParaRPr lang="zh-CN" altLang="en-US" dirty="0"/>
          </a:p>
        </p:txBody>
      </p:sp>
    </p:spTree>
    <p:extLst>
      <p:ext uri="{BB962C8B-B14F-4D97-AF65-F5344CB8AC3E}">
        <p14:creationId xmlns:p14="http://schemas.microsoft.com/office/powerpoint/2010/main" val="386154610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6EF4068-BD83-423D-B1CB-55F62F9F3CA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085461F-FDCD-4724-8575-22347F442BA8}"/>
              </a:ext>
            </a:extLst>
          </p:cNvPr>
          <p:cNvSpPr>
            <a:spLocks noGrp="1"/>
          </p:cNvSpPr>
          <p:nvPr>
            <p:ph idx="1"/>
          </p:nvPr>
        </p:nvSpPr>
        <p:spPr/>
        <p:txBody>
          <a:bodyPr/>
          <a:lstStyle/>
          <a:p>
            <a:pPr marL="0" indent="0">
              <a:buNone/>
            </a:pPr>
            <a:r>
              <a:rPr lang="zh-CN" altLang="en-US" dirty="0"/>
              <a:t>神禁止人奉他的名起假誓，罪人常用神的名证明自己说的是真话，实际是窃取神的荣耀和信实为自己的目的服务。</a:t>
            </a:r>
            <a:endParaRPr lang="en-US" altLang="zh-CN" dirty="0"/>
          </a:p>
          <a:p>
            <a:pPr marL="0" indent="0">
              <a:buNone/>
            </a:pPr>
            <a:r>
              <a:rPr lang="zh-CN" altLang="en-US" dirty="0"/>
              <a:t>如果人以神的名起了誓，但说的仍是假话，那就不单是撒谎，同时也违反了第三条诫命和第一条诫命。</a:t>
            </a:r>
            <a:endParaRPr lang="en-US" altLang="zh-CN" dirty="0"/>
          </a:p>
          <a:p>
            <a:pPr marL="0" indent="0">
              <a:buNone/>
            </a:pPr>
            <a:r>
              <a:rPr lang="zh-CN" altLang="en-US" dirty="0"/>
              <a:t>利未记</a:t>
            </a:r>
            <a:r>
              <a:rPr lang="en-US" altLang="zh-CN" dirty="0"/>
              <a:t>19:12 </a:t>
            </a:r>
            <a:r>
              <a:rPr lang="zh-CN" altLang="en-US" dirty="0"/>
              <a:t>不可指着我的名起假誓，亵渎你　神的名。我是耶和华。</a:t>
            </a:r>
          </a:p>
          <a:p>
            <a:pPr marL="0" indent="0">
              <a:buNone/>
            </a:pPr>
            <a:endParaRPr lang="zh-CN" altLang="en-US" dirty="0"/>
          </a:p>
        </p:txBody>
      </p:sp>
    </p:spTree>
    <p:extLst>
      <p:ext uri="{BB962C8B-B14F-4D97-AF65-F5344CB8AC3E}">
        <p14:creationId xmlns:p14="http://schemas.microsoft.com/office/powerpoint/2010/main" val="335637441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9A6BC16-303F-432D-B524-E38F2ED2603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2198B70-7F4B-4419-839F-9C35CC1B0A28}"/>
              </a:ext>
            </a:extLst>
          </p:cNvPr>
          <p:cNvSpPr>
            <a:spLocks noGrp="1"/>
          </p:cNvSpPr>
          <p:nvPr>
            <p:ph idx="1"/>
          </p:nvPr>
        </p:nvSpPr>
        <p:spPr/>
        <p:txBody>
          <a:bodyPr/>
          <a:lstStyle/>
          <a:p>
            <a:pPr marL="0" indent="0">
              <a:buNone/>
            </a:pPr>
            <a:r>
              <a:rPr lang="zh-CN" altLang="en-US" dirty="0"/>
              <a:t>与起假誓相对的是真誓言，而与真誓言相伴的义务就是履行、兑现自己的誓言。</a:t>
            </a:r>
            <a:endParaRPr lang="en-US" altLang="zh-CN" dirty="0"/>
          </a:p>
          <a:p>
            <a:pPr marL="0" indent="0">
              <a:buNone/>
            </a:pPr>
            <a:endParaRPr lang="zh-CN" altLang="en-US" dirty="0"/>
          </a:p>
          <a:p>
            <a:pPr marL="0" indent="0">
              <a:buNone/>
            </a:pPr>
            <a:r>
              <a:rPr lang="zh-CN" altLang="en-US" dirty="0"/>
              <a:t>民数记</a:t>
            </a:r>
            <a:r>
              <a:rPr lang="en-US" altLang="zh-CN" dirty="0"/>
              <a:t>30:2 </a:t>
            </a:r>
            <a:r>
              <a:rPr lang="zh-CN" altLang="en-US" dirty="0"/>
              <a:t>人若向耶和华许愿或起誓，要约束自己，就不可食言，必要按口中所出的一切话行。</a:t>
            </a:r>
          </a:p>
          <a:p>
            <a:pPr marL="0" indent="0">
              <a:buNone/>
            </a:pPr>
            <a:endParaRPr lang="zh-CN" altLang="en-US" dirty="0"/>
          </a:p>
        </p:txBody>
      </p:sp>
    </p:spTree>
    <p:extLst>
      <p:ext uri="{BB962C8B-B14F-4D97-AF65-F5344CB8AC3E}">
        <p14:creationId xmlns:p14="http://schemas.microsoft.com/office/powerpoint/2010/main" val="75835368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C4ABAAA-7ADC-48F9-8A08-15A6CF8B1664}"/>
              </a:ext>
            </a:extLst>
          </p:cNvPr>
          <p:cNvSpPr>
            <a:spLocks noGrp="1"/>
          </p:cNvSpPr>
          <p:nvPr>
            <p:ph type="title"/>
          </p:nvPr>
        </p:nvSpPr>
        <p:spPr/>
        <p:txBody>
          <a:bodyPr/>
          <a:lstStyle/>
          <a:p>
            <a:r>
              <a:rPr lang="zh-CN" altLang="en-US" dirty="0"/>
              <a:t>在敬拜时心不在焉</a:t>
            </a:r>
          </a:p>
        </p:txBody>
      </p:sp>
      <p:sp>
        <p:nvSpPr>
          <p:cNvPr id="3" name="内容占位符 2">
            <a:extLst>
              <a:ext uri="{FF2B5EF4-FFF2-40B4-BE49-F238E27FC236}">
                <a16:creationId xmlns:a16="http://schemas.microsoft.com/office/drawing/2014/main" id="{20F024ED-5965-4E88-890D-668F0DB18C50}"/>
              </a:ext>
            </a:extLst>
          </p:cNvPr>
          <p:cNvSpPr>
            <a:spLocks noGrp="1"/>
          </p:cNvSpPr>
          <p:nvPr>
            <p:ph idx="1"/>
          </p:nvPr>
        </p:nvSpPr>
        <p:spPr/>
        <p:txBody>
          <a:bodyPr/>
          <a:lstStyle/>
          <a:p>
            <a:pPr marL="0" indent="0">
              <a:buNone/>
            </a:pPr>
            <a:r>
              <a:rPr lang="zh-CN" altLang="en-US" dirty="0"/>
              <a:t>诗篇</a:t>
            </a:r>
            <a:r>
              <a:rPr lang="en-US" altLang="zh-CN" dirty="0"/>
              <a:t>24:3-4 </a:t>
            </a:r>
            <a:r>
              <a:rPr lang="zh-CN" altLang="en-US" dirty="0"/>
              <a:t>谁能登耶和华的山？谁能站在他的圣所？就是手洁心清，不向虚妄，起誓不怀诡诈的人。</a:t>
            </a:r>
          </a:p>
        </p:txBody>
      </p:sp>
    </p:spTree>
    <p:extLst>
      <p:ext uri="{BB962C8B-B14F-4D97-AF65-F5344CB8AC3E}">
        <p14:creationId xmlns:p14="http://schemas.microsoft.com/office/powerpoint/2010/main" val="54478757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DCC5F37-9976-4DAE-87A4-2A5B2F7DC00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A860C0E-7008-4E34-ABB1-C7CA187EB920}"/>
              </a:ext>
            </a:extLst>
          </p:cNvPr>
          <p:cNvSpPr>
            <a:spLocks noGrp="1"/>
          </p:cNvSpPr>
          <p:nvPr>
            <p:ph idx="1"/>
          </p:nvPr>
        </p:nvSpPr>
        <p:spPr/>
        <p:txBody>
          <a:bodyPr/>
          <a:lstStyle/>
          <a:p>
            <a:pPr marL="0" indent="0">
              <a:buNone/>
            </a:pPr>
            <a:r>
              <a:rPr lang="zh-CN" altLang="en-US" dirty="0"/>
              <a:t>不向虚妄</a:t>
            </a:r>
          </a:p>
          <a:p>
            <a:pPr marL="0" indent="0">
              <a:buNone/>
            </a:pPr>
            <a:r>
              <a:rPr lang="he-IL" altLang="zh-CN" dirty="0"/>
              <a:t>לֹא־ נָשָׂ֣א לַשָּׁ֣וְא נַפְשִׁ֑י</a:t>
            </a:r>
          </a:p>
          <a:p>
            <a:pPr marL="0" indent="0">
              <a:buNone/>
            </a:pPr>
            <a:r>
              <a:rPr lang="zh-CN" altLang="en-US" dirty="0"/>
              <a:t>他不向虚妄举起我的灵</a:t>
            </a:r>
            <a:endParaRPr lang="en-US" altLang="zh-CN" dirty="0"/>
          </a:p>
          <a:p>
            <a:pPr marL="0" indent="0">
              <a:buNone/>
            </a:pPr>
            <a:endParaRPr lang="zh-CN" altLang="en-US" dirty="0"/>
          </a:p>
          <a:p>
            <a:pPr marL="0" indent="0">
              <a:buNone/>
            </a:pPr>
            <a:r>
              <a:rPr lang="zh-CN" altLang="en-US" dirty="0"/>
              <a:t>不可妄称耶和华你　神的名</a:t>
            </a:r>
          </a:p>
          <a:p>
            <a:pPr marL="0" indent="0">
              <a:buNone/>
            </a:pPr>
            <a:r>
              <a:rPr lang="he-IL" altLang="zh-CN" dirty="0"/>
              <a:t>לֹ֥א תִשָּׂ֛א אֶת־ שֵֽׁם־ יְהוָ֥ה אֱלֹהֶ֖יךָ לַשָּׁ֑וְא</a:t>
            </a:r>
          </a:p>
          <a:p>
            <a:pPr marL="0" indent="0">
              <a:buNone/>
            </a:pPr>
            <a:r>
              <a:rPr lang="zh-CN" altLang="en-US" dirty="0"/>
              <a:t>你不向虚妄举起耶和华你  神的名</a:t>
            </a:r>
          </a:p>
          <a:p>
            <a:pPr marL="0" indent="0">
              <a:buNone/>
            </a:pPr>
            <a:endParaRPr lang="zh-CN" altLang="en-US" dirty="0"/>
          </a:p>
        </p:txBody>
      </p:sp>
    </p:spTree>
    <p:extLst>
      <p:ext uri="{BB962C8B-B14F-4D97-AF65-F5344CB8AC3E}">
        <p14:creationId xmlns:p14="http://schemas.microsoft.com/office/powerpoint/2010/main" val="53792361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654B539-E27A-46A2-843A-21896FB933B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370FD02-2960-488B-9FDD-16AEF146AF8A}"/>
              </a:ext>
            </a:extLst>
          </p:cNvPr>
          <p:cNvSpPr>
            <a:spLocks noGrp="1"/>
          </p:cNvSpPr>
          <p:nvPr>
            <p:ph idx="1"/>
          </p:nvPr>
        </p:nvSpPr>
        <p:spPr/>
        <p:txBody>
          <a:bodyPr/>
          <a:lstStyle/>
          <a:p>
            <a:pPr marL="0" indent="0">
              <a:buNone/>
            </a:pPr>
            <a:r>
              <a:rPr lang="zh-CN" altLang="en-US" dirty="0"/>
              <a:t>我们虽到他面前敬拜他，却没有认出他真实的荣耀；</a:t>
            </a:r>
            <a:endParaRPr lang="en-US" altLang="zh-CN" dirty="0"/>
          </a:p>
          <a:p>
            <a:pPr marL="0" indent="0">
              <a:buNone/>
            </a:pPr>
            <a:r>
              <a:rPr lang="zh-CN" altLang="en-US" dirty="0"/>
              <a:t>虽然在祷告，却心不在焉；</a:t>
            </a:r>
            <a:endParaRPr lang="en-US" altLang="zh-CN" dirty="0"/>
          </a:p>
          <a:p>
            <a:pPr marL="0" indent="0">
              <a:buNone/>
            </a:pPr>
            <a:r>
              <a:rPr lang="zh-CN" altLang="en-US" dirty="0"/>
              <a:t>虽然在唱诗，却没有口唱心和；</a:t>
            </a:r>
            <a:endParaRPr lang="en-US" altLang="zh-CN" dirty="0"/>
          </a:p>
          <a:p>
            <a:pPr marL="0" indent="0">
              <a:buNone/>
            </a:pPr>
            <a:r>
              <a:rPr lang="zh-CN" altLang="en-US" dirty="0"/>
              <a:t>眼睛虽然在看圣经，心思却没有向神敞开。</a:t>
            </a:r>
          </a:p>
        </p:txBody>
      </p:sp>
    </p:spTree>
    <p:extLst>
      <p:ext uri="{BB962C8B-B14F-4D97-AF65-F5344CB8AC3E}">
        <p14:creationId xmlns:p14="http://schemas.microsoft.com/office/powerpoint/2010/main" val="173411779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9138BC0-C1A9-4D40-8214-15AFE9843CDA}"/>
              </a:ext>
            </a:extLst>
          </p:cNvPr>
          <p:cNvSpPr>
            <a:spLocks noGrp="1"/>
          </p:cNvSpPr>
          <p:nvPr>
            <p:ph type="title"/>
          </p:nvPr>
        </p:nvSpPr>
        <p:spPr/>
        <p:txBody>
          <a:bodyPr/>
          <a:lstStyle/>
          <a:p>
            <a:r>
              <a:rPr lang="zh-CN" altLang="en-US" dirty="0"/>
              <a:t>莎士比亚</a:t>
            </a:r>
            <a:r>
              <a:rPr lang="en-US" altLang="zh-CN" dirty="0"/>
              <a:t>《</a:t>
            </a:r>
            <a:r>
              <a:rPr lang="zh-CN" altLang="en-US" dirty="0"/>
              <a:t>哈姆雷特</a:t>
            </a:r>
            <a:r>
              <a:rPr lang="en-US" altLang="zh-CN" dirty="0"/>
              <a:t>》</a:t>
            </a:r>
            <a:endParaRPr lang="zh-CN" altLang="en-US" dirty="0"/>
          </a:p>
        </p:txBody>
      </p:sp>
      <p:sp>
        <p:nvSpPr>
          <p:cNvPr id="3" name="内容占位符 2">
            <a:extLst>
              <a:ext uri="{FF2B5EF4-FFF2-40B4-BE49-F238E27FC236}">
                <a16:creationId xmlns:a16="http://schemas.microsoft.com/office/drawing/2014/main" id="{30EF944E-A12C-48F0-9403-113A06F5B05F}"/>
              </a:ext>
            </a:extLst>
          </p:cNvPr>
          <p:cNvSpPr>
            <a:spLocks noGrp="1"/>
          </p:cNvSpPr>
          <p:nvPr>
            <p:ph idx="1"/>
          </p:nvPr>
        </p:nvSpPr>
        <p:spPr/>
        <p:txBody>
          <a:bodyPr/>
          <a:lstStyle/>
          <a:p>
            <a:pPr marL="0" indent="0">
              <a:buNone/>
            </a:pPr>
            <a:r>
              <a:rPr lang="zh-CN" altLang="en-US" dirty="0"/>
              <a:t>我的话语高升，我的心思却仍下沉，没有思想的话语永远达不到天堂！</a:t>
            </a:r>
          </a:p>
        </p:txBody>
      </p:sp>
    </p:spTree>
    <p:extLst>
      <p:ext uri="{BB962C8B-B14F-4D97-AF65-F5344CB8AC3E}">
        <p14:creationId xmlns:p14="http://schemas.microsoft.com/office/powerpoint/2010/main" val="237041171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611D716-AD82-4160-9554-BEE10FA0D0D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84C5D79-9996-4DD4-8A67-005C6B4AC637}"/>
              </a:ext>
            </a:extLst>
          </p:cNvPr>
          <p:cNvSpPr>
            <a:spLocks noGrp="1"/>
          </p:cNvSpPr>
          <p:nvPr>
            <p:ph idx="1"/>
          </p:nvPr>
        </p:nvSpPr>
        <p:spPr/>
        <p:txBody>
          <a:bodyPr/>
          <a:lstStyle/>
          <a:p>
            <a:pPr marL="0" indent="0">
              <a:buNone/>
            </a:pPr>
            <a:r>
              <a:rPr lang="zh-CN" altLang="en-US" dirty="0"/>
              <a:t>我们敬拜的态度散漫、不敬畏、三心二意，常常使我们奉主名的聚会成为了羞辱他名的现场。</a:t>
            </a:r>
          </a:p>
        </p:txBody>
      </p:sp>
    </p:spTree>
    <p:extLst>
      <p:ext uri="{BB962C8B-B14F-4D97-AF65-F5344CB8AC3E}">
        <p14:creationId xmlns:p14="http://schemas.microsoft.com/office/powerpoint/2010/main" val="4157904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F3FEF21-BE0A-4FA0-9926-7CD6377E2AB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525AF40-1998-4406-A30A-985ACDCD093B}"/>
              </a:ext>
            </a:extLst>
          </p:cNvPr>
          <p:cNvSpPr>
            <a:spLocks noGrp="1"/>
          </p:cNvSpPr>
          <p:nvPr>
            <p:ph idx="1"/>
          </p:nvPr>
        </p:nvSpPr>
        <p:spPr/>
        <p:txBody>
          <a:bodyPr/>
          <a:lstStyle/>
          <a:p>
            <a:pPr marL="0" indent="0">
              <a:buNone/>
            </a:pPr>
            <a:r>
              <a:rPr lang="zh-CN" altLang="en-US" dirty="0"/>
              <a:t>神的名启示了神的本质，等同于神的临在。任何情况下，赞美神的名相当于赞美神，藐视神的名相当于藐视神。</a:t>
            </a:r>
          </a:p>
        </p:txBody>
      </p:sp>
    </p:spTree>
    <p:extLst>
      <p:ext uri="{BB962C8B-B14F-4D97-AF65-F5344CB8AC3E}">
        <p14:creationId xmlns:p14="http://schemas.microsoft.com/office/powerpoint/2010/main" val="403269315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80CC5ED-91D8-452E-A6C2-4F22E4DEA76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FBF1048-F5B1-47D1-918C-AC03D3EFA9B2}"/>
              </a:ext>
            </a:extLst>
          </p:cNvPr>
          <p:cNvSpPr>
            <a:spLocks noGrp="1"/>
          </p:cNvSpPr>
          <p:nvPr>
            <p:ph idx="1"/>
          </p:nvPr>
        </p:nvSpPr>
        <p:spPr/>
        <p:txBody>
          <a:bodyPr>
            <a:normAutofit fontScale="92500" lnSpcReduction="10000"/>
          </a:bodyPr>
          <a:lstStyle/>
          <a:p>
            <a:pPr marL="0" indent="0">
              <a:buNone/>
            </a:pPr>
            <a:r>
              <a:rPr lang="zh-CN" altLang="en-US" dirty="0"/>
              <a:t>威斯敏斯特大要理问答第</a:t>
            </a:r>
            <a:r>
              <a:rPr lang="en-US" altLang="zh-CN" dirty="0"/>
              <a:t>114</a:t>
            </a:r>
            <a:r>
              <a:rPr lang="zh-CN" altLang="en-US" dirty="0"/>
              <a:t>问：第三条诫命附加的理由是什么？</a:t>
            </a:r>
          </a:p>
          <a:p>
            <a:pPr marL="0" indent="0">
              <a:buNone/>
            </a:pPr>
            <a:r>
              <a:rPr lang="zh-CN" altLang="en-US" dirty="0"/>
              <a:t>答：第三条诫命附加的理由在这些话中：“耶和华你　神”和“因为妄称耶和华名的，耶和华必不以他为无罪。”因为</a:t>
            </a:r>
            <a:r>
              <a:rPr lang="en-US" altLang="zh-CN" dirty="0"/>
              <a:t>:</a:t>
            </a:r>
          </a:p>
          <a:p>
            <a:pPr marL="0" indent="0">
              <a:buNone/>
            </a:pPr>
            <a:r>
              <a:rPr lang="zh-CN" altLang="en-US" dirty="0"/>
              <a:t>（</a:t>
            </a:r>
            <a:r>
              <a:rPr lang="en-US" altLang="zh-CN" dirty="0"/>
              <a:t>1</a:t>
            </a:r>
            <a:r>
              <a:rPr lang="zh-CN" altLang="en-US" dirty="0"/>
              <a:t>）他是耶和华，我们的神，因此他的名不可被我们亵渎，或以任何方式滥用；</a:t>
            </a:r>
          </a:p>
          <a:p>
            <a:pPr marL="0" indent="0">
              <a:buNone/>
            </a:pPr>
            <a:r>
              <a:rPr lang="zh-CN" altLang="en-US" dirty="0"/>
              <a:t>（</a:t>
            </a:r>
            <a:r>
              <a:rPr lang="en-US" altLang="zh-CN" dirty="0"/>
              <a:t>2</a:t>
            </a:r>
            <a:r>
              <a:rPr lang="zh-CN" altLang="en-US" dirty="0"/>
              <a:t>）尤其是因为他必不赦免、饶恕违背这一诫命的人，即使许多这样的人逃避了人的谴责和惩罚，但神决不容他们躲过他公义的审判。</a:t>
            </a:r>
          </a:p>
          <a:p>
            <a:pPr marL="0" indent="0">
              <a:buNone/>
            </a:pPr>
            <a:endParaRPr lang="zh-CN" altLang="en-US" dirty="0"/>
          </a:p>
        </p:txBody>
      </p:sp>
    </p:spTree>
    <p:extLst>
      <p:ext uri="{BB962C8B-B14F-4D97-AF65-F5344CB8AC3E}">
        <p14:creationId xmlns:p14="http://schemas.microsoft.com/office/powerpoint/2010/main" val="52615652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292AFA3-D07B-4F2D-85F0-0357C53E361A}"/>
              </a:ext>
            </a:extLst>
          </p:cNvPr>
          <p:cNvSpPr>
            <a:spLocks noGrp="1"/>
          </p:cNvSpPr>
          <p:nvPr>
            <p:ph type="title"/>
          </p:nvPr>
        </p:nvSpPr>
        <p:spPr/>
        <p:txBody>
          <a:bodyPr/>
          <a:lstStyle/>
          <a:p>
            <a:r>
              <a:rPr lang="zh-CN" altLang="en-US" dirty="0"/>
              <a:t>亵渎神的名后果很严重</a:t>
            </a:r>
          </a:p>
        </p:txBody>
      </p:sp>
      <p:sp>
        <p:nvSpPr>
          <p:cNvPr id="3" name="内容占位符 2">
            <a:extLst>
              <a:ext uri="{FF2B5EF4-FFF2-40B4-BE49-F238E27FC236}">
                <a16:creationId xmlns:a16="http://schemas.microsoft.com/office/drawing/2014/main" id="{7D558754-3CA7-4AA7-8AB0-E4BADD39C9FA}"/>
              </a:ext>
            </a:extLst>
          </p:cNvPr>
          <p:cNvSpPr>
            <a:spLocks noGrp="1"/>
          </p:cNvSpPr>
          <p:nvPr>
            <p:ph idx="1"/>
          </p:nvPr>
        </p:nvSpPr>
        <p:spPr/>
        <p:txBody>
          <a:bodyPr>
            <a:normAutofit/>
          </a:bodyPr>
          <a:lstStyle/>
          <a:p>
            <a:pPr marL="0" indent="0">
              <a:buNone/>
            </a:pPr>
            <a:r>
              <a:rPr lang="zh-CN" altLang="en-US" dirty="0"/>
              <a:t>利未记</a:t>
            </a:r>
            <a:r>
              <a:rPr lang="en-US" altLang="zh-CN" dirty="0"/>
              <a:t>24:16 </a:t>
            </a:r>
            <a:r>
              <a:rPr lang="zh-CN" altLang="en-US" dirty="0"/>
              <a:t>那亵渎耶和华名的，必被治死；全会众总要用石头打死他。不管是寄居的是本地人，他亵渎耶和华名的时候，必被治死。</a:t>
            </a:r>
          </a:p>
          <a:p>
            <a:pPr marL="0" indent="0">
              <a:buNone/>
            </a:pPr>
            <a:endParaRPr lang="zh-CN" altLang="en-US" dirty="0"/>
          </a:p>
        </p:txBody>
      </p:sp>
    </p:spTree>
    <p:extLst>
      <p:ext uri="{BB962C8B-B14F-4D97-AF65-F5344CB8AC3E}">
        <p14:creationId xmlns:p14="http://schemas.microsoft.com/office/powerpoint/2010/main" val="224751098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1F991FC-2BA9-41B1-BCD4-A3085669F88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BF1DC86-0B64-40AB-893B-03DC548D0A18}"/>
              </a:ext>
            </a:extLst>
          </p:cNvPr>
          <p:cNvSpPr>
            <a:spLocks noGrp="1"/>
          </p:cNvSpPr>
          <p:nvPr>
            <p:ph idx="1"/>
          </p:nvPr>
        </p:nvSpPr>
        <p:spPr/>
        <p:txBody>
          <a:bodyPr/>
          <a:lstStyle/>
          <a:p>
            <a:pPr marL="0" indent="0">
              <a:buNone/>
            </a:pPr>
            <a:r>
              <a:rPr lang="zh-CN" altLang="en-US" dirty="0"/>
              <a:t>海德堡要理问答第</a:t>
            </a:r>
            <a:r>
              <a:rPr lang="en-US" altLang="zh-CN" dirty="0"/>
              <a:t>100</a:t>
            </a:r>
            <a:r>
              <a:rPr lang="zh-CN" altLang="en-US" dirty="0"/>
              <a:t>问：由发誓和咒骂而亵渎神的圣名，是否是如此严重的罪，以致神的忿怒也要降在那些对此不尽力加以阻拦和禁止的人身上吗？</a:t>
            </a:r>
          </a:p>
          <a:p>
            <a:pPr marL="0" indent="0">
              <a:buNone/>
            </a:pPr>
            <a:r>
              <a:rPr lang="zh-CN" altLang="en-US" dirty="0"/>
              <a:t>答</a:t>
            </a:r>
            <a:r>
              <a:rPr lang="en-US" altLang="zh-CN" dirty="0"/>
              <a:t>: </a:t>
            </a:r>
            <a:r>
              <a:rPr lang="zh-CN" altLang="en-US" dirty="0"/>
              <a:t>确实如此。因为再没有什么罪比亵渎神之名更激怒神了。所以，他命令对触犯此罪的人，处以死刑。</a:t>
            </a:r>
          </a:p>
          <a:p>
            <a:pPr marL="0" indent="0">
              <a:buNone/>
            </a:pPr>
            <a:endParaRPr lang="zh-CN" altLang="en-US" dirty="0"/>
          </a:p>
        </p:txBody>
      </p:sp>
    </p:spTree>
    <p:extLst>
      <p:ext uri="{BB962C8B-B14F-4D97-AF65-F5344CB8AC3E}">
        <p14:creationId xmlns:p14="http://schemas.microsoft.com/office/powerpoint/2010/main" val="2391755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A14B157-F41C-41EB-B8A0-F2B8030D18F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4166891-D2FD-44BE-A454-CD3CFDDD482C}"/>
              </a:ext>
            </a:extLst>
          </p:cNvPr>
          <p:cNvSpPr>
            <a:spLocks noGrp="1"/>
          </p:cNvSpPr>
          <p:nvPr>
            <p:ph idx="1"/>
          </p:nvPr>
        </p:nvSpPr>
        <p:spPr/>
        <p:txBody>
          <a:bodyPr/>
          <a:lstStyle/>
          <a:p>
            <a:pPr marL="0" indent="0">
              <a:buNone/>
            </a:pPr>
            <a:r>
              <a:rPr lang="zh-CN" altLang="en-US" dirty="0"/>
              <a:t>不只是外邦人，神的子民也会亵渎神的名，亵渎包括藐视他的话语和违背他的诫命。</a:t>
            </a:r>
            <a:endParaRPr lang="en-US" altLang="zh-CN" dirty="0"/>
          </a:p>
          <a:p>
            <a:pPr marL="0" indent="0">
              <a:buNone/>
            </a:pPr>
            <a:endParaRPr lang="en-US" altLang="zh-CN" dirty="0"/>
          </a:p>
          <a:p>
            <a:pPr marL="0" indent="0">
              <a:buNone/>
            </a:pPr>
            <a:r>
              <a:rPr lang="zh-CN" altLang="en-US" dirty="0"/>
              <a:t>民数记</a:t>
            </a:r>
            <a:r>
              <a:rPr lang="en-US" altLang="zh-CN" dirty="0"/>
              <a:t>15:30-31 </a:t>
            </a:r>
            <a:r>
              <a:rPr lang="zh-CN" altLang="en-US" dirty="0"/>
              <a:t>但那擅敢行事的，无论是本地人是寄居的，他亵渎了耶和华，必从民中剪除。因他藐视耶和华的言语，违背耶和华的命令，那人总要剪除；他的罪孽要归到他身上。</a:t>
            </a:r>
          </a:p>
        </p:txBody>
      </p:sp>
    </p:spTree>
    <p:extLst>
      <p:ext uri="{BB962C8B-B14F-4D97-AF65-F5344CB8AC3E}">
        <p14:creationId xmlns:p14="http://schemas.microsoft.com/office/powerpoint/2010/main" val="424466947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03876A1-165B-420B-8570-8059A7B7E9E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99D3AB6-2DE7-4B50-B6FF-FB509E58C64B}"/>
              </a:ext>
            </a:extLst>
          </p:cNvPr>
          <p:cNvSpPr>
            <a:spLocks noGrp="1"/>
          </p:cNvSpPr>
          <p:nvPr>
            <p:ph idx="1"/>
          </p:nvPr>
        </p:nvSpPr>
        <p:spPr/>
        <p:txBody>
          <a:bodyPr/>
          <a:lstStyle/>
          <a:p>
            <a:pPr marL="0" indent="0">
              <a:buNone/>
            </a:pPr>
            <a:r>
              <a:rPr lang="zh-CN" altLang="en-US" dirty="0"/>
              <a:t>神的子民亵渎神，会令神的仇敌大得亵渎的机会。</a:t>
            </a:r>
            <a:endParaRPr lang="en-US" altLang="zh-CN" dirty="0"/>
          </a:p>
          <a:p>
            <a:pPr marL="0" indent="0">
              <a:buNone/>
            </a:pPr>
            <a:endParaRPr lang="en-US" altLang="zh-CN" dirty="0"/>
          </a:p>
          <a:p>
            <a:pPr marL="0" indent="0">
              <a:buNone/>
            </a:pPr>
            <a:r>
              <a:rPr lang="zh-CN" altLang="en-US" dirty="0"/>
              <a:t>撒母耳记下</a:t>
            </a:r>
            <a:r>
              <a:rPr lang="en-US" altLang="zh-CN" dirty="0"/>
              <a:t>12:14 </a:t>
            </a:r>
            <a:r>
              <a:rPr lang="zh-CN" altLang="en-US" dirty="0"/>
              <a:t>只是你行这事，叫耶和华的仇敌大得亵渎的机会，故此，你所得的孩子必定要死。</a:t>
            </a:r>
          </a:p>
        </p:txBody>
      </p:sp>
    </p:spTree>
    <p:extLst>
      <p:ext uri="{BB962C8B-B14F-4D97-AF65-F5344CB8AC3E}">
        <p14:creationId xmlns:p14="http://schemas.microsoft.com/office/powerpoint/2010/main" val="289382382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0A46ED5-A2CE-46B3-A4B2-4C86E9844BE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FFC7397-0C8C-482D-842E-02D4830559AD}"/>
              </a:ext>
            </a:extLst>
          </p:cNvPr>
          <p:cNvSpPr>
            <a:spLocks noGrp="1"/>
          </p:cNvSpPr>
          <p:nvPr>
            <p:ph idx="1"/>
          </p:nvPr>
        </p:nvSpPr>
        <p:spPr/>
        <p:txBody>
          <a:bodyPr/>
          <a:lstStyle/>
          <a:p>
            <a:pPr marL="0" indent="0">
              <a:buNone/>
            </a:pPr>
            <a:r>
              <a:rPr lang="zh-CN" altLang="en-US" dirty="0"/>
              <a:t>以西结书</a:t>
            </a:r>
            <a:r>
              <a:rPr lang="en-US" altLang="zh-CN" dirty="0"/>
              <a:t>36:20 </a:t>
            </a:r>
            <a:r>
              <a:rPr lang="zh-CN" altLang="en-US" dirty="0"/>
              <a:t>他们到了所去的列国，就使我的圣名被亵渎；因为人谈论他们说，这是耶和华的民，是从耶和华的地出来的。</a:t>
            </a:r>
          </a:p>
        </p:txBody>
      </p:sp>
    </p:spTree>
    <p:extLst>
      <p:ext uri="{BB962C8B-B14F-4D97-AF65-F5344CB8AC3E}">
        <p14:creationId xmlns:p14="http://schemas.microsoft.com/office/powerpoint/2010/main" val="255048008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4946CBD-9475-4AE5-A367-3E57AE12852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BADB30E-CB11-4AF4-950A-EA4A706EA9D9}"/>
              </a:ext>
            </a:extLst>
          </p:cNvPr>
          <p:cNvSpPr>
            <a:spLocks noGrp="1"/>
          </p:cNvSpPr>
          <p:nvPr>
            <p:ph idx="1"/>
          </p:nvPr>
        </p:nvSpPr>
        <p:spPr/>
        <p:txBody>
          <a:bodyPr/>
          <a:lstStyle/>
          <a:p>
            <a:pPr marL="0" indent="0">
              <a:buNone/>
            </a:pPr>
            <a:r>
              <a:rPr lang="zh-CN" altLang="en-US" dirty="0"/>
              <a:t>马太福音</a:t>
            </a:r>
            <a:r>
              <a:rPr lang="en-US" altLang="zh-CN" dirty="0"/>
              <a:t>7:21-23 “</a:t>
            </a:r>
            <a:r>
              <a:rPr lang="zh-CN" altLang="en-US" dirty="0"/>
              <a:t>凡称呼我‘主啊，主啊’的人不能都进天国；惟独遵行我天父旨意的人才能进去。当那日必有许多人对我说：‘主啊，主啊，我们不是奉你的名传道，奉你的名赶鬼，奉你的名行许多异能吗？’我就明明地告诉他们说：‘我从来不认识你们，你们这些作恶的人，离开我去吧！’”</a:t>
            </a:r>
          </a:p>
        </p:txBody>
      </p:sp>
    </p:spTree>
    <p:extLst>
      <p:ext uri="{BB962C8B-B14F-4D97-AF65-F5344CB8AC3E}">
        <p14:creationId xmlns:p14="http://schemas.microsoft.com/office/powerpoint/2010/main" val="107665490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2B6C6E7-3994-4091-96F5-748FB0DEE5D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166FA34-1AEB-4DDB-93B5-E6C8EF165E6B}"/>
              </a:ext>
            </a:extLst>
          </p:cNvPr>
          <p:cNvSpPr>
            <a:spLocks noGrp="1"/>
          </p:cNvSpPr>
          <p:nvPr>
            <p:ph idx="1"/>
          </p:nvPr>
        </p:nvSpPr>
        <p:spPr/>
        <p:txBody>
          <a:bodyPr/>
          <a:lstStyle/>
          <a:p>
            <a:pPr marL="0" indent="0">
              <a:buNone/>
            </a:pPr>
            <a:r>
              <a:rPr lang="zh-CN" altLang="en-US" dirty="0"/>
              <a:t>那些自称为基督徒甚至是传道人的要被审判、下地狱，尽管他们一直将神的名挂在嘴边，但心中却从未遵行神的旨意，实际上他们一直在明明地羞辱神。</a:t>
            </a:r>
          </a:p>
        </p:txBody>
      </p:sp>
    </p:spTree>
    <p:extLst>
      <p:ext uri="{BB962C8B-B14F-4D97-AF65-F5344CB8AC3E}">
        <p14:creationId xmlns:p14="http://schemas.microsoft.com/office/powerpoint/2010/main" val="157782463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FF18DD0-5AA9-4541-B73B-CF8C248386D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ECF01BB-A6BB-4D88-9BDA-F8087CFC8F5D}"/>
              </a:ext>
            </a:extLst>
          </p:cNvPr>
          <p:cNvSpPr>
            <a:spLocks noGrp="1"/>
          </p:cNvSpPr>
          <p:nvPr>
            <p:ph idx="1"/>
          </p:nvPr>
        </p:nvSpPr>
        <p:spPr/>
        <p:txBody>
          <a:bodyPr/>
          <a:lstStyle/>
          <a:p>
            <a:pPr marL="0" indent="0">
              <a:buNone/>
            </a:pPr>
            <a:r>
              <a:rPr lang="zh-CN" altLang="en-US" dirty="0"/>
              <a:t>狭义：这条诫命禁止用错误的方式称呼神的名。</a:t>
            </a:r>
          </a:p>
          <a:p>
            <a:pPr marL="0" indent="0">
              <a:buNone/>
            </a:pPr>
            <a:r>
              <a:rPr lang="zh-CN" altLang="en-US" dirty="0"/>
              <a:t>广义：这条诫命禁止一切对神自我启示的误用。</a:t>
            </a:r>
          </a:p>
          <a:p>
            <a:pPr marL="0" indent="0">
              <a:buNone/>
            </a:pPr>
            <a:endParaRPr lang="zh-CN" altLang="en-US" dirty="0"/>
          </a:p>
        </p:txBody>
      </p:sp>
    </p:spTree>
    <p:extLst>
      <p:ext uri="{BB962C8B-B14F-4D97-AF65-F5344CB8AC3E}">
        <p14:creationId xmlns:p14="http://schemas.microsoft.com/office/powerpoint/2010/main" val="16618766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EE01031-EEE1-47E9-8049-4DF1E3B2C78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D4A485A-58E1-47A6-9897-FC3AA4FAF6C3}"/>
              </a:ext>
            </a:extLst>
          </p:cNvPr>
          <p:cNvSpPr>
            <a:spLocks noGrp="1"/>
          </p:cNvSpPr>
          <p:nvPr>
            <p:ph idx="1"/>
          </p:nvPr>
        </p:nvSpPr>
        <p:spPr/>
        <p:txBody>
          <a:bodyPr/>
          <a:lstStyle/>
          <a:p>
            <a:pPr marL="0" indent="0">
              <a:buNone/>
            </a:pPr>
            <a:r>
              <a:rPr lang="zh-CN" altLang="en-US" dirty="0"/>
              <a:t>耶稣道成肉身、顺服父神以至于死，且死在十字架上，为我们的罪做了赎罪祭，</a:t>
            </a:r>
          </a:p>
          <a:p>
            <a:pPr marL="0" indent="0">
              <a:buNone/>
            </a:pPr>
            <a:r>
              <a:rPr lang="zh-CN" altLang="en-US" dirty="0"/>
              <a:t>腓立比书</a:t>
            </a:r>
            <a:r>
              <a:rPr lang="en-US" altLang="zh-CN" dirty="0"/>
              <a:t>2:9 </a:t>
            </a:r>
            <a:r>
              <a:rPr lang="zh-CN" altLang="en-US" dirty="0"/>
              <a:t>所以，　神将他升为至高， 又赐给他那超乎万名之上的名，</a:t>
            </a:r>
          </a:p>
          <a:p>
            <a:pPr marL="0" indent="0">
              <a:buNone/>
            </a:pPr>
            <a:endParaRPr lang="zh-CN" altLang="en-US" dirty="0"/>
          </a:p>
        </p:txBody>
      </p:sp>
    </p:spTree>
    <p:extLst>
      <p:ext uri="{BB962C8B-B14F-4D97-AF65-F5344CB8AC3E}">
        <p14:creationId xmlns:p14="http://schemas.microsoft.com/office/powerpoint/2010/main" val="1092798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9B98F34-5A35-4547-BA50-44B44A39B449}"/>
              </a:ext>
            </a:extLst>
          </p:cNvPr>
          <p:cNvSpPr>
            <a:spLocks noGrp="1"/>
          </p:cNvSpPr>
          <p:nvPr>
            <p:ph type="title"/>
          </p:nvPr>
        </p:nvSpPr>
        <p:spPr/>
        <p:txBody>
          <a:bodyPr/>
          <a:lstStyle/>
          <a:p>
            <a:endParaRPr lang="zh-CN" altLang="en-US" dirty="0"/>
          </a:p>
        </p:txBody>
      </p:sp>
      <p:sp>
        <p:nvSpPr>
          <p:cNvPr id="3" name="内容占位符 2">
            <a:extLst>
              <a:ext uri="{FF2B5EF4-FFF2-40B4-BE49-F238E27FC236}">
                <a16:creationId xmlns:a16="http://schemas.microsoft.com/office/drawing/2014/main" id="{4E3771BB-3431-4361-A63E-6BAA1DAF1574}"/>
              </a:ext>
            </a:extLst>
          </p:cNvPr>
          <p:cNvSpPr>
            <a:spLocks noGrp="1"/>
          </p:cNvSpPr>
          <p:nvPr>
            <p:ph idx="1"/>
          </p:nvPr>
        </p:nvSpPr>
        <p:spPr/>
        <p:txBody>
          <a:bodyPr>
            <a:normAutofit fontScale="92500" lnSpcReduction="10000"/>
          </a:bodyPr>
          <a:lstStyle/>
          <a:p>
            <a:pPr marL="0" indent="0">
              <a:buNone/>
            </a:pPr>
            <a:r>
              <a:rPr lang="zh-CN" altLang="en-US" dirty="0"/>
              <a:t>通过荣耀神的名荣耀神，</a:t>
            </a:r>
          </a:p>
          <a:p>
            <a:pPr marL="0" indent="0">
              <a:buNone/>
            </a:pPr>
            <a:r>
              <a:rPr lang="zh-CN" altLang="en-US" dirty="0"/>
              <a:t>诗篇</a:t>
            </a:r>
            <a:r>
              <a:rPr lang="en-US" altLang="zh-CN" dirty="0"/>
              <a:t>29:2 </a:t>
            </a:r>
            <a:r>
              <a:rPr lang="zh-CN" altLang="en-US" dirty="0"/>
              <a:t>要将耶和华的名所当得的荣耀归给他，以圣洁的妆饰敬拜耶和华。</a:t>
            </a:r>
          </a:p>
          <a:p>
            <a:pPr marL="0" indent="0">
              <a:buNone/>
            </a:pPr>
            <a:r>
              <a:rPr lang="zh-CN" altLang="en-US" dirty="0"/>
              <a:t>通过称赞神的名称赞神，</a:t>
            </a:r>
          </a:p>
          <a:p>
            <a:pPr marL="0" indent="0">
              <a:buNone/>
            </a:pPr>
            <a:r>
              <a:rPr lang="zh-CN" altLang="en-US" dirty="0"/>
              <a:t>诗篇</a:t>
            </a:r>
            <a:r>
              <a:rPr lang="en-US" altLang="zh-CN" dirty="0"/>
              <a:t>140:13 </a:t>
            </a:r>
            <a:r>
              <a:rPr lang="zh-CN" altLang="en-US" dirty="0"/>
              <a:t>义人必要称赞你的名；正直人必住在你面前。</a:t>
            </a:r>
          </a:p>
          <a:p>
            <a:pPr marL="0" indent="0">
              <a:buNone/>
            </a:pPr>
            <a:r>
              <a:rPr lang="zh-CN" altLang="en-US" dirty="0"/>
              <a:t>通过倚靠神的名倚靠神，</a:t>
            </a:r>
          </a:p>
          <a:p>
            <a:pPr marL="0" indent="0">
              <a:buNone/>
            </a:pPr>
            <a:r>
              <a:rPr lang="zh-CN" altLang="en-US" dirty="0"/>
              <a:t>诗篇</a:t>
            </a:r>
            <a:r>
              <a:rPr lang="en-US" altLang="zh-CN" dirty="0"/>
              <a:t>33:21 </a:t>
            </a:r>
            <a:r>
              <a:rPr lang="zh-CN" altLang="en-US" dirty="0"/>
              <a:t>我们的心必靠他欢喜，因为我们向来倚靠他的圣名。</a:t>
            </a:r>
          </a:p>
          <a:p>
            <a:pPr marL="0" indent="0">
              <a:buNone/>
            </a:pPr>
            <a:endParaRPr lang="zh-CN" altLang="en-US" dirty="0"/>
          </a:p>
        </p:txBody>
      </p:sp>
    </p:spTree>
    <p:extLst>
      <p:ext uri="{BB962C8B-B14F-4D97-AF65-F5344CB8AC3E}">
        <p14:creationId xmlns:p14="http://schemas.microsoft.com/office/powerpoint/2010/main" val="370798986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8802D63-B7EB-4880-8687-419AB369166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AC6D00F-5E19-4957-BE93-6ABC53253B71}"/>
              </a:ext>
            </a:extLst>
          </p:cNvPr>
          <p:cNvSpPr>
            <a:spLocks noGrp="1"/>
          </p:cNvSpPr>
          <p:nvPr>
            <p:ph idx="1"/>
          </p:nvPr>
        </p:nvSpPr>
        <p:spPr/>
        <p:txBody>
          <a:bodyPr/>
          <a:lstStyle/>
          <a:p>
            <a:pPr marL="0" indent="0">
              <a:buNone/>
            </a:pPr>
            <a:r>
              <a:rPr lang="zh-CN" altLang="en-US" dirty="0"/>
              <a:t>“超乎万名之上的名”是怎样的名呢？圣经接着说：</a:t>
            </a:r>
          </a:p>
          <a:p>
            <a:pPr marL="0" indent="0">
              <a:buNone/>
            </a:pPr>
            <a:r>
              <a:rPr lang="zh-CN" altLang="en-US" dirty="0"/>
              <a:t>腓立比书</a:t>
            </a:r>
            <a:r>
              <a:rPr lang="en-US" altLang="zh-CN" dirty="0"/>
              <a:t>2:10-11 </a:t>
            </a:r>
            <a:r>
              <a:rPr lang="zh-CN" altLang="en-US" dirty="0"/>
              <a:t>叫一切在天上的、地上的，和地底下的， 因耶稣的名无不屈膝，无不口称“耶稣基督为主”， 使荣耀归与父　神。</a:t>
            </a:r>
          </a:p>
          <a:p>
            <a:pPr marL="0" indent="0">
              <a:buNone/>
            </a:pPr>
            <a:endParaRPr lang="zh-CN" altLang="en-US" dirty="0"/>
          </a:p>
        </p:txBody>
      </p:sp>
    </p:spTree>
    <p:extLst>
      <p:ext uri="{BB962C8B-B14F-4D97-AF65-F5344CB8AC3E}">
        <p14:creationId xmlns:p14="http://schemas.microsoft.com/office/powerpoint/2010/main" val="12941541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613E751-3BF7-4DFF-BB72-09EE40AF0E4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5569B6D-1DF4-4A0D-A981-27496E4C439F}"/>
              </a:ext>
            </a:extLst>
          </p:cNvPr>
          <p:cNvSpPr>
            <a:spLocks noGrp="1"/>
          </p:cNvSpPr>
          <p:nvPr>
            <p:ph idx="1"/>
          </p:nvPr>
        </p:nvSpPr>
        <p:spPr/>
        <p:txBody>
          <a:bodyPr>
            <a:normAutofit lnSpcReduction="10000"/>
          </a:bodyPr>
          <a:lstStyle/>
          <a:p>
            <a:pPr marL="0" indent="0">
              <a:buNone/>
            </a:pPr>
            <a:r>
              <a:rPr lang="zh-CN" altLang="en-US" dirty="0"/>
              <a:t>主表明耶稣的神性，主正是旧约中神的圣名，他应许将来有一日，万邦都要跪拜那独一的救主，</a:t>
            </a:r>
          </a:p>
          <a:p>
            <a:pPr marL="0" indent="0">
              <a:buNone/>
            </a:pPr>
            <a:r>
              <a:rPr lang="zh-CN" altLang="en-US" dirty="0"/>
              <a:t>以赛亚书</a:t>
            </a:r>
            <a:r>
              <a:rPr lang="en-US" altLang="zh-CN" dirty="0"/>
              <a:t>45:21-25 </a:t>
            </a:r>
            <a:r>
              <a:rPr lang="zh-CN" altLang="en-US" dirty="0"/>
              <a:t>除了我以外，再没有　神；我是公义的　神，又是救主；除了我以外，再没有别神。地极的人都当仰望我，就必得救；因为我是　神，再没有别神。我指着自己起誓，我口所出的话是凭公义，并不返回：万膝必向我跪拜；万口必凭我起誓。</a:t>
            </a:r>
          </a:p>
          <a:p>
            <a:pPr marL="0" indent="0">
              <a:buNone/>
            </a:pPr>
            <a:endParaRPr lang="zh-CN" altLang="en-US" dirty="0"/>
          </a:p>
        </p:txBody>
      </p:sp>
    </p:spTree>
    <p:extLst>
      <p:ext uri="{BB962C8B-B14F-4D97-AF65-F5344CB8AC3E}">
        <p14:creationId xmlns:p14="http://schemas.microsoft.com/office/powerpoint/2010/main" val="216733399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9418B92-2922-4B09-ABC7-027A4A62DC8C}"/>
              </a:ext>
            </a:extLst>
          </p:cNvPr>
          <p:cNvSpPr>
            <a:spLocks noGrp="1"/>
          </p:cNvSpPr>
          <p:nvPr>
            <p:ph type="title"/>
          </p:nvPr>
        </p:nvSpPr>
        <p:spPr/>
        <p:txBody>
          <a:bodyPr/>
          <a:lstStyle/>
          <a:p>
            <a:r>
              <a:rPr lang="zh-CN" altLang="en-US" dirty="0"/>
              <a:t>从第三条诫命传讲基督</a:t>
            </a:r>
          </a:p>
        </p:txBody>
      </p:sp>
      <p:sp>
        <p:nvSpPr>
          <p:cNvPr id="3" name="内容占位符 2">
            <a:extLst>
              <a:ext uri="{FF2B5EF4-FFF2-40B4-BE49-F238E27FC236}">
                <a16:creationId xmlns:a16="http://schemas.microsoft.com/office/drawing/2014/main" id="{B31A88A8-593B-4C56-B4AA-A34C51827284}"/>
              </a:ext>
            </a:extLst>
          </p:cNvPr>
          <p:cNvSpPr>
            <a:spLocks noGrp="1"/>
          </p:cNvSpPr>
          <p:nvPr>
            <p:ph idx="1"/>
          </p:nvPr>
        </p:nvSpPr>
        <p:spPr/>
        <p:txBody>
          <a:bodyPr/>
          <a:lstStyle/>
          <a:p>
            <a:pPr marL="0" indent="0">
              <a:buNone/>
            </a:pPr>
            <a:r>
              <a:rPr lang="zh-CN" altLang="en-US" dirty="0"/>
              <a:t>身为基督徒，我们所披戴的正是基督的名。</a:t>
            </a:r>
          </a:p>
        </p:txBody>
      </p:sp>
    </p:spTree>
    <p:extLst>
      <p:ext uri="{BB962C8B-B14F-4D97-AF65-F5344CB8AC3E}">
        <p14:creationId xmlns:p14="http://schemas.microsoft.com/office/powerpoint/2010/main" val="48290368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BEE174B-F7A5-48E7-9758-B6994AEBE94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C46B96C-BE6D-46BF-9967-09A7CB02B345}"/>
              </a:ext>
            </a:extLst>
          </p:cNvPr>
          <p:cNvSpPr>
            <a:spLocks noGrp="1"/>
          </p:cNvSpPr>
          <p:nvPr>
            <p:ph idx="1"/>
          </p:nvPr>
        </p:nvSpPr>
        <p:spPr/>
        <p:txBody>
          <a:bodyPr/>
          <a:lstStyle/>
          <a:p>
            <a:pPr marL="0" indent="0">
              <a:buNone/>
            </a:pPr>
            <a:r>
              <a:rPr lang="zh-CN" altLang="en-US" dirty="0"/>
              <a:t>正是透过求告他的名，我们才得蒙救赎，</a:t>
            </a:r>
          </a:p>
          <a:p>
            <a:pPr marL="0" indent="0">
              <a:buNone/>
            </a:pPr>
            <a:r>
              <a:rPr lang="zh-CN" altLang="en-US" dirty="0"/>
              <a:t>使徒行传</a:t>
            </a:r>
            <a:r>
              <a:rPr lang="en-US" altLang="zh-CN" dirty="0"/>
              <a:t>4:12 </a:t>
            </a:r>
            <a:r>
              <a:rPr lang="zh-CN" altLang="en-US" dirty="0"/>
              <a:t>除他以外，别无拯救；因为在天下人间，没有赐下别的名，我们可以靠着得救。</a:t>
            </a:r>
          </a:p>
          <a:p>
            <a:pPr marL="0" indent="0">
              <a:buNone/>
            </a:pPr>
            <a:r>
              <a:rPr lang="zh-CN" altLang="en-US" dirty="0"/>
              <a:t>罗马书</a:t>
            </a:r>
            <a:r>
              <a:rPr lang="en-US" altLang="zh-CN" dirty="0"/>
              <a:t>10:13 </a:t>
            </a:r>
            <a:r>
              <a:rPr lang="zh-CN" altLang="en-US" dirty="0"/>
              <a:t>因为“凡求告主名的就必得救”。</a:t>
            </a:r>
          </a:p>
          <a:p>
            <a:pPr marL="0" indent="0">
              <a:buNone/>
            </a:pPr>
            <a:endParaRPr lang="zh-CN" altLang="en-US" dirty="0"/>
          </a:p>
        </p:txBody>
      </p:sp>
    </p:spTree>
    <p:extLst>
      <p:ext uri="{BB962C8B-B14F-4D97-AF65-F5344CB8AC3E}">
        <p14:creationId xmlns:p14="http://schemas.microsoft.com/office/powerpoint/2010/main" val="427406340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12E8449-CFD6-453B-AC85-F262C1EBA8C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97FC544-2675-44A9-8C59-B583FDB08809}"/>
              </a:ext>
            </a:extLst>
          </p:cNvPr>
          <p:cNvSpPr>
            <a:spLocks noGrp="1"/>
          </p:cNvSpPr>
          <p:nvPr>
            <p:ph idx="1"/>
          </p:nvPr>
        </p:nvSpPr>
        <p:spPr/>
        <p:txBody>
          <a:bodyPr/>
          <a:lstStyle/>
          <a:p>
            <a:pPr marL="0" indent="0">
              <a:buNone/>
            </a:pPr>
            <a:r>
              <a:rPr lang="zh-CN" altLang="en-US" dirty="0"/>
              <a:t>我们是接受他的名受洗，进入教会，</a:t>
            </a:r>
          </a:p>
          <a:p>
            <a:pPr marL="0" indent="0">
              <a:buNone/>
            </a:pPr>
            <a:r>
              <a:rPr lang="zh-CN" altLang="en-US" dirty="0"/>
              <a:t>马太福音</a:t>
            </a:r>
            <a:r>
              <a:rPr lang="en-US" altLang="zh-CN" dirty="0"/>
              <a:t>28:19 </a:t>
            </a:r>
            <a:r>
              <a:rPr lang="zh-CN" altLang="en-US" dirty="0"/>
              <a:t>奉父、子、圣灵的名给他们施洗。</a:t>
            </a:r>
          </a:p>
          <a:p>
            <a:pPr marL="0" indent="0">
              <a:buNone/>
            </a:pPr>
            <a:endParaRPr lang="zh-CN" altLang="en-US" dirty="0"/>
          </a:p>
        </p:txBody>
      </p:sp>
    </p:spTree>
    <p:extLst>
      <p:ext uri="{BB962C8B-B14F-4D97-AF65-F5344CB8AC3E}">
        <p14:creationId xmlns:p14="http://schemas.microsoft.com/office/powerpoint/2010/main" val="314214457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3DF69D7-D41C-4FB5-9B6B-0E208C0768F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5650D42-FA78-4584-B3CA-5390677BAAD0}"/>
              </a:ext>
            </a:extLst>
          </p:cNvPr>
          <p:cNvSpPr>
            <a:spLocks noGrp="1"/>
          </p:cNvSpPr>
          <p:nvPr>
            <p:ph idx="1"/>
          </p:nvPr>
        </p:nvSpPr>
        <p:spPr/>
        <p:txBody>
          <a:bodyPr/>
          <a:lstStyle/>
          <a:p>
            <a:pPr marL="0" indent="0">
              <a:buNone/>
            </a:pPr>
            <a:r>
              <a:rPr lang="zh-CN" altLang="en-US" dirty="0"/>
              <a:t>我们是因着耶稣的名，联于基督、受了圣灵，得以称义、成圣，</a:t>
            </a:r>
          </a:p>
          <a:p>
            <a:pPr marL="0" indent="0">
              <a:buNone/>
            </a:pPr>
            <a:r>
              <a:rPr lang="zh-CN" altLang="en-US" dirty="0"/>
              <a:t>哥林多前书</a:t>
            </a:r>
            <a:r>
              <a:rPr lang="en-US" altLang="zh-CN" dirty="0"/>
              <a:t>6:11 </a:t>
            </a:r>
            <a:r>
              <a:rPr lang="zh-CN" altLang="en-US" dirty="0"/>
              <a:t>但如今你们奉主耶稣基督的名，并藉着我们　神的灵，已经洗净，成圣，称义了。</a:t>
            </a:r>
          </a:p>
          <a:p>
            <a:pPr marL="0" indent="0">
              <a:buNone/>
            </a:pPr>
            <a:endParaRPr lang="zh-CN" altLang="en-US" dirty="0"/>
          </a:p>
        </p:txBody>
      </p:sp>
    </p:spTree>
    <p:extLst>
      <p:ext uri="{BB962C8B-B14F-4D97-AF65-F5344CB8AC3E}">
        <p14:creationId xmlns:p14="http://schemas.microsoft.com/office/powerpoint/2010/main" val="393091319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71B6F84-03D0-47DA-A6FA-4BED6ACCD91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10D446C-2951-4436-A545-0AC44B112384}"/>
              </a:ext>
            </a:extLst>
          </p:cNvPr>
          <p:cNvSpPr>
            <a:spLocks noGrp="1"/>
          </p:cNvSpPr>
          <p:nvPr>
            <p:ph idx="1"/>
          </p:nvPr>
        </p:nvSpPr>
        <p:spPr/>
        <p:txBody>
          <a:bodyPr/>
          <a:lstStyle/>
          <a:p>
            <a:pPr marL="0" indent="0">
              <a:buNone/>
            </a:pPr>
            <a:r>
              <a:rPr lang="zh-CN" altLang="en-US" dirty="0"/>
              <a:t>我们属于基督，我们与基督的名是分不开的，在世人眼中我们的见证就投射在基督的名上，因此圣经吩咐我们要荣耀耶稣的名，</a:t>
            </a:r>
          </a:p>
          <a:p>
            <a:pPr marL="0" indent="0">
              <a:buNone/>
            </a:pPr>
            <a:r>
              <a:rPr lang="zh-CN" altLang="en-US" dirty="0"/>
              <a:t>帖撒罗尼迦后书</a:t>
            </a:r>
            <a:r>
              <a:rPr lang="en-US" altLang="zh-CN" dirty="0"/>
              <a:t>1:12 </a:t>
            </a:r>
            <a:r>
              <a:rPr lang="zh-CN" altLang="en-US" dirty="0"/>
              <a:t>叫我们主耶稣的名在你们身上得荣耀，你们也在他身上得荣耀，都照着我们的　神并主耶稣基督的恩。</a:t>
            </a:r>
          </a:p>
          <a:p>
            <a:pPr marL="0" indent="0">
              <a:buNone/>
            </a:pPr>
            <a:endParaRPr lang="zh-CN" altLang="en-US" dirty="0"/>
          </a:p>
        </p:txBody>
      </p:sp>
    </p:spTree>
    <p:extLst>
      <p:ext uri="{BB962C8B-B14F-4D97-AF65-F5344CB8AC3E}">
        <p14:creationId xmlns:p14="http://schemas.microsoft.com/office/powerpoint/2010/main" val="34399834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5F1F8DA-1761-45D1-AB15-9CD19987E668}"/>
              </a:ext>
            </a:extLst>
          </p:cNvPr>
          <p:cNvSpPr>
            <a:spLocks noGrp="1"/>
          </p:cNvSpPr>
          <p:nvPr>
            <p:ph type="title"/>
          </p:nvPr>
        </p:nvSpPr>
        <p:spPr/>
        <p:txBody>
          <a:bodyPr/>
          <a:lstStyle/>
          <a:p>
            <a:r>
              <a:rPr lang="zh-CN" altLang="en-US" dirty="0"/>
              <a:t>称</a:t>
            </a:r>
          </a:p>
        </p:txBody>
      </p:sp>
      <p:sp>
        <p:nvSpPr>
          <p:cNvPr id="3" name="内容占位符 2">
            <a:extLst>
              <a:ext uri="{FF2B5EF4-FFF2-40B4-BE49-F238E27FC236}">
                <a16:creationId xmlns:a16="http://schemas.microsoft.com/office/drawing/2014/main" id="{CF2C276C-8562-4254-87FF-107D7ED46BAF}"/>
              </a:ext>
            </a:extLst>
          </p:cNvPr>
          <p:cNvSpPr>
            <a:spLocks noGrp="1"/>
          </p:cNvSpPr>
          <p:nvPr>
            <p:ph idx="1"/>
          </p:nvPr>
        </p:nvSpPr>
        <p:spPr/>
        <p:txBody>
          <a:bodyPr/>
          <a:lstStyle/>
          <a:p>
            <a:pPr marL="0" indent="0">
              <a:buNone/>
            </a:pPr>
            <a:r>
              <a:rPr lang="en-US" altLang="zh-CN" dirty="0"/>
              <a:t>NIV-use </a:t>
            </a:r>
            <a:r>
              <a:rPr lang="zh-CN" altLang="en-US" dirty="0"/>
              <a:t>使用</a:t>
            </a:r>
          </a:p>
          <a:p>
            <a:pPr marL="0" indent="0">
              <a:buNone/>
            </a:pPr>
            <a:r>
              <a:rPr lang="en-US" altLang="zh-CN" dirty="0"/>
              <a:t>KJV/ESV/NASB-take </a:t>
            </a:r>
            <a:r>
              <a:rPr lang="zh-CN" altLang="en-US" dirty="0"/>
              <a:t>拿</a:t>
            </a:r>
          </a:p>
          <a:p>
            <a:pPr marL="0" indent="0">
              <a:buNone/>
            </a:pPr>
            <a:r>
              <a:rPr lang="he-IL" altLang="zh-CN" dirty="0"/>
              <a:t>נָשָׂא </a:t>
            </a:r>
            <a:r>
              <a:rPr lang="zh-CN" altLang="en-US" dirty="0"/>
              <a:t>举起</a:t>
            </a:r>
          </a:p>
          <a:p>
            <a:pPr marL="0" indent="0">
              <a:buNone/>
            </a:pPr>
            <a:endParaRPr lang="en-US" altLang="zh-CN" dirty="0"/>
          </a:p>
          <a:p>
            <a:pPr marL="0" indent="0">
              <a:buNone/>
            </a:pPr>
            <a:r>
              <a:rPr lang="zh-CN" altLang="en-US" dirty="0"/>
              <a:t>因此，第三条诫命不但涉及言语上我们如何称呼神的名，也包括我们在行为、意念中如何对待神的名。</a:t>
            </a:r>
          </a:p>
        </p:txBody>
      </p:sp>
    </p:spTree>
    <p:extLst>
      <p:ext uri="{BB962C8B-B14F-4D97-AF65-F5344CB8AC3E}">
        <p14:creationId xmlns:p14="http://schemas.microsoft.com/office/powerpoint/2010/main" val="2069646842"/>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TotalTime>
  <Words>4229</Words>
  <Application>Microsoft Office PowerPoint</Application>
  <PresentationFormat>全屏显示(4:3)</PresentationFormat>
  <Paragraphs>220</Paragraphs>
  <Slides>86</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86</vt:i4>
      </vt:variant>
    </vt:vector>
  </HeadingPairs>
  <TitlesOfParts>
    <vt:vector size="92" baseType="lpstr">
      <vt:lpstr>等线</vt:lpstr>
      <vt:lpstr>宋体</vt:lpstr>
      <vt:lpstr>Arial</vt:lpstr>
      <vt:lpstr>Calibri</vt:lpstr>
      <vt:lpstr>Times New Roman</vt:lpstr>
      <vt:lpstr>Office 主题</vt:lpstr>
      <vt:lpstr>第三条诫命</vt:lpstr>
      <vt:lpstr>PowerPoint 演示文稿</vt:lpstr>
      <vt:lpstr>耶和华你神的名</vt:lpstr>
      <vt:lpstr>可荣可畏 </vt:lpstr>
      <vt:lpstr>美 </vt:lpstr>
      <vt:lpstr>圣洁 </vt:lpstr>
      <vt:lpstr>PowerPoint 演示文稿</vt:lpstr>
      <vt:lpstr>PowerPoint 演示文稿</vt:lpstr>
      <vt:lpstr>称</vt:lpstr>
      <vt:lpstr>PowerPoint 演示文稿</vt:lpstr>
      <vt:lpstr>PowerPoint 演示文稿</vt:lpstr>
      <vt:lpstr>妄שָׁוְא</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加尔文</vt:lpstr>
      <vt:lpstr>马丁路德</vt:lpstr>
      <vt:lpstr>PowerPoint 演示文稿</vt:lpstr>
      <vt:lpstr>PowerPoint 演示文稿</vt:lpstr>
      <vt:lpstr>PowerPoint 演示文稿</vt:lpstr>
      <vt:lpstr>PowerPoint 演示文稿</vt:lpstr>
      <vt:lpstr>PowerPoint 演示文稿</vt:lpstr>
      <vt:lpstr>Douma</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Stephen Carter《亵渎神的名》</vt:lpstr>
      <vt:lpstr>Stephen Carter《亵渎神的名》</vt:lpstr>
      <vt:lpstr>林肯</vt:lpstr>
      <vt:lpstr>PowerPoint 演示文稿</vt:lpstr>
      <vt:lpstr>PowerPoint 演示文稿</vt:lpstr>
      <vt:lpstr>PowerPoint 演示文稿</vt:lpstr>
      <vt:lpstr>PowerPoint 演示文稿</vt:lpstr>
      <vt:lpstr>起假誓</vt:lpstr>
      <vt:lpstr>耶稣不是禁止人起誓(ὀμνύω)吗？</vt:lpstr>
      <vt:lpstr>PowerPoint 演示文稿</vt:lpstr>
      <vt:lpstr>PowerPoint 演示文稿</vt:lpstr>
      <vt:lpstr>PowerPoint 演示文稿</vt:lpstr>
      <vt:lpstr>再洗礼派无法回应整本圣经的教导</vt:lpstr>
      <vt:lpstr>PowerPoint 演示文稿</vt:lpstr>
      <vt:lpstr>PowerPoint 演示文稿</vt:lpstr>
      <vt:lpstr>PowerPoint 演示文稿</vt:lpstr>
      <vt:lpstr>PowerPoint 演示文稿</vt:lpstr>
      <vt:lpstr>PowerPoint 演示文稿</vt:lpstr>
      <vt:lpstr>为什么信仰告白如此地看重起誓？</vt:lpstr>
      <vt:lpstr>PowerPoint 演示文稿</vt:lpstr>
      <vt:lpstr>PowerPoint 演示文稿</vt:lpstr>
      <vt:lpstr>PowerPoint 演示文稿</vt:lpstr>
      <vt:lpstr>认信起誓的四点忠告</vt:lpstr>
      <vt:lpstr>PowerPoint 演示文稿</vt:lpstr>
      <vt:lpstr>PowerPoint 演示文稿</vt:lpstr>
      <vt:lpstr>在敬拜时心不在焉</vt:lpstr>
      <vt:lpstr>PowerPoint 演示文稿</vt:lpstr>
      <vt:lpstr>PowerPoint 演示文稿</vt:lpstr>
      <vt:lpstr>莎士比亚《哈姆雷特》</vt:lpstr>
      <vt:lpstr>PowerPoint 演示文稿</vt:lpstr>
      <vt:lpstr>PowerPoint 演示文稿</vt:lpstr>
      <vt:lpstr>亵渎神的名后果很严重</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从第三条诫命传讲基督</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第三条诫命</dc:title>
  <dc:creator>apple</dc:creator>
  <cp:lastModifiedBy>WangXuanhe</cp:lastModifiedBy>
  <cp:revision>10</cp:revision>
  <dcterms:created xsi:type="dcterms:W3CDTF">2019-08-27T05:30:45Z</dcterms:created>
  <dcterms:modified xsi:type="dcterms:W3CDTF">2019-08-27T06:49:15Z</dcterms:modified>
</cp:coreProperties>
</file>