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5"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39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2019-08-26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2019-08-26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2019-08-26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2019-08-26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2019-08-26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2019-08-26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2019-08-26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2019-08-26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2019-08-26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2019-08-26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2019-08-26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2019-08-26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6926569-CC97-48A7-A026-90EB7A1C3D01}"/>
              </a:ext>
            </a:extLst>
          </p:cNvPr>
          <p:cNvSpPr>
            <a:spLocks noGrp="1"/>
          </p:cNvSpPr>
          <p:nvPr>
            <p:ph type="ctrTitle"/>
          </p:nvPr>
        </p:nvSpPr>
        <p:spPr/>
        <p:txBody>
          <a:bodyPr>
            <a:noAutofit/>
          </a:bodyPr>
          <a:lstStyle/>
          <a:p>
            <a:r>
              <a:rPr lang="zh-CN" altLang="en-US" sz="9600" dirty="0"/>
              <a:t>基督教伦理学</a:t>
            </a:r>
            <a:r>
              <a:rPr lang="en-US" altLang="zh-CN" sz="9600" dirty="0"/>
              <a:t> </a:t>
            </a:r>
            <a:endParaRPr lang="zh-CN" altLang="en-US" sz="9600" dirty="0"/>
          </a:p>
        </p:txBody>
      </p:sp>
      <p:sp>
        <p:nvSpPr>
          <p:cNvPr id="3" name="副标题 2">
            <a:extLst>
              <a:ext uri="{FF2B5EF4-FFF2-40B4-BE49-F238E27FC236}">
                <a16:creationId xmlns:a16="http://schemas.microsoft.com/office/drawing/2014/main" xmlns="" id="{659AE427-330E-4686-829C-9076901A4257}"/>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xmlns="" val="17166659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61872579-8C2B-40F8-87F2-7274538A243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B1E56BDE-4A2D-4B98-A466-BF5349808B1F}"/>
              </a:ext>
            </a:extLst>
          </p:cNvPr>
          <p:cNvSpPr>
            <a:spLocks noGrp="1"/>
          </p:cNvSpPr>
          <p:nvPr>
            <p:ph idx="1"/>
          </p:nvPr>
        </p:nvSpPr>
        <p:spPr/>
        <p:txBody>
          <a:bodyPr>
            <a:normAutofit/>
          </a:bodyPr>
          <a:lstStyle/>
          <a:p>
            <a:pPr marL="0" indent="0">
              <a:buNone/>
            </a:pPr>
            <a:r>
              <a:rPr lang="zh-CN" altLang="en-US" sz="4000" dirty="0"/>
              <a:t>清教徒所谈论的敬虔，实际上就是他们的伦理。</a:t>
            </a:r>
          </a:p>
        </p:txBody>
      </p:sp>
    </p:spTree>
    <p:extLst>
      <p:ext uri="{BB962C8B-B14F-4D97-AF65-F5344CB8AC3E}">
        <p14:creationId xmlns:p14="http://schemas.microsoft.com/office/powerpoint/2010/main" xmlns="" val="3643298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94E7FDC4-12D9-4B58-A269-F25EF59AA95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5836DE34-983B-4435-9D41-8FA52C92B653}"/>
              </a:ext>
            </a:extLst>
          </p:cNvPr>
          <p:cNvSpPr>
            <a:spLocks noGrp="1"/>
          </p:cNvSpPr>
          <p:nvPr>
            <p:ph idx="1"/>
          </p:nvPr>
        </p:nvSpPr>
        <p:spPr/>
        <p:txBody>
          <a:bodyPr/>
          <a:lstStyle/>
          <a:p>
            <a:pPr marL="0" indent="0">
              <a:buNone/>
            </a:pPr>
            <a:r>
              <a:rPr lang="zh-CN" altLang="en-US" dirty="0"/>
              <a:t>美国改革宗神学家</a:t>
            </a:r>
            <a:r>
              <a:rPr lang="en-US" altLang="zh-CN" dirty="0"/>
              <a:t>John Frame</a:t>
            </a:r>
            <a:r>
              <a:rPr lang="zh-CN" altLang="en-US" dirty="0"/>
              <a:t>：“（基督教）伦理学是判断‘哪些人、行为和动机蒙受神的祝福，哪些不蒙神祝福’的神学。” </a:t>
            </a:r>
          </a:p>
        </p:txBody>
      </p:sp>
    </p:spTree>
    <p:extLst>
      <p:ext uri="{BB962C8B-B14F-4D97-AF65-F5344CB8AC3E}">
        <p14:creationId xmlns:p14="http://schemas.microsoft.com/office/powerpoint/2010/main" xmlns="" val="7765513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59DCE46-6E02-4BA1-84D9-65849BFCC6EB}"/>
              </a:ext>
            </a:extLst>
          </p:cNvPr>
          <p:cNvSpPr>
            <a:spLocks noGrp="1"/>
          </p:cNvSpPr>
          <p:nvPr>
            <p:ph type="title"/>
          </p:nvPr>
        </p:nvSpPr>
        <p:spPr/>
        <p:txBody>
          <a:bodyPr/>
          <a:lstStyle/>
          <a:p>
            <a:r>
              <a:rPr lang="zh-CN" altLang="en-US" dirty="0"/>
              <a:t>基督教伦理学在神学中的位置</a:t>
            </a:r>
          </a:p>
        </p:txBody>
      </p:sp>
      <p:sp>
        <p:nvSpPr>
          <p:cNvPr id="3" name="内容占位符 2">
            <a:extLst>
              <a:ext uri="{FF2B5EF4-FFF2-40B4-BE49-F238E27FC236}">
                <a16:creationId xmlns:a16="http://schemas.microsoft.com/office/drawing/2014/main" xmlns="" id="{317E39E6-6426-4F73-B342-0EFC545630FA}"/>
              </a:ext>
            </a:extLst>
          </p:cNvPr>
          <p:cNvSpPr>
            <a:spLocks noGrp="1"/>
          </p:cNvSpPr>
          <p:nvPr>
            <p:ph idx="1"/>
          </p:nvPr>
        </p:nvSpPr>
        <p:spPr/>
        <p:txBody>
          <a:bodyPr/>
          <a:lstStyle/>
          <a:p>
            <a:pPr marL="0" indent="0">
              <a:buNone/>
            </a:pPr>
            <a:r>
              <a:rPr lang="zh-CN" altLang="en-US" dirty="0"/>
              <a:t>荷兰改革宗神学家</a:t>
            </a:r>
            <a:r>
              <a:rPr lang="en-US" altLang="zh-CN" dirty="0"/>
              <a:t>Herman Bavinck</a:t>
            </a:r>
            <a:r>
              <a:rPr lang="zh-CN" altLang="en-US" dirty="0"/>
              <a:t>说：“基督教伦理学与哲学伦理学的本质区别在于它完全植根于教义。”</a:t>
            </a:r>
          </a:p>
        </p:txBody>
      </p:sp>
    </p:spTree>
    <p:extLst>
      <p:ext uri="{BB962C8B-B14F-4D97-AF65-F5344CB8AC3E}">
        <p14:creationId xmlns:p14="http://schemas.microsoft.com/office/powerpoint/2010/main" xmlns="" val="448229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8402ADB-8E6E-4110-8589-90457402BF3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D6081004-C198-447F-B18F-CF1D8E4C5E0F}"/>
              </a:ext>
            </a:extLst>
          </p:cNvPr>
          <p:cNvSpPr>
            <a:spLocks noGrp="1"/>
          </p:cNvSpPr>
          <p:nvPr>
            <p:ph idx="1"/>
          </p:nvPr>
        </p:nvSpPr>
        <p:spPr/>
        <p:txBody>
          <a:bodyPr/>
          <a:lstStyle/>
          <a:p>
            <a:pPr marL="0" indent="0">
              <a:buNone/>
            </a:pPr>
            <a:r>
              <a:rPr lang="zh-CN" altLang="en-US" dirty="0"/>
              <a:t>美国改革宗神学家</a:t>
            </a:r>
            <a:r>
              <a:rPr lang="en-US" altLang="zh-CN" dirty="0"/>
              <a:t>Van </a:t>
            </a:r>
            <a:r>
              <a:rPr lang="en-US" altLang="zh-CN" dirty="0" err="1"/>
              <a:t>Til</a:t>
            </a:r>
            <a:r>
              <a:rPr lang="zh-CN" altLang="en-US" dirty="0"/>
              <a:t>说：“在伦理学领域，基督徒和非基督徒观点之间的所有差异必须最终追溯到他们不同的神论。基督徒认为他们对神的看法是一切人类活动的必要前提。非基督教的思想认为，基督徒对神的看法是所有伦理活动的死亡。所有非基督徒的伦理观都理所当然地认为，基督徒所信仰的神并不存在。”</a:t>
            </a:r>
          </a:p>
        </p:txBody>
      </p:sp>
    </p:spTree>
    <p:extLst>
      <p:ext uri="{BB962C8B-B14F-4D97-AF65-F5344CB8AC3E}">
        <p14:creationId xmlns:p14="http://schemas.microsoft.com/office/powerpoint/2010/main" xmlns="" val="13816314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FBBE619-FE54-4576-8AC4-4A106BE4A56C}"/>
              </a:ext>
            </a:extLst>
          </p:cNvPr>
          <p:cNvSpPr>
            <a:spLocks noGrp="1"/>
          </p:cNvSpPr>
          <p:nvPr>
            <p:ph type="title"/>
          </p:nvPr>
        </p:nvSpPr>
        <p:spPr/>
        <p:txBody>
          <a:bodyPr/>
          <a:lstStyle/>
          <a:p>
            <a:r>
              <a:rPr lang="zh-CN" altLang="en-US" dirty="0"/>
              <a:t>神的自我丰足性</a:t>
            </a:r>
          </a:p>
        </p:txBody>
      </p:sp>
      <p:sp>
        <p:nvSpPr>
          <p:cNvPr id="3" name="内容占位符 2">
            <a:extLst>
              <a:ext uri="{FF2B5EF4-FFF2-40B4-BE49-F238E27FC236}">
                <a16:creationId xmlns:a16="http://schemas.microsoft.com/office/drawing/2014/main" xmlns="" id="{4DD75A63-39A7-4E43-AD4D-27819D00594B}"/>
              </a:ext>
            </a:extLst>
          </p:cNvPr>
          <p:cNvSpPr>
            <a:spLocks noGrp="1"/>
          </p:cNvSpPr>
          <p:nvPr>
            <p:ph idx="1"/>
          </p:nvPr>
        </p:nvSpPr>
        <p:spPr/>
        <p:txBody>
          <a:bodyPr/>
          <a:lstStyle/>
          <a:p>
            <a:pPr marL="0" indent="0">
              <a:buNone/>
            </a:pPr>
            <a:r>
              <a:rPr lang="zh-CN" altLang="en-US" dirty="0"/>
              <a:t>神的自我丰足是他存在和本质的基础。</a:t>
            </a:r>
          </a:p>
        </p:txBody>
      </p:sp>
    </p:spTree>
    <p:extLst>
      <p:ext uri="{BB962C8B-B14F-4D97-AF65-F5344CB8AC3E}">
        <p14:creationId xmlns:p14="http://schemas.microsoft.com/office/powerpoint/2010/main" xmlns="" val="19203818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8CE65E8-D160-4157-A52F-E24026AB1FD1}"/>
              </a:ext>
            </a:extLst>
          </p:cNvPr>
          <p:cNvSpPr>
            <a:spLocks noGrp="1"/>
          </p:cNvSpPr>
          <p:nvPr>
            <p:ph type="title"/>
          </p:nvPr>
        </p:nvSpPr>
        <p:spPr/>
        <p:txBody>
          <a:bodyPr/>
          <a:lstStyle/>
          <a:p>
            <a:r>
              <a:rPr lang="zh-CN" altLang="en-US" dirty="0"/>
              <a:t>使徒行传</a:t>
            </a:r>
            <a:r>
              <a:rPr lang="en-US" altLang="zh-CN" dirty="0"/>
              <a:t>17:24-25 </a:t>
            </a:r>
            <a:endParaRPr lang="zh-CN" altLang="en-US" dirty="0"/>
          </a:p>
        </p:txBody>
      </p:sp>
      <p:sp>
        <p:nvSpPr>
          <p:cNvPr id="3" name="内容占位符 2">
            <a:extLst>
              <a:ext uri="{FF2B5EF4-FFF2-40B4-BE49-F238E27FC236}">
                <a16:creationId xmlns:a16="http://schemas.microsoft.com/office/drawing/2014/main" xmlns="" id="{7A7E591B-8ED6-470E-B0AA-18CB5AE82A74}"/>
              </a:ext>
            </a:extLst>
          </p:cNvPr>
          <p:cNvSpPr>
            <a:spLocks noGrp="1"/>
          </p:cNvSpPr>
          <p:nvPr>
            <p:ph idx="1"/>
          </p:nvPr>
        </p:nvSpPr>
        <p:spPr/>
        <p:txBody>
          <a:bodyPr/>
          <a:lstStyle/>
          <a:p>
            <a:pPr marL="0" indent="0">
              <a:buNone/>
            </a:pPr>
            <a:r>
              <a:rPr lang="zh-CN" altLang="en-US" dirty="0"/>
              <a:t>创造宇宙和其中万物的　神，既是天地的主，就不住人手所造的殿，也不用人手服侍，好像缺少什么；自己倒将生命、气息、万物，赐给万人。</a:t>
            </a:r>
          </a:p>
        </p:txBody>
      </p:sp>
    </p:spTree>
    <p:extLst>
      <p:ext uri="{BB962C8B-B14F-4D97-AF65-F5344CB8AC3E}">
        <p14:creationId xmlns:p14="http://schemas.microsoft.com/office/powerpoint/2010/main" xmlns="" val="27450388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4F1E61A-AB8B-4305-806B-133DCB1263B3}"/>
              </a:ext>
            </a:extLst>
          </p:cNvPr>
          <p:cNvSpPr>
            <a:spLocks noGrp="1"/>
          </p:cNvSpPr>
          <p:nvPr>
            <p:ph type="title"/>
          </p:nvPr>
        </p:nvSpPr>
        <p:spPr/>
        <p:txBody>
          <a:bodyPr/>
          <a:lstStyle/>
          <a:p>
            <a:r>
              <a:rPr lang="zh-CN" altLang="en-US" dirty="0"/>
              <a:t>神的纯一性</a:t>
            </a:r>
          </a:p>
        </p:txBody>
      </p:sp>
      <p:sp>
        <p:nvSpPr>
          <p:cNvPr id="3" name="内容占位符 2">
            <a:extLst>
              <a:ext uri="{FF2B5EF4-FFF2-40B4-BE49-F238E27FC236}">
                <a16:creationId xmlns:a16="http://schemas.microsoft.com/office/drawing/2014/main" xmlns="" id="{3D199A11-4998-45FD-A00B-64BB4CE70F69}"/>
              </a:ext>
            </a:extLst>
          </p:cNvPr>
          <p:cNvSpPr>
            <a:spLocks noGrp="1"/>
          </p:cNvSpPr>
          <p:nvPr>
            <p:ph idx="1"/>
          </p:nvPr>
        </p:nvSpPr>
        <p:spPr/>
        <p:txBody>
          <a:bodyPr/>
          <a:lstStyle/>
          <a:p>
            <a:pPr marL="0" indent="0">
              <a:buNone/>
            </a:pPr>
            <a:r>
              <a:rPr lang="zh-CN" altLang="en-US" dirty="0"/>
              <a:t>神的每一个属性都与他的本质是等同的。</a:t>
            </a:r>
          </a:p>
        </p:txBody>
      </p:sp>
    </p:spTree>
    <p:extLst>
      <p:ext uri="{BB962C8B-B14F-4D97-AF65-F5344CB8AC3E}">
        <p14:creationId xmlns:p14="http://schemas.microsoft.com/office/powerpoint/2010/main" xmlns="" val="7220923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FC6CEA5A-23E2-4DC7-B0B4-6BC4E0B0F648}"/>
              </a:ext>
            </a:extLst>
          </p:cNvPr>
          <p:cNvSpPr>
            <a:spLocks noGrp="1"/>
          </p:cNvSpPr>
          <p:nvPr>
            <p:ph type="title"/>
          </p:nvPr>
        </p:nvSpPr>
        <p:spPr/>
        <p:txBody>
          <a:bodyPr>
            <a:normAutofit fontScale="90000"/>
          </a:bodyPr>
          <a:lstStyle/>
          <a:p>
            <a:r>
              <a:rPr lang="zh-CN" altLang="en-US" dirty="0"/>
              <a:t>神可传递的属性与不可传递的属性</a:t>
            </a:r>
          </a:p>
        </p:txBody>
      </p:sp>
      <p:sp>
        <p:nvSpPr>
          <p:cNvPr id="3" name="内容占位符 2">
            <a:extLst>
              <a:ext uri="{FF2B5EF4-FFF2-40B4-BE49-F238E27FC236}">
                <a16:creationId xmlns:a16="http://schemas.microsoft.com/office/drawing/2014/main" xmlns="" id="{52510D19-727C-4177-9522-9CFBDEA3B271}"/>
              </a:ext>
            </a:extLst>
          </p:cNvPr>
          <p:cNvSpPr>
            <a:spLocks noGrp="1"/>
          </p:cNvSpPr>
          <p:nvPr>
            <p:ph idx="1"/>
          </p:nvPr>
        </p:nvSpPr>
        <p:spPr/>
        <p:txBody>
          <a:bodyPr>
            <a:normAutofit/>
          </a:bodyPr>
          <a:lstStyle/>
          <a:p>
            <a:pPr marL="0" indent="0">
              <a:buNone/>
            </a:pPr>
            <a:r>
              <a:rPr lang="zh-CN" altLang="en-US" dirty="0"/>
              <a:t>威斯敏斯特小要理问答第</a:t>
            </a:r>
            <a:r>
              <a:rPr lang="en-US" altLang="zh-CN" dirty="0"/>
              <a:t>4</a:t>
            </a:r>
            <a:r>
              <a:rPr lang="zh-CN" altLang="en-US" dirty="0"/>
              <a:t>问：神是怎样的神？</a:t>
            </a:r>
          </a:p>
          <a:p>
            <a:pPr marL="0" indent="0">
              <a:buNone/>
            </a:pPr>
            <a:r>
              <a:rPr lang="zh-CN" altLang="en-US" dirty="0"/>
              <a:t>答：神是个灵 ，他的存有、智慧、权能 、圣洁、公义，良善和信实，都是无限、永恒、不变的。</a:t>
            </a:r>
          </a:p>
        </p:txBody>
      </p:sp>
    </p:spTree>
    <p:extLst>
      <p:ext uri="{BB962C8B-B14F-4D97-AF65-F5344CB8AC3E}">
        <p14:creationId xmlns:p14="http://schemas.microsoft.com/office/powerpoint/2010/main" xmlns="" val="4094354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5B99127-3FD6-43BD-9B4A-3EC4B10C5E75}"/>
              </a:ext>
            </a:extLst>
          </p:cNvPr>
          <p:cNvSpPr>
            <a:spLocks noGrp="1"/>
          </p:cNvSpPr>
          <p:nvPr>
            <p:ph type="title"/>
          </p:nvPr>
        </p:nvSpPr>
        <p:spPr/>
        <p:txBody>
          <a:bodyPr>
            <a:normAutofit/>
          </a:bodyPr>
          <a:lstStyle/>
          <a:p>
            <a:r>
              <a:rPr lang="zh-CN" altLang="en-US" dirty="0"/>
              <a:t>威斯敏斯特信仰告白</a:t>
            </a:r>
            <a:r>
              <a:rPr lang="en-US" altLang="zh-CN" dirty="0"/>
              <a:t>7:1</a:t>
            </a:r>
            <a:endParaRPr lang="zh-CN" altLang="en-US" dirty="0"/>
          </a:p>
        </p:txBody>
      </p:sp>
      <p:sp>
        <p:nvSpPr>
          <p:cNvPr id="3" name="内容占位符 2">
            <a:extLst>
              <a:ext uri="{FF2B5EF4-FFF2-40B4-BE49-F238E27FC236}">
                <a16:creationId xmlns:a16="http://schemas.microsoft.com/office/drawing/2014/main" xmlns="" id="{1F97D6EA-906D-4B6C-AB4E-1B743522CD04}"/>
              </a:ext>
            </a:extLst>
          </p:cNvPr>
          <p:cNvSpPr>
            <a:spLocks noGrp="1"/>
          </p:cNvSpPr>
          <p:nvPr>
            <p:ph idx="1"/>
          </p:nvPr>
        </p:nvSpPr>
        <p:spPr/>
        <p:txBody>
          <a:bodyPr/>
          <a:lstStyle/>
          <a:p>
            <a:pPr marL="0" indent="0">
              <a:buNone/>
            </a:pPr>
            <a:r>
              <a:rPr lang="zh-CN" altLang="en-US" dirty="0"/>
              <a:t>神与受造物之间的差异大到一个地步，使得有理性的人都当以神为他的创造主而顺服他，但不能因此从神那得着什么作为他们的祝福和奖赏，除非神自愿屈尊降卑；神也确实这样做了，他降卑的方式就是立约。</a:t>
            </a:r>
          </a:p>
          <a:p>
            <a:pPr marL="0" indent="0">
              <a:buNone/>
            </a:pPr>
            <a:endParaRPr lang="zh-CN" altLang="en-US" dirty="0"/>
          </a:p>
        </p:txBody>
      </p:sp>
    </p:spTree>
    <p:extLst>
      <p:ext uri="{BB962C8B-B14F-4D97-AF65-F5344CB8AC3E}">
        <p14:creationId xmlns:p14="http://schemas.microsoft.com/office/powerpoint/2010/main" xmlns="" val="4347086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45502031-45B3-49C3-85BB-EF8094BEDF54}"/>
              </a:ext>
            </a:extLst>
          </p:cNvPr>
          <p:cNvSpPr>
            <a:spLocks noGrp="1"/>
          </p:cNvSpPr>
          <p:nvPr>
            <p:ph type="title"/>
          </p:nvPr>
        </p:nvSpPr>
        <p:spPr/>
        <p:txBody>
          <a:bodyPr/>
          <a:lstStyle/>
          <a:p>
            <a:r>
              <a:rPr lang="zh-CN" altLang="en-US" dirty="0"/>
              <a:t>约伯记</a:t>
            </a:r>
            <a:r>
              <a:rPr lang="en-US" altLang="zh-CN" dirty="0"/>
              <a:t>22:2-3 </a:t>
            </a:r>
            <a:endParaRPr lang="zh-CN" altLang="en-US" dirty="0"/>
          </a:p>
        </p:txBody>
      </p:sp>
      <p:sp>
        <p:nvSpPr>
          <p:cNvPr id="3" name="内容占位符 2">
            <a:extLst>
              <a:ext uri="{FF2B5EF4-FFF2-40B4-BE49-F238E27FC236}">
                <a16:creationId xmlns:a16="http://schemas.microsoft.com/office/drawing/2014/main" xmlns="" id="{F4EE6B1E-22E0-4C89-A4D9-9B6A074E74F4}"/>
              </a:ext>
            </a:extLst>
          </p:cNvPr>
          <p:cNvSpPr>
            <a:spLocks noGrp="1"/>
          </p:cNvSpPr>
          <p:nvPr>
            <p:ph idx="1"/>
          </p:nvPr>
        </p:nvSpPr>
        <p:spPr/>
        <p:txBody>
          <a:bodyPr/>
          <a:lstStyle/>
          <a:p>
            <a:pPr marL="0" indent="0">
              <a:buNone/>
            </a:pPr>
            <a:r>
              <a:rPr lang="zh-CN" altLang="en-US" dirty="0"/>
              <a:t>人岂能使　神有益呢？ 智慧人但能有益于己。你为人公义，岂叫全能者喜悦呢？ 你行为完全，岂能使他得利呢？</a:t>
            </a:r>
          </a:p>
        </p:txBody>
      </p:sp>
    </p:spTree>
    <p:extLst>
      <p:ext uri="{BB962C8B-B14F-4D97-AF65-F5344CB8AC3E}">
        <p14:creationId xmlns:p14="http://schemas.microsoft.com/office/powerpoint/2010/main" xmlns="" val="35965911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7938198-8917-4632-9908-7C0D9B7C382B}"/>
              </a:ext>
            </a:extLst>
          </p:cNvPr>
          <p:cNvSpPr>
            <a:spLocks noGrp="1"/>
          </p:cNvSpPr>
          <p:nvPr>
            <p:ph type="title"/>
          </p:nvPr>
        </p:nvSpPr>
        <p:spPr/>
        <p:txBody>
          <a:bodyPr/>
          <a:lstStyle/>
          <a:p>
            <a:r>
              <a:rPr lang="zh-CN" altLang="en-US" dirty="0"/>
              <a:t>什么是伦理学？</a:t>
            </a:r>
          </a:p>
        </p:txBody>
      </p:sp>
      <p:sp>
        <p:nvSpPr>
          <p:cNvPr id="3" name="内容占位符 2">
            <a:extLst>
              <a:ext uri="{FF2B5EF4-FFF2-40B4-BE49-F238E27FC236}">
                <a16:creationId xmlns:a16="http://schemas.microsoft.com/office/drawing/2014/main" xmlns="" id="{F1EEFBB9-069E-49FE-B6E6-FC8DCE6D3EA7}"/>
              </a:ext>
            </a:extLst>
          </p:cNvPr>
          <p:cNvSpPr>
            <a:spLocks noGrp="1"/>
          </p:cNvSpPr>
          <p:nvPr>
            <p:ph idx="1"/>
          </p:nvPr>
        </p:nvSpPr>
        <p:spPr/>
        <p:txBody>
          <a:bodyPr>
            <a:normAutofit/>
          </a:bodyPr>
          <a:lstStyle/>
          <a:p>
            <a:pPr marL="0" indent="0">
              <a:buNone/>
            </a:pPr>
            <a:r>
              <a:rPr lang="zh-CN" altLang="en-US" sz="6000" dirty="0"/>
              <a:t>伦理学是对道德的研究。</a:t>
            </a:r>
          </a:p>
        </p:txBody>
      </p:sp>
    </p:spTree>
    <p:extLst>
      <p:ext uri="{BB962C8B-B14F-4D97-AF65-F5344CB8AC3E}">
        <p14:creationId xmlns:p14="http://schemas.microsoft.com/office/powerpoint/2010/main" xmlns="" val="35210299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7C47363-D6EA-436D-9C38-0B1C7BF321B5}"/>
              </a:ext>
            </a:extLst>
          </p:cNvPr>
          <p:cNvSpPr>
            <a:spLocks noGrp="1"/>
          </p:cNvSpPr>
          <p:nvPr>
            <p:ph type="title"/>
          </p:nvPr>
        </p:nvSpPr>
        <p:spPr/>
        <p:txBody>
          <a:bodyPr/>
          <a:lstStyle/>
          <a:p>
            <a:r>
              <a:rPr lang="zh-CN" altLang="en-US" dirty="0"/>
              <a:t>路加福音</a:t>
            </a:r>
            <a:r>
              <a:rPr lang="en-US" altLang="zh-CN" dirty="0"/>
              <a:t>17:10 </a:t>
            </a:r>
            <a:endParaRPr lang="zh-CN" altLang="en-US" dirty="0"/>
          </a:p>
        </p:txBody>
      </p:sp>
      <p:sp>
        <p:nvSpPr>
          <p:cNvPr id="3" name="内容占位符 2">
            <a:extLst>
              <a:ext uri="{FF2B5EF4-FFF2-40B4-BE49-F238E27FC236}">
                <a16:creationId xmlns:a16="http://schemas.microsoft.com/office/drawing/2014/main" xmlns="" id="{6962C7BC-3970-44A3-94B8-D7BB505F726E}"/>
              </a:ext>
            </a:extLst>
          </p:cNvPr>
          <p:cNvSpPr>
            <a:spLocks noGrp="1"/>
          </p:cNvSpPr>
          <p:nvPr>
            <p:ph idx="1"/>
          </p:nvPr>
        </p:nvSpPr>
        <p:spPr/>
        <p:txBody>
          <a:bodyPr/>
          <a:lstStyle/>
          <a:p>
            <a:pPr marL="0" indent="0">
              <a:buNone/>
            </a:pPr>
            <a:r>
              <a:rPr lang="zh-CN" altLang="en-US" dirty="0"/>
              <a:t>仆人照所吩咐的去做，主人还谢谢他吗？这样，你们做完了一切所吩咐的，只当说：‘我们是无用的仆人，所做的本是我们应分作的。’”</a:t>
            </a:r>
          </a:p>
        </p:txBody>
      </p:sp>
    </p:spTree>
    <p:extLst>
      <p:ext uri="{BB962C8B-B14F-4D97-AF65-F5344CB8AC3E}">
        <p14:creationId xmlns:p14="http://schemas.microsoft.com/office/powerpoint/2010/main" xmlns="" val="18952128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F804351D-CC38-49E5-B4D2-B8755D37751A}"/>
              </a:ext>
            </a:extLst>
          </p:cNvPr>
          <p:cNvSpPr>
            <a:spLocks noGrp="1"/>
          </p:cNvSpPr>
          <p:nvPr>
            <p:ph type="title"/>
          </p:nvPr>
        </p:nvSpPr>
        <p:spPr/>
        <p:txBody>
          <a:bodyPr/>
          <a:lstStyle/>
          <a:p>
            <a:r>
              <a:rPr lang="zh-CN" altLang="en-US" dirty="0"/>
              <a:t>改革宗伦理学的特色</a:t>
            </a:r>
          </a:p>
        </p:txBody>
      </p:sp>
      <p:sp>
        <p:nvSpPr>
          <p:cNvPr id="3" name="内容占位符 2">
            <a:extLst>
              <a:ext uri="{FF2B5EF4-FFF2-40B4-BE49-F238E27FC236}">
                <a16:creationId xmlns:a16="http://schemas.microsoft.com/office/drawing/2014/main" xmlns="" id="{71E2DE5F-4912-427D-8C9F-97B4203F84FA}"/>
              </a:ext>
            </a:extLst>
          </p:cNvPr>
          <p:cNvSpPr>
            <a:spLocks noGrp="1"/>
          </p:cNvSpPr>
          <p:nvPr>
            <p:ph idx="1"/>
          </p:nvPr>
        </p:nvSpPr>
        <p:spPr/>
        <p:txBody>
          <a:bodyPr>
            <a:normAutofit/>
          </a:bodyPr>
          <a:lstStyle/>
          <a:p>
            <a:pPr marL="514350" indent="-514350">
              <a:buAutoNum type="arabicPeriod"/>
            </a:pPr>
            <a:r>
              <a:rPr lang="zh-CN" altLang="en-US" dirty="0"/>
              <a:t>伦理的范畴就与基督的主权一样广泛。</a:t>
            </a:r>
            <a:endParaRPr lang="en-US" altLang="zh-CN" dirty="0"/>
          </a:p>
          <a:p>
            <a:pPr marL="0" indent="0">
              <a:buNone/>
            </a:pPr>
            <a:endParaRPr lang="zh-CN" altLang="en-US" dirty="0"/>
          </a:p>
          <a:p>
            <a:pPr marL="0" indent="0">
              <a:buNone/>
            </a:pPr>
            <a:r>
              <a:rPr lang="zh-CN" altLang="en-US" dirty="0"/>
              <a:t>马太福音</a:t>
            </a:r>
            <a:r>
              <a:rPr lang="en-US" altLang="zh-CN" dirty="0"/>
              <a:t>28:18 </a:t>
            </a:r>
            <a:r>
              <a:rPr lang="zh-CN" altLang="en-US" dirty="0"/>
              <a:t>耶稣进前来，对他们说：“天上地下所有的权柄都赐给我了。</a:t>
            </a:r>
          </a:p>
          <a:p>
            <a:pPr marL="0" indent="0">
              <a:buNone/>
            </a:pPr>
            <a:endParaRPr lang="zh-CN" altLang="en-US" dirty="0"/>
          </a:p>
        </p:txBody>
      </p:sp>
    </p:spTree>
    <p:extLst>
      <p:ext uri="{BB962C8B-B14F-4D97-AF65-F5344CB8AC3E}">
        <p14:creationId xmlns:p14="http://schemas.microsoft.com/office/powerpoint/2010/main" xmlns="" val="34616479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F9916659-74CB-42A1-8F33-2A60C7CAB32C}"/>
              </a:ext>
            </a:extLst>
          </p:cNvPr>
          <p:cNvSpPr>
            <a:spLocks noGrp="1"/>
          </p:cNvSpPr>
          <p:nvPr>
            <p:ph type="title"/>
          </p:nvPr>
        </p:nvSpPr>
        <p:spPr/>
        <p:txBody>
          <a:bodyPr/>
          <a:lstStyle/>
          <a:p>
            <a:r>
              <a:rPr lang="zh-CN" altLang="en-US" dirty="0"/>
              <a:t>改革宗伦理学的特色</a:t>
            </a:r>
          </a:p>
        </p:txBody>
      </p:sp>
      <p:sp>
        <p:nvSpPr>
          <p:cNvPr id="3" name="内容占位符 2">
            <a:extLst>
              <a:ext uri="{FF2B5EF4-FFF2-40B4-BE49-F238E27FC236}">
                <a16:creationId xmlns:a16="http://schemas.microsoft.com/office/drawing/2014/main" xmlns="" id="{443DD814-86B0-49EC-B788-49A85B0B27EC}"/>
              </a:ext>
            </a:extLst>
          </p:cNvPr>
          <p:cNvSpPr>
            <a:spLocks noGrp="1"/>
          </p:cNvSpPr>
          <p:nvPr>
            <p:ph idx="1"/>
          </p:nvPr>
        </p:nvSpPr>
        <p:spPr/>
        <p:txBody>
          <a:bodyPr/>
          <a:lstStyle/>
          <a:p>
            <a:pPr marL="0" indent="0">
              <a:buNone/>
            </a:pPr>
            <a:r>
              <a:rPr lang="en-US" altLang="zh-CN" dirty="0"/>
              <a:t>2.	</a:t>
            </a:r>
            <a:r>
              <a:rPr lang="zh-CN" altLang="en-US" dirty="0"/>
              <a:t>基督主权的伦理关系到我们个人的圣洁。</a:t>
            </a:r>
          </a:p>
          <a:p>
            <a:pPr marL="0" indent="0">
              <a:buNone/>
            </a:pPr>
            <a:endParaRPr lang="en-US" altLang="zh-CN" dirty="0"/>
          </a:p>
          <a:p>
            <a:pPr marL="0" indent="0">
              <a:buNone/>
            </a:pPr>
            <a:r>
              <a:rPr lang="zh-CN" altLang="en-US" dirty="0"/>
              <a:t>彼得前书</a:t>
            </a:r>
            <a:r>
              <a:rPr lang="en-US" altLang="zh-CN" dirty="0"/>
              <a:t>1:15-16 </a:t>
            </a:r>
            <a:r>
              <a:rPr lang="zh-CN" altLang="en-US" dirty="0"/>
              <a:t>那召你们的既是圣洁，你们在一切所行的事上也要圣洁。因为经上记着说：“你们要圣洁，因为我是圣洁的。”</a:t>
            </a:r>
          </a:p>
          <a:p>
            <a:pPr marL="0" indent="0">
              <a:buNone/>
            </a:pPr>
            <a:endParaRPr lang="zh-CN" altLang="en-US" dirty="0"/>
          </a:p>
        </p:txBody>
      </p:sp>
    </p:spTree>
    <p:extLst>
      <p:ext uri="{BB962C8B-B14F-4D97-AF65-F5344CB8AC3E}">
        <p14:creationId xmlns:p14="http://schemas.microsoft.com/office/powerpoint/2010/main" xmlns="" val="40329196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915E1CC-1093-4921-9869-249B89A340C5}"/>
              </a:ext>
            </a:extLst>
          </p:cNvPr>
          <p:cNvSpPr>
            <a:spLocks noGrp="1"/>
          </p:cNvSpPr>
          <p:nvPr>
            <p:ph type="title"/>
          </p:nvPr>
        </p:nvSpPr>
        <p:spPr/>
        <p:txBody>
          <a:bodyPr/>
          <a:lstStyle/>
          <a:p>
            <a:r>
              <a:rPr lang="zh-CN" altLang="en-US" dirty="0"/>
              <a:t>改革宗伦理学的特色</a:t>
            </a:r>
          </a:p>
        </p:txBody>
      </p:sp>
      <p:sp>
        <p:nvSpPr>
          <p:cNvPr id="3" name="内容占位符 2">
            <a:extLst>
              <a:ext uri="{FF2B5EF4-FFF2-40B4-BE49-F238E27FC236}">
                <a16:creationId xmlns:a16="http://schemas.microsoft.com/office/drawing/2014/main" xmlns="" id="{5647FC70-5A96-4786-94CA-2418CB332B26}"/>
              </a:ext>
            </a:extLst>
          </p:cNvPr>
          <p:cNvSpPr>
            <a:spLocks noGrp="1"/>
          </p:cNvSpPr>
          <p:nvPr>
            <p:ph idx="1"/>
          </p:nvPr>
        </p:nvSpPr>
        <p:spPr/>
        <p:txBody>
          <a:bodyPr/>
          <a:lstStyle/>
          <a:p>
            <a:pPr marL="0" indent="0">
              <a:buNone/>
            </a:pPr>
            <a:r>
              <a:rPr lang="en-US" altLang="zh-CN" dirty="0"/>
              <a:t>3.	</a:t>
            </a:r>
            <a:r>
              <a:rPr lang="zh-CN" altLang="en-US" dirty="0"/>
              <a:t>基督主权的伦理关系到我们的教会生活。</a:t>
            </a:r>
          </a:p>
          <a:p>
            <a:pPr marL="0" indent="0">
              <a:buNone/>
            </a:pPr>
            <a:endParaRPr lang="zh-CN" altLang="en-US" dirty="0"/>
          </a:p>
        </p:txBody>
      </p:sp>
    </p:spTree>
    <p:extLst>
      <p:ext uri="{BB962C8B-B14F-4D97-AF65-F5344CB8AC3E}">
        <p14:creationId xmlns:p14="http://schemas.microsoft.com/office/powerpoint/2010/main" xmlns="" val="40485615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4938BDE7-B3B7-41B1-A1CF-1E63DE884640}"/>
              </a:ext>
            </a:extLst>
          </p:cNvPr>
          <p:cNvSpPr>
            <a:spLocks noGrp="1"/>
          </p:cNvSpPr>
          <p:nvPr>
            <p:ph type="title"/>
          </p:nvPr>
        </p:nvSpPr>
        <p:spPr/>
        <p:txBody>
          <a:bodyPr/>
          <a:lstStyle/>
          <a:p>
            <a:r>
              <a:rPr lang="zh-CN" altLang="en-US" dirty="0"/>
              <a:t>改革宗伦理学的特色</a:t>
            </a:r>
          </a:p>
        </p:txBody>
      </p:sp>
      <p:sp>
        <p:nvSpPr>
          <p:cNvPr id="3" name="内容占位符 2">
            <a:extLst>
              <a:ext uri="{FF2B5EF4-FFF2-40B4-BE49-F238E27FC236}">
                <a16:creationId xmlns:a16="http://schemas.microsoft.com/office/drawing/2014/main" xmlns="" id="{F4DC1D25-772E-479A-94EF-D2F60B27C6BA}"/>
              </a:ext>
            </a:extLst>
          </p:cNvPr>
          <p:cNvSpPr>
            <a:spLocks noGrp="1"/>
          </p:cNvSpPr>
          <p:nvPr>
            <p:ph idx="1"/>
          </p:nvPr>
        </p:nvSpPr>
        <p:spPr/>
        <p:txBody>
          <a:bodyPr/>
          <a:lstStyle/>
          <a:p>
            <a:pPr marL="0" indent="0">
              <a:buNone/>
            </a:pPr>
            <a:r>
              <a:rPr lang="en-US" altLang="zh-CN" dirty="0"/>
              <a:t>4.	</a:t>
            </a:r>
            <a:r>
              <a:rPr lang="zh-CN" altLang="en-US" dirty="0"/>
              <a:t>基督主权的伦理要回应今天的道德困境。</a:t>
            </a:r>
          </a:p>
          <a:p>
            <a:pPr marL="0" indent="0">
              <a:buNone/>
            </a:pPr>
            <a:endParaRPr lang="zh-CN" altLang="en-US" dirty="0"/>
          </a:p>
        </p:txBody>
      </p:sp>
    </p:spTree>
    <p:extLst>
      <p:ext uri="{BB962C8B-B14F-4D97-AF65-F5344CB8AC3E}">
        <p14:creationId xmlns:p14="http://schemas.microsoft.com/office/powerpoint/2010/main" xmlns="" val="8064105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EF0B857B-759D-49A9-9DB4-60D0F04A4ED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038B9C15-300C-4769-8045-036E3DA84159}"/>
              </a:ext>
            </a:extLst>
          </p:cNvPr>
          <p:cNvSpPr>
            <a:spLocks noGrp="1"/>
          </p:cNvSpPr>
          <p:nvPr>
            <p:ph idx="1"/>
          </p:nvPr>
        </p:nvSpPr>
        <p:spPr/>
        <p:txBody>
          <a:bodyPr>
            <a:normAutofit/>
          </a:bodyPr>
          <a:lstStyle/>
          <a:p>
            <a:pPr marL="0" indent="0">
              <a:buNone/>
            </a:pPr>
            <a:r>
              <a:rPr lang="zh-CN" altLang="en-US" sz="3600" dirty="0"/>
              <a:t>改革宗伦理学是以十诫为框架的伦理学。</a:t>
            </a:r>
          </a:p>
        </p:txBody>
      </p:sp>
    </p:spTree>
    <p:extLst>
      <p:ext uri="{BB962C8B-B14F-4D97-AF65-F5344CB8AC3E}">
        <p14:creationId xmlns:p14="http://schemas.microsoft.com/office/powerpoint/2010/main" xmlns="" val="37910188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84E6FD1-08F5-48BF-82D6-B152023DE76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C67912D7-E94A-4A4C-8FE5-921E47BE222B}"/>
              </a:ext>
            </a:extLst>
          </p:cNvPr>
          <p:cNvSpPr>
            <a:spLocks noGrp="1"/>
          </p:cNvSpPr>
          <p:nvPr>
            <p:ph idx="1"/>
          </p:nvPr>
        </p:nvSpPr>
        <p:spPr/>
        <p:txBody>
          <a:bodyPr>
            <a:normAutofit/>
          </a:bodyPr>
          <a:lstStyle/>
          <a:p>
            <a:pPr marL="0" indent="0">
              <a:buNone/>
            </a:pPr>
            <a:r>
              <a:rPr lang="zh-CN" altLang="en-US" sz="4000" dirty="0"/>
              <a:t>旧约与新约伦理在本质上的延续性，和在施行中的非延续性。</a:t>
            </a:r>
          </a:p>
        </p:txBody>
      </p:sp>
    </p:spTree>
    <p:extLst>
      <p:ext uri="{BB962C8B-B14F-4D97-AF65-F5344CB8AC3E}">
        <p14:creationId xmlns:p14="http://schemas.microsoft.com/office/powerpoint/2010/main" xmlns="" val="31348938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8312A23-FD66-4723-9AF8-271D6D3064D2}"/>
              </a:ext>
            </a:extLst>
          </p:cNvPr>
          <p:cNvSpPr>
            <a:spLocks noGrp="1"/>
          </p:cNvSpPr>
          <p:nvPr>
            <p:ph type="title"/>
          </p:nvPr>
        </p:nvSpPr>
        <p:spPr/>
        <p:txBody>
          <a:bodyPr/>
          <a:lstStyle/>
          <a:p>
            <a:r>
              <a:rPr lang="zh-CN" altLang="en-US" dirty="0"/>
              <a:t>礼仪律</a:t>
            </a:r>
          </a:p>
        </p:txBody>
      </p:sp>
      <p:sp>
        <p:nvSpPr>
          <p:cNvPr id="3" name="内容占位符 2">
            <a:extLst>
              <a:ext uri="{FF2B5EF4-FFF2-40B4-BE49-F238E27FC236}">
                <a16:creationId xmlns:a16="http://schemas.microsoft.com/office/drawing/2014/main" xmlns="" id="{AEE671AD-9B3D-43F2-832C-0F2DCCC35027}"/>
              </a:ext>
            </a:extLst>
          </p:cNvPr>
          <p:cNvSpPr>
            <a:spLocks noGrp="1"/>
          </p:cNvSpPr>
          <p:nvPr>
            <p:ph idx="1"/>
          </p:nvPr>
        </p:nvSpPr>
        <p:spPr/>
        <p:txBody>
          <a:bodyPr>
            <a:normAutofit fontScale="92500"/>
          </a:bodyPr>
          <a:lstStyle/>
          <a:p>
            <a:pPr marL="0" indent="0">
              <a:buNone/>
            </a:pPr>
            <a:r>
              <a:rPr lang="zh-CN" altLang="en-US" dirty="0"/>
              <a:t>威斯敏斯特信仰告白</a:t>
            </a:r>
            <a:r>
              <a:rPr lang="en-US" altLang="zh-CN" dirty="0"/>
              <a:t>19:3</a:t>
            </a:r>
          </a:p>
          <a:p>
            <a:pPr marL="0" indent="0">
              <a:buNone/>
            </a:pPr>
            <a:r>
              <a:rPr lang="zh-CN" altLang="en-US" dirty="0"/>
              <a:t>除这通称为道德律的十诫以外，上帝按祂自己的美意，把礼仪律赐给以色列人这未成年的教会，其中有若干预表性的律例，一部分是为崇拜之用，以预表基督和祂的美德、作为、苦难和惠益（来</a:t>
            </a:r>
            <a:r>
              <a:rPr lang="en-US" altLang="zh-CN" dirty="0"/>
              <a:t>9</a:t>
            </a:r>
            <a:r>
              <a:rPr lang="zh-CN" altLang="en-US" dirty="0"/>
              <a:t>，</a:t>
            </a:r>
            <a:r>
              <a:rPr lang="en-US" altLang="zh-CN" dirty="0"/>
              <a:t>10:1</a:t>
            </a:r>
            <a:r>
              <a:rPr lang="zh-CN" altLang="en-US" dirty="0"/>
              <a:t>；加</a:t>
            </a:r>
            <a:r>
              <a:rPr lang="en-US" altLang="zh-CN" dirty="0"/>
              <a:t>4:1-3</a:t>
            </a:r>
            <a:r>
              <a:rPr lang="zh-CN" altLang="en-US" dirty="0"/>
              <a:t>；西</a:t>
            </a:r>
            <a:r>
              <a:rPr lang="en-US" altLang="zh-CN" dirty="0"/>
              <a:t>2:17</a:t>
            </a:r>
            <a:r>
              <a:rPr lang="zh-CN" altLang="en-US" dirty="0"/>
              <a:t>）；一部分揭示关乎道德责任的各种教训（林前</a:t>
            </a:r>
            <a:r>
              <a:rPr lang="en-US" altLang="zh-CN" dirty="0"/>
              <a:t>5:7</a:t>
            </a:r>
            <a:r>
              <a:rPr lang="zh-CN" altLang="en-US" dirty="0"/>
              <a:t>；林后</a:t>
            </a:r>
            <a:r>
              <a:rPr lang="en-US" altLang="zh-CN" dirty="0"/>
              <a:t>6:17</a:t>
            </a:r>
            <a:r>
              <a:rPr lang="zh-CN" altLang="en-US" dirty="0"/>
              <a:t>；犹</a:t>
            </a:r>
            <a:r>
              <a:rPr lang="en-US" altLang="zh-CN" dirty="0"/>
              <a:t>23</a:t>
            </a:r>
            <a:r>
              <a:rPr lang="zh-CN" altLang="en-US" dirty="0"/>
              <a:t>）。这些礼仪律在新约时代都被废止了（西</a:t>
            </a:r>
            <a:r>
              <a:rPr lang="en-US" altLang="zh-CN" dirty="0"/>
              <a:t>2:14,16,17</a:t>
            </a:r>
            <a:r>
              <a:rPr lang="zh-CN" altLang="en-US" dirty="0"/>
              <a:t>；但</a:t>
            </a:r>
            <a:r>
              <a:rPr lang="en-US" altLang="zh-CN" dirty="0"/>
              <a:t>9:27</a:t>
            </a:r>
            <a:r>
              <a:rPr lang="zh-CN" altLang="en-US" dirty="0"/>
              <a:t>；弗</a:t>
            </a:r>
            <a:r>
              <a:rPr lang="en-US" altLang="zh-CN" dirty="0"/>
              <a:t>2:15</a:t>
            </a:r>
            <a:r>
              <a:rPr lang="zh-CN" altLang="en-US" dirty="0"/>
              <a:t>，</a:t>
            </a:r>
            <a:r>
              <a:rPr lang="en-US" altLang="zh-CN" dirty="0"/>
              <a:t>16</a:t>
            </a:r>
            <a:r>
              <a:rPr lang="zh-CN" altLang="en-US" dirty="0"/>
              <a:t>）。</a:t>
            </a:r>
          </a:p>
          <a:p>
            <a:endParaRPr lang="zh-CN" altLang="en-US" dirty="0"/>
          </a:p>
        </p:txBody>
      </p:sp>
    </p:spTree>
    <p:extLst>
      <p:ext uri="{BB962C8B-B14F-4D97-AF65-F5344CB8AC3E}">
        <p14:creationId xmlns:p14="http://schemas.microsoft.com/office/powerpoint/2010/main" xmlns="" val="31030707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3728E332-04A4-466C-9B97-16B44E0073FE}"/>
              </a:ext>
            </a:extLst>
          </p:cNvPr>
          <p:cNvSpPr>
            <a:spLocks noGrp="1"/>
          </p:cNvSpPr>
          <p:nvPr>
            <p:ph type="title"/>
          </p:nvPr>
        </p:nvSpPr>
        <p:spPr/>
        <p:txBody>
          <a:bodyPr/>
          <a:lstStyle/>
          <a:p>
            <a:r>
              <a:rPr lang="zh-CN" altLang="en-US" dirty="0"/>
              <a:t>民事律</a:t>
            </a:r>
          </a:p>
        </p:txBody>
      </p:sp>
      <p:sp>
        <p:nvSpPr>
          <p:cNvPr id="3" name="内容占位符 2">
            <a:extLst>
              <a:ext uri="{FF2B5EF4-FFF2-40B4-BE49-F238E27FC236}">
                <a16:creationId xmlns:a16="http://schemas.microsoft.com/office/drawing/2014/main" xmlns="" id="{8E53B0EB-1867-4D4B-B8E8-1225BCD18EFD}"/>
              </a:ext>
            </a:extLst>
          </p:cNvPr>
          <p:cNvSpPr>
            <a:spLocks noGrp="1"/>
          </p:cNvSpPr>
          <p:nvPr>
            <p:ph idx="1"/>
          </p:nvPr>
        </p:nvSpPr>
        <p:spPr/>
        <p:txBody>
          <a:bodyPr/>
          <a:lstStyle/>
          <a:p>
            <a:pPr marL="0" indent="0">
              <a:buNone/>
            </a:pPr>
            <a:r>
              <a:rPr lang="zh-CN" altLang="en-US" dirty="0"/>
              <a:t>威斯敏斯特信仰告白</a:t>
            </a:r>
            <a:r>
              <a:rPr lang="en-US" altLang="zh-CN" dirty="0"/>
              <a:t>19:4</a:t>
            </a:r>
          </a:p>
          <a:p>
            <a:pPr marL="0" indent="0">
              <a:buNone/>
            </a:pPr>
            <a:r>
              <a:rPr lang="zh-CN" altLang="en-US" dirty="0"/>
              <a:t>上帝把以色列人视为一个国家，也赐给他们各种司法性的律例。这些司法律已与那百姓的国家一同期满终止了，除了为着一般衡平法所要求的以外，现在不再有任何的约束力（出</a:t>
            </a:r>
            <a:r>
              <a:rPr lang="en-US" altLang="zh-CN" dirty="0"/>
              <a:t>21</a:t>
            </a:r>
            <a:r>
              <a:rPr lang="zh-CN" altLang="en-US" dirty="0"/>
              <a:t>，</a:t>
            </a:r>
            <a:r>
              <a:rPr lang="en-US" altLang="zh-CN" dirty="0"/>
              <a:t>22:1</a:t>
            </a:r>
            <a:r>
              <a:rPr lang="zh-CN" altLang="en-US" dirty="0"/>
              <a:t>－</a:t>
            </a:r>
            <a:r>
              <a:rPr lang="en-US" altLang="zh-CN" dirty="0"/>
              <a:t>29</a:t>
            </a:r>
            <a:r>
              <a:rPr lang="zh-CN" altLang="en-US" dirty="0"/>
              <a:t>；创</a:t>
            </a:r>
            <a:r>
              <a:rPr lang="en-US" altLang="zh-CN" dirty="0"/>
              <a:t>49:10</a:t>
            </a:r>
            <a:r>
              <a:rPr lang="zh-CN" altLang="en-US" dirty="0"/>
              <a:t>同彼前</a:t>
            </a:r>
            <a:r>
              <a:rPr lang="en-US" altLang="zh-CN" dirty="0"/>
              <a:t>2:13</a:t>
            </a:r>
            <a:r>
              <a:rPr lang="zh-CN" altLang="en-US" dirty="0"/>
              <a:t>－</a:t>
            </a:r>
            <a:r>
              <a:rPr lang="en-US" altLang="zh-CN" dirty="0"/>
              <a:t>14</a:t>
            </a:r>
            <a:r>
              <a:rPr lang="zh-CN" altLang="en-US" dirty="0"/>
              <a:t>；太</a:t>
            </a:r>
            <a:r>
              <a:rPr lang="en-US" altLang="zh-CN" dirty="0"/>
              <a:t>5:17</a:t>
            </a:r>
            <a:r>
              <a:rPr lang="zh-CN" altLang="en-US" dirty="0"/>
              <a:t>，</a:t>
            </a:r>
            <a:r>
              <a:rPr lang="en-US" altLang="zh-CN" dirty="0"/>
              <a:t>38</a:t>
            </a:r>
            <a:r>
              <a:rPr lang="zh-CN" altLang="en-US" dirty="0"/>
              <a:t>，</a:t>
            </a:r>
            <a:r>
              <a:rPr lang="en-US" altLang="zh-CN" dirty="0"/>
              <a:t>39</a:t>
            </a:r>
            <a:r>
              <a:rPr lang="zh-CN" altLang="en-US" dirty="0"/>
              <a:t>；林前</a:t>
            </a:r>
            <a:r>
              <a:rPr lang="en-US" altLang="zh-CN" dirty="0"/>
              <a:t>9:8</a:t>
            </a:r>
            <a:r>
              <a:rPr lang="zh-CN" altLang="en-US" dirty="0"/>
              <a:t>－</a:t>
            </a:r>
            <a:r>
              <a:rPr lang="en-US" altLang="zh-CN" dirty="0"/>
              <a:t>10</a:t>
            </a:r>
            <a:r>
              <a:rPr lang="zh-CN" altLang="en-US" dirty="0"/>
              <a:t>）。</a:t>
            </a:r>
          </a:p>
          <a:p>
            <a:pPr marL="0" indent="0">
              <a:buNone/>
            </a:pPr>
            <a:endParaRPr lang="zh-CN" altLang="en-US" dirty="0"/>
          </a:p>
        </p:txBody>
      </p:sp>
    </p:spTree>
    <p:extLst>
      <p:ext uri="{BB962C8B-B14F-4D97-AF65-F5344CB8AC3E}">
        <p14:creationId xmlns:p14="http://schemas.microsoft.com/office/powerpoint/2010/main" xmlns="" val="34272631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93483C14-7F79-4110-BAE1-7DD91A4E3B24}"/>
              </a:ext>
            </a:extLst>
          </p:cNvPr>
          <p:cNvSpPr>
            <a:spLocks noGrp="1"/>
          </p:cNvSpPr>
          <p:nvPr>
            <p:ph type="title"/>
          </p:nvPr>
        </p:nvSpPr>
        <p:spPr/>
        <p:txBody>
          <a:bodyPr/>
          <a:lstStyle/>
          <a:p>
            <a:r>
              <a:rPr lang="zh-CN" altLang="en-US" dirty="0"/>
              <a:t>道德律</a:t>
            </a:r>
          </a:p>
        </p:txBody>
      </p:sp>
      <p:sp>
        <p:nvSpPr>
          <p:cNvPr id="3" name="内容占位符 2">
            <a:extLst>
              <a:ext uri="{FF2B5EF4-FFF2-40B4-BE49-F238E27FC236}">
                <a16:creationId xmlns:a16="http://schemas.microsoft.com/office/drawing/2014/main" xmlns="" id="{2BF347A2-D248-46F7-AFA0-137BBE57DD77}"/>
              </a:ext>
            </a:extLst>
          </p:cNvPr>
          <p:cNvSpPr>
            <a:spLocks noGrp="1"/>
          </p:cNvSpPr>
          <p:nvPr>
            <p:ph idx="1"/>
          </p:nvPr>
        </p:nvSpPr>
        <p:spPr/>
        <p:txBody>
          <a:bodyPr/>
          <a:lstStyle/>
          <a:p>
            <a:pPr marL="0" indent="0">
              <a:buNone/>
            </a:pPr>
            <a:r>
              <a:rPr lang="zh-CN" altLang="en-US" dirty="0"/>
              <a:t>威斯敏斯特信仰告白</a:t>
            </a:r>
            <a:r>
              <a:rPr lang="en-US" altLang="zh-CN" dirty="0"/>
              <a:t>19:5</a:t>
            </a:r>
          </a:p>
          <a:p>
            <a:pPr marL="0" indent="0">
              <a:buNone/>
            </a:pPr>
            <a:r>
              <a:rPr lang="zh-CN" altLang="en-US" dirty="0"/>
              <a:t>道德律永远对所有人都有约束力，不管是已经称义的人，还是其他人，都当顺服（罗</a:t>
            </a:r>
            <a:r>
              <a:rPr lang="en-US" altLang="zh-CN" dirty="0"/>
              <a:t>13:8</a:t>
            </a:r>
            <a:r>
              <a:rPr lang="zh-CN" altLang="en-US" dirty="0"/>
              <a:t>－</a:t>
            </a:r>
            <a:r>
              <a:rPr lang="en-US" altLang="zh-CN" dirty="0"/>
              <a:t>10</a:t>
            </a:r>
            <a:r>
              <a:rPr lang="zh-CN" altLang="en-US" dirty="0"/>
              <a:t>；弗</a:t>
            </a:r>
            <a:r>
              <a:rPr lang="en-US" altLang="zh-CN" dirty="0"/>
              <a:t>6:2</a:t>
            </a:r>
            <a:r>
              <a:rPr lang="zh-CN" altLang="en-US" dirty="0"/>
              <a:t>；约壹</a:t>
            </a:r>
            <a:r>
              <a:rPr lang="en-US" altLang="zh-CN" dirty="0"/>
              <a:t>2:3</a:t>
            </a:r>
            <a:r>
              <a:rPr lang="zh-CN" altLang="en-US" dirty="0"/>
              <a:t>，</a:t>
            </a:r>
            <a:r>
              <a:rPr lang="en-US" altLang="zh-CN" dirty="0"/>
              <a:t>4</a:t>
            </a:r>
            <a:r>
              <a:rPr lang="zh-CN" altLang="en-US" dirty="0"/>
              <a:t>，</a:t>
            </a:r>
            <a:r>
              <a:rPr lang="en-US" altLang="zh-CN" dirty="0"/>
              <a:t>7-8</a:t>
            </a:r>
            <a:r>
              <a:rPr lang="zh-CN" altLang="en-US" dirty="0"/>
              <a:t>）；这不仅仅是因其所含的内容，也是因其颁布者造物主上帝的权威（雅</a:t>
            </a:r>
            <a:r>
              <a:rPr lang="en-US" altLang="zh-CN" dirty="0"/>
              <a:t>2:10</a:t>
            </a:r>
            <a:r>
              <a:rPr lang="zh-CN" altLang="en-US" dirty="0"/>
              <a:t>，</a:t>
            </a:r>
            <a:r>
              <a:rPr lang="en-US" altLang="zh-CN" dirty="0"/>
              <a:t>11</a:t>
            </a:r>
            <a:r>
              <a:rPr lang="zh-CN" altLang="en-US" dirty="0"/>
              <a:t>）。这种责任，基督在福音中，不仅丝毫没有废掉，反而更加强了（太 </a:t>
            </a:r>
            <a:r>
              <a:rPr lang="en-US" altLang="zh-CN" dirty="0"/>
              <a:t>5:17</a:t>
            </a:r>
            <a:r>
              <a:rPr lang="zh-CN" altLang="en-US" dirty="0"/>
              <a:t>－</a:t>
            </a:r>
            <a:r>
              <a:rPr lang="en-US" altLang="zh-CN" dirty="0"/>
              <a:t>19</a:t>
            </a:r>
            <a:r>
              <a:rPr lang="zh-CN" altLang="en-US" dirty="0"/>
              <a:t>；雅</a:t>
            </a:r>
            <a:r>
              <a:rPr lang="en-US" altLang="zh-CN" dirty="0"/>
              <a:t>2:8</a:t>
            </a:r>
            <a:r>
              <a:rPr lang="zh-CN" altLang="en-US" dirty="0"/>
              <a:t>；罗</a:t>
            </a:r>
            <a:r>
              <a:rPr lang="en-US" altLang="zh-CN" dirty="0"/>
              <a:t>3:31</a:t>
            </a:r>
            <a:r>
              <a:rPr lang="zh-CN" altLang="en-US" dirty="0"/>
              <a:t>）。</a:t>
            </a:r>
          </a:p>
          <a:p>
            <a:pPr marL="0" indent="0">
              <a:buNone/>
            </a:pPr>
            <a:endParaRPr lang="zh-CN" altLang="en-US" dirty="0"/>
          </a:p>
        </p:txBody>
      </p:sp>
    </p:spTree>
    <p:extLst>
      <p:ext uri="{BB962C8B-B14F-4D97-AF65-F5344CB8AC3E}">
        <p14:creationId xmlns:p14="http://schemas.microsoft.com/office/powerpoint/2010/main" xmlns="" val="3522387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C9D9FB53-05E4-4329-A6C6-D0972A978FAD}"/>
              </a:ext>
            </a:extLst>
          </p:cNvPr>
          <p:cNvSpPr>
            <a:spLocks noGrp="1"/>
          </p:cNvSpPr>
          <p:nvPr>
            <p:ph type="title"/>
          </p:nvPr>
        </p:nvSpPr>
        <p:spPr/>
        <p:txBody>
          <a:bodyPr/>
          <a:lstStyle/>
          <a:p>
            <a:r>
              <a:rPr lang="zh-CN" altLang="en-US" dirty="0"/>
              <a:t>什么是道德？</a:t>
            </a:r>
          </a:p>
        </p:txBody>
      </p:sp>
      <p:sp>
        <p:nvSpPr>
          <p:cNvPr id="3" name="内容占位符 2">
            <a:extLst>
              <a:ext uri="{FF2B5EF4-FFF2-40B4-BE49-F238E27FC236}">
                <a16:creationId xmlns:a16="http://schemas.microsoft.com/office/drawing/2014/main" xmlns="" id="{A095EE7F-726D-4531-AECD-1C112BE51E2B}"/>
              </a:ext>
            </a:extLst>
          </p:cNvPr>
          <p:cNvSpPr>
            <a:spLocks noGrp="1"/>
          </p:cNvSpPr>
          <p:nvPr>
            <p:ph idx="1"/>
          </p:nvPr>
        </p:nvSpPr>
        <p:spPr/>
        <p:txBody>
          <a:bodyPr>
            <a:normAutofit/>
          </a:bodyPr>
          <a:lstStyle/>
          <a:p>
            <a:pPr marL="0" indent="0">
              <a:buNone/>
            </a:pPr>
            <a:r>
              <a:rPr lang="zh-CN" altLang="en-US" dirty="0"/>
              <a:t>道德既包含了价值判断，也包含了义务判断。</a:t>
            </a:r>
            <a:endParaRPr lang="en-US" altLang="zh-CN" dirty="0"/>
          </a:p>
          <a:p>
            <a:pPr marL="0" indent="0">
              <a:buNone/>
            </a:pPr>
            <a:endParaRPr lang="en-US" altLang="zh-CN" dirty="0"/>
          </a:p>
          <a:p>
            <a:pPr marL="0" indent="0">
              <a:buNone/>
            </a:pPr>
            <a:r>
              <a:rPr lang="zh-CN" altLang="en-US" dirty="0"/>
              <a:t>世俗伦理学的纠结</a:t>
            </a:r>
            <a:r>
              <a:rPr lang="en-US" altLang="zh-CN" dirty="0"/>
              <a:t>1</a:t>
            </a:r>
            <a:r>
              <a:rPr lang="zh-CN" altLang="en-US" dirty="0"/>
              <a:t>：判断的标准是什么？</a:t>
            </a:r>
          </a:p>
          <a:p>
            <a:pPr marL="0" indent="0">
              <a:buNone/>
            </a:pPr>
            <a:r>
              <a:rPr lang="zh-CN" altLang="en-US" dirty="0"/>
              <a:t>世俗伦理学的纠结</a:t>
            </a:r>
            <a:r>
              <a:rPr lang="en-US" altLang="zh-CN" dirty="0"/>
              <a:t>2</a:t>
            </a:r>
            <a:r>
              <a:rPr lang="zh-CN" altLang="en-US" dirty="0"/>
              <a:t>：因为一件事是好的，所以我们说它是对的；还是因为一件事是对的，所以我们说它是好的？</a:t>
            </a:r>
          </a:p>
          <a:p>
            <a:pPr marL="0" indent="0">
              <a:buNone/>
            </a:pPr>
            <a:endParaRPr lang="zh-CN" altLang="en-US" dirty="0"/>
          </a:p>
        </p:txBody>
      </p:sp>
    </p:spTree>
    <p:extLst>
      <p:ext uri="{BB962C8B-B14F-4D97-AF65-F5344CB8AC3E}">
        <p14:creationId xmlns:p14="http://schemas.microsoft.com/office/powerpoint/2010/main" xmlns="" val="40229103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9847EF6C-354D-490D-8294-C559325802C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2B4EAAB5-7C7C-4315-B350-B5A4609B2A37}"/>
              </a:ext>
            </a:extLst>
          </p:cNvPr>
          <p:cNvSpPr>
            <a:spLocks noGrp="1"/>
          </p:cNvSpPr>
          <p:nvPr>
            <p:ph idx="1"/>
          </p:nvPr>
        </p:nvSpPr>
        <p:spPr/>
        <p:txBody>
          <a:bodyPr/>
          <a:lstStyle/>
          <a:p>
            <a:pPr marL="0" indent="0">
              <a:buNone/>
            </a:pPr>
            <a:r>
              <a:rPr lang="zh-CN" altLang="en-US" dirty="0"/>
              <a:t>道德律是反映神的属性</a:t>
            </a:r>
            <a:endParaRPr lang="en-US" altLang="zh-CN" dirty="0"/>
          </a:p>
          <a:p>
            <a:pPr marL="0" indent="0">
              <a:buNone/>
            </a:pPr>
            <a:r>
              <a:rPr lang="zh-CN" altLang="en-US" dirty="0"/>
              <a:t>礼仪律是预表基督的救赎</a:t>
            </a:r>
            <a:endParaRPr lang="en-US" altLang="zh-CN" dirty="0"/>
          </a:p>
          <a:p>
            <a:pPr marL="0" indent="0">
              <a:buNone/>
            </a:pPr>
            <a:r>
              <a:rPr lang="zh-CN" altLang="en-US" dirty="0"/>
              <a:t>民事律是指向神的国度</a:t>
            </a:r>
            <a:endParaRPr lang="en-US" altLang="zh-CN" dirty="0"/>
          </a:p>
          <a:p>
            <a:pPr marL="0" indent="0">
              <a:buNone/>
            </a:pPr>
            <a:endParaRPr lang="en-US" altLang="zh-CN" dirty="0"/>
          </a:p>
          <a:p>
            <a:pPr marL="0" indent="0">
              <a:buNone/>
            </a:pPr>
            <a:r>
              <a:rPr lang="zh-CN" altLang="en-US" dirty="0"/>
              <a:t>耶稣基督既然已经完全了救恩，并赐下教会，今天礼仪律在教会中被圣礼所取代，民事律被教会纪律所取代；但道德律因着神本质的不变，是永恒的，应在圣道中持续地教导。</a:t>
            </a:r>
          </a:p>
        </p:txBody>
      </p:sp>
    </p:spTree>
    <p:extLst>
      <p:ext uri="{BB962C8B-B14F-4D97-AF65-F5344CB8AC3E}">
        <p14:creationId xmlns:p14="http://schemas.microsoft.com/office/powerpoint/2010/main" xmlns="" val="29764788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ED91B82C-F4F9-4AB3-98BA-FD719780C381}"/>
              </a:ext>
            </a:extLst>
          </p:cNvPr>
          <p:cNvSpPr>
            <a:spLocks noGrp="1"/>
          </p:cNvSpPr>
          <p:nvPr>
            <p:ph type="title"/>
          </p:nvPr>
        </p:nvSpPr>
        <p:spPr/>
        <p:txBody>
          <a:bodyPr/>
          <a:lstStyle/>
          <a:p>
            <a:r>
              <a:rPr lang="zh-CN" altLang="en-US" dirty="0"/>
              <a:t>律法的功用</a:t>
            </a:r>
          </a:p>
        </p:txBody>
      </p:sp>
      <p:sp>
        <p:nvSpPr>
          <p:cNvPr id="3" name="内容占位符 2">
            <a:extLst>
              <a:ext uri="{FF2B5EF4-FFF2-40B4-BE49-F238E27FC236}">
                <a16:creationId xmlns:a16="http://schemas.microsoft.com/office/drawing/2014/main" xmlns="" id="{F65F96A9-E4E9-4216-AAD6-2261BB8BAD75}"/>
              </a:ext>
            </a:extLst>
          </p:cNvPr>
          <p:cNvSpPr>
            <a:spLocks noGrp="1"/>
          </p:cNvSpPr>
          <p:nvPr>
            <p:ph idx="1"/>
          </p:nvPr>
        </p:nvSpPr>
        <p:spPr>
          <a:xfrm>
            <a:off x="0" y="1196752"/>
            <a:ext cx="9144000" cy="5661248"/>
          </a:xfrm>
        </p:spPr>
        <p:txBody>
          <a:bodyPr>
            <a:noAutofit/>
          </a:bodyPr>
          <a:lstStyle/>
          <a:p>
            <a:pPr marL="0" indent="0">
              <a:buNone/>
            </a:pPr>
            <a:r>
              <a:rPr lang="zh-CN" altLang="en-US" sz="2100" dirty="0"/>
              <a:t>威斯敏斯特信仰告白</a:t>
            </a:r>
            <a:r>
              <a:rPr lang="en-US" altLang="zh-CN" sz="2100" dirty="0"/>
              <a:t>19:6</a:t>
            </a:r>
          </a:p>
          <a:p>
            <a:pPr marL="0" indent="0">
              <a:buNone/>
            </a:pPr>
            <a:r>
              <a:rPr lang="zh-CN" altLang="en-US" sz="2100" dirty="0"/>
              <a:t>真信徒虽不在律法之下，称义或定罪都不凭行为之约（罗</a:t>
            </a:r>
            <a:r>
              <a:rPr lang="en-US" altLang="zh-CN" sz="2100" dirty="0"/>
              <a:t>6:14</a:t>
            </a:r>
            <a:r>
              <a:rPr lang="zh-CN" altLang="en-US" sz="2100" dirty="0"/>
              <a:t>；加</a:t>
            </a:r>
            <a:r>
              <a:rPr lang="en-US" altLang="zh-CN" sz="2100" dirty="0"/>
              <a:t>2:16</a:t>
            </a:r>
            <a:r>
              <a:rPr lang="zh-CN" altLang="en-US" sz="2100" dirty="0"/>
              <a:t>；</a:t>
            </a:r>
            <a:r>
              <a:rPr lang="en-US" altLang="zh-CN" sz="2100" dirty="0"/>
              <a:t>3:13</a:t>
            </a:r>
            <a:r>
              <a:rPr lang="zh-CN" altLang="en-US" sz="2100" dirty="0"/>
              <a:t>；</a:t>
            </a:r>
            <a:r>
              <a:rPr lang="en-US" altLang="zh-CN" sz="2100" dirty="0"/>
              <a:t>4:4</a:t>
            </a:r>
            <a:r>
              <a:rPr lang="zh-CN" altLang="en-US" sz="2100" dirty="0"/>
              <a:t>－</a:t>
            </a:r>
            <a:r>
              <a:rPr lang="en-US" altLang="zh-CN" sz="2100" dirty="0"/>
              <a:t>5</a:t>
            </a:r>
            <a:r>
              <a:rPr lang="zh-CN" altLang="en-US" sz="2100" dirty="0"/>
              <a:t>；徒</a:t>
            </a:r>
            <a:r>
              <a:rPr lang="en-US" altLang="zh-CN" sz="2100" dirty="0"/>
              <a:t>13:39</a:t>
            </a:r>
            <a:r>
              <a:rPr lang="zh-CN" altLang="en-US" sz="2100" dirty="0"/>
              <a:t>；罗</a:t>
            </a:r>
            <a:r>
              <a:rPr lang="en-US" altLang="zh-CN" sz="2100" dirty="0"/>
              <a:t>8:1</a:t>
            </a:r>
            <a:r>
              <a:rPr lang="zh-CN" altLang="en-US" sz="2100" dirty="0"/>
              <a:t>），可是这律法对于他们以及别人都大有用处，因它作为人生的标准，既将上帝的旨意和人生的责任指示他们，便指导并约束他们照着去行（罗</a:t>
            </a:r>
            <a:r>
              <a:rPr lang="en-US" altLang="zh-CN" sz="2100" dirty="0"/>
              <a:t>7:12</a:t>
            </a:r>
            <a:r>
              <a:rPr lang="zh-CN" altLang="en-US" sz="2100" dirty="0"/>
              <a:t>，</a:t>
            </a:r>
            <a:r>
              <a:rPr lang="en-US" altLang="zh-CN" sz="2100" dirty="0"/>
              <a:t>22</a:t>
            </a:r>
            <a:r>
              <a:rPr lang="zh-CN" altLang="en-US" sz="2100" dirty="0"/>
              <a:t>，</a:t>
            </a:r>
            <a:r>
              <a:rPr lang="en-US" altLang="zh-CN" sz="2100" dirty="0"/>
              <a:t>25</a:t>
            </a:r>
            <a:r>
              <a:rPr lang="zh-CN" altLang="en-US" sz="2100" dirty="0"/>
              <a:t>；诗</a:t>
            </a:r>
            <a:r>
              <a:rPr lang="en-US" altLang="zh-CN" sz="2100" dirty="0"/>
              <a:t>119:4</a:t>
            </a:r>
            <a:r>
              <a:rPr lang="zh-CN" altLang="en-US" sz="2100" dirty="0"/>
              <a:t>－</a:t>
            </a:r>
            <a:r>
              <a:rPr lang="en-US" altLang="zh-CN" sz="2100" dirty="0"/>
              <a:t>6</a:t>
            </a:r>
            <a:r>
              <a:rPr lang="zh-CN" altLang="en-US" sz="2100" dirty="0"/>
              <a:t>；林前</a:t>
            </a:r>
            <a:r>
              <a:rPr lang="en-US" altLang="zh-CN" sz="2100" dirty="0"/>
              <a:t>7:19</a:t>
            </a:r>
            <a:r>
              <a:rPr lang="zh-CN" altLang="en-US" sz="2100" dirty="0"/>
              <a:t>；加</a:t>
            </a:r>
            <a:r>
              <a:rPr lang="en-US" altLang="zh-CN" sz="2100" dirty="0"/>
              <a:t>5:14</a:t>
            </a:r>
            <a:r>
              <a:rPr lang="zh-CN" altLang="en-US" sz="2100" dirty="0"/>
              <a:t>，</a:t>
            </a:r>
            <a:r>
              <a:rPr lang="en-US" altLang="zh-CN" sz="2100" dirty="0"/>
              <a:t>16</a:t>
            </a:r>
            <a:r>
              <a:rPr lang="zh-CN" altLang="en-US" sz="2100" dirty="0"/>
              <a:t>，</a:t>
            </a:r>
            <a:r>
              <a:rPr lang="en-US" altLang="zh-CN" sz="2100" dirty="0"/>
              <a:t>18</a:t>
            </a:r>
            <a:r>
              <a:rPr lang="zh-CN" altLang="en-US" sz="2100" dirty="0"/>
              <a:t>－</a:t>
            </a:r>
            <a:r>
              <a:rPr lang="en-US" altLang="zh-CN" sz="2100" dirty="0"/>
              <a:t>23</a:t>
            </a:r>
            <a:r>
              <a:rPr lang="zh-CN" altLang="en-US" sz="2100" dirty="0"/>
              <a:t>）；并且他们藉此既发现他们的本性、心思和生活的罪污（罗</a:t>
            </a:r>
            <a:r>
              <a:rPr lang="en-US" altLang="zh-CN" sz="2100" dirty="0"/>
              <a:t>7:7</a:t>
            </a:r>
            <a:r>
              <a:rPr lang="zh-CN" altLang="en-US" sz="2100" dirty="0"/>
              <a:t>；</a:t>
            </a:r>
            <a:r>
              <a:rPr lang="en-US" altLang="zh-CN" sz="2100" dirty="0"/>
              <a:t>3:20</a:t>
            </a:r>
            <a:r>
              <a:rPr lang="zh-CN" altLang="en-US" sz="2100" dirty="0"/>
              <a:t>），就因自省而对自己的罪更加认识、差愧、恨恶（雅</a:t>
            </a:r>
            <a:r>
              <a:rPr lang="en-US" altLang="zh-CN" sz="2100" dirty="0"/>
              <a:t>1:23</a:t>
            </a:r>
            <a:r>
              <a:rPr lang="zh-CN" altLang="en-US" sz="2100" dirty="0"/>
              <a:t>－</a:t>
            </a:r>
            <a:r>
              <a:rPr lang="en-US" altLang="zh-CN" sz="2100" dirty="0"/>
              <a:t>25</a:t>
            </a:r>
            <a:r>
              <a:rPr lang="zh-CN" altLang="en-US" sz="2100" dirty="0"/>
              <a:t>；罗</a:t>
            </a:r>
            <a:r>
              <a:rPr lang="en-US" altLang="zh-CN" sz="2100" dirty="0"/>
              <a:t>7:9</a:t>
            </a:r>
            <a:r>
              <a:rPr lang="zh-CN" altLang="en-US" sz="2100" dirty="0"/>
              <a:t>，</a:t>
            </a:r>
            <a:r>
              <a:rPr lang="en-US" altLang="zh-CN" sz="2100" dirty="0"/>
              <a:t>14</a:t>
            </a:r>
            <a:r>
              <a:rPr lang="zh-CN" altLang="en-US" sz="2100" dirty="0"/>
              <a:t>，</a:t>
            </a:r>
            <a:r>
              <a:rPr lang="en-US" altLang="zh-CN" sz="2100" dirty="0"/>
              <a:t>24</a:t>
            </a:r>
            <a:r>
              <a:rPr lang="zh-CN" altLang="en-US" sz="2100" dirty="0"/>
              <a:t>），并更清楚地知道他们对基督及其完美顺服的需要（加</a:t>
            </a:r>
            <a:r>
              <a:rPr lang="en-US" altLang="zh-CN" sz="2100" dirty="0"/>
              <a:t>3:24</a:t>
            </a:r>
            <a:r>
              <a:rPr lang="zh-CN" altLang="en-US" sz="2100" dirty="0"/>
              <a:t>；罗</a:t>
            </a:r>
            <a:r>
              <a:rPr lang="en-US" altLang="zh-CN" sz="2100" dirty="0"/>
              <a:t>7:24</a:t>
            </a:r>
            <a:r>
              <a:rPr lang="zh-CN" altLang="en-US" sz="2100" dirty="0"/>
              <a:t>，</a:t>
            </a:r>
            <a:r>
              <a:rPr lang="en-US" altLang="zh-CN" sz="2100" dirty="0"/>
              <a:t>25</a:t>
            </a:r>
            <a:r>
              <a:rPr lang="zh-CN" altLang="en-US" sz="2100" dirty="0"/>
              <a:t>；</a:t>
            </a:r>
            <a:r>
              <a:rPr lang="en-US" altLang="zh-CN" sz="2100" dirty="0"/>
              <a:t>8:3</a:t>
            </a:r>
            <a:r>
              <a:rPr lang="zh-CN" altLang="en-US" sz="2100" dirty="0"/>
              <a:t>，</a:t>
            </a:r>
            <a:r>
              <a:rPr lang="en-US" altLang="zh-CN" sz="2100" dirty="0"/>
              <a:t>4</a:t>
            </a:r>
            <a:r>
              <a:rPr lang="zh-CN" altLang="en-US" sz="2100" dirty="0"/>
              <a:t>）。同样，律法对重生者也有用处，因它禁止犯罪，抑制他们的败坏（雅</a:t>
            </a:r>
            <a:r>
              <a:rPr lang="en-US" altLang="zh-CN" sz="2100" dirty="0"/>
              <a:t>2:11</a:t>
            </a:r>
            <a:r>
              <a:rPr lang="zh-CN" altLang="en-US" sz="2100" dirty="0"/>
              <a:t>；诗</a:t>
            </a:r>
            <a:r>
              <a:rPr lang="en-US" altLang="zh-CN" sz="2100" dirty="0"/>
              <a:t>119:101</a:t>
            </a:r>
            <a:r>
              <a:rPr lang="zh-CN" altLang="en-US" sz="2100" dirty="0"/>
              <a:t>，</a:t>
            </a:r>
            <a:r>
              <a:rPr lang="en-US" altLang="zh-CN" sz="2100" dirty="0"/>
              <a:t>104</a:t>
            </a:r>
            <a:r>
              <a:rPr lang="zh-CN" altLang="en-US" sz="2100" dirty="0"/>
              <a:t>，</a:t>
            </a:r>
            <a:r>
              <a:rPr lang="en-US" altLang="zh-CN" sz="2100" dirty="0"/>
              <a:t>128</a:t>
            </a:r>
            <a:r>
              <a:rPr lang="zh-CN" altLang="en-US" sz="2100" dirty="0"/>
              <a:t>）；而它的警戒表明他们虽然免于律法所警戒的咒诅，但他们当知，自己因所犯的罪也应受什么惩罚，为罪今生要受什么痛苦（拉</a:t>
            </a:r>
            <a:r>
              <a:rPr lang="en-US" altLang="zh-CN" sz="2100" dirty="0"/>
              <a:t>9:13</a:t>
            </a:r>
            <a:r>
              <a:rPr lang="zh-CN" altLang="en-US" sz="2100" dirty="0"/>
              <a:t>，</a:t>
            </a:r>
            <a:r>
              <a:rPr lang="en-US" altLang="zh-CN" sz="2100" dirty="0"/>
              <a:t>14</a:t>
            </a:r>
            <a:r>
              <a:rPr lang="zh-CN" altLang="en-US" sz="2100" dirty="0"/>
              <a:t>；诗</a:t>
            </a:r>
            <a:r>
              <a:rPr lang="en-US" altLang="zh-CN" sz="2100" dirty="0"/>
              <a:t>89:30</a:t>
            </a:r>
            <a:r>
              <a:rPr lang="zh-CN" altLang="en-US" sz="2100" dirty="0"/>
              <a:t>－</a:t>
            </a:r>
            <a:r>
              <a:rPr lang="en-US" altLang="zh-CN" sz="2100" dirty="0"/>
              <a:t>34</a:t>
            </a:r>
            <a:r>
              <a:rPr lang="zh-CN" altLang="en-US" sz="2100" dirty="0"/>
              <a:t>）。照样，律法的应许向他们表明上帝是嘉许顺服的，虽然律法不被看作行为之约，可用来使人配得祝福（加</a:t>
            </a:r>
            <a:r>
              <a:rPr lang="en-US" altLang="zh-CN" sz="2100" dirty="0"/>
              <a:t>2:16</a:t>
            </a:r>
            <a:r>
              <a:rPr lang="zh-CN" altLang="en-US" sz="2100" dirty="0"/>
              <a:t>；路</a:t>
            </a:r>
            <a:r>
              <a:rPr lang="en-US" altLang="zh-CN" sz="2100" dirty="0"/>
              <a:t>17:10</a:t>
            </a:r>
            <a:r>
              <a:rPr lang="zh-CN" altLang="en-US" sz="2100" dirty="0"/>
              <a:t>），但他们若遵守律法就可以期望得到什么样的祝福（利</a:t>
            </a:r>
            <a:r>
              <a:rPr lang="en-US" altLang="zh-CN" sz="2100" dirty="0"/>
              <a:t>26:1-14</a:t>
            </a:r>
            <a:r>
              <a:rPr lang="zh-CN" altLang="en-US" sz="2100" dirty="0"/>
              <a:t>；林后</a:t>
            </a:r>
            <a:r>
              <a:rPr lang="en-US" altLang="zh-CN" sz="2100" dirty="0"/>
              <a:t>6:16</a:t>
            </a:r>
            <a:r>
              <a:rPr lang="zh-CN" altLang="en-US" sz="2100" dirty="0"/>
              <a:t>；弗</a:t>
            </a:r>
            <a:r>
              <a:rPr lang="en-US" altLang="zh-CN" sz="2100" dirty="0"/>
              <a:t>6:2</a:t>
            </a:r>
            <a:r>
              <a:rPr lang="zh-CN" altLang="en-US" sz="2100" dirty="0"/>
              <a:t>，</a:t>
            </a:r>
            <a:r>
              <a:rPr lang="en-US" altLang="zh-CN" sz="2100" dirty="0"/>
              <a:t>3</a:t>
            </a:r>
            <a:r>
              <a:rPr lang="zh-CN" altLang="en-US" sz="2100" dirty="0"/>
              <a:t>；诗</a:t>
            </a:r>
            <a:r>
              <a:rPr lang="en-US" altLang="zh-CN" sz="2100" dirty="0"/>
              <a:t>37:11</a:t>
            </a:r>
            <a:r>
              <a:rPr lang="zh-CN" altLang="en-US" sz="2100" dirty="0"/>
              <a:t>同太</a:t>
            </a:r>
            <a:r>
              <a:rPr lang="en-US" altLang="zh-CN" sz="2100" dirty="0"/>
              <a:t>5:5</a:t>
            </a:r>
            <a:r>
              <a:rPr lang="zh-CN" altLang="en-US" sz="2100" dirty="0"/>
              <a:t>；诗</a:t>
            </a:r>
            <a:r>
              <a:rPr lang="en-US" altLang="zh-CN" sz="2100" dirty="0"/>
              <a:t>19:11</a:t>
            </a:r>
            <a:r>
              <a:rPr lang="zh-CN" altLang="en-US" sz="2100" dirty="0"/>
              <a:t>）；所以人因律法鼓励行善、胁止作恶而扬善弃恶，并不表明他是在律法之下，而不在恩典之下（罗</a:t>
            </a:r>
            <a:r>
              <a:rPr lang="en-US" altLang="zh-CN" sz="2100" dirty="0"/>
              <a:t>6:12 </a:t>
            </a:r>
            <a:r>
              <a:rPr lang="zh-CN" altLang="en-US" sz="2100" dirty="0"/>
              <a:t>，</a:t>
            </a:r>
            <a:r>
              <a:rPr lang="en-US" altLang="zh-CN" sz="2100" dirty="0"/>
              <a:t>14</a:t>
            </a:r>
            <a:r>
              <a:rPr lang="zh-CN" altLang="en-US" sz="2100" dirty="0"/>
              <a:t>；彼前</a:t>
            </a:r>
            <a:r>
              <a:rPr lang="en-US" altLang="zh-CN" sz="2100" dirty="0"/>
              <a:t>3:8</a:t>
            </a:r>
            <a:r>
              <a:rPr lang="zh-CN" altLang="en-US" sz="2100" dirty="0"/>
              <a:t>－</a:t>
            </a:r>
            <a:r>
              <a:rPr lang="en-US" altLang="zh-CN" sz="2100" dirty="0"/>
              <a:t>12</a:t>
            </a:r>
            <a:r>
              <a:rPr lang="zh-CN" altLang="en-US" sz="2100" dirty="0"/>
              <a:t>；诗</a:t>
            </a:r>
            <a:r>
              <a:rPr lang="en-US" altLang="zh-CN" sz="2100" dirty="0"/>
              <a:t>34:12</a:t>
            </a:r>
            <a:r>
              <a:rPr lang="zh-CN" altLang="en-US" sz="2100" dirty="0"/>
              <a:t>－</a:t>
            </a:r>
            <a:r>
              <a:rPr lang="en-US" altLang="zh-CN" sz="2100" dirty="0"/>
              <a:t>16</a:t>
            </a:r>
            <a:r>
              <a:rPr lang="zh-CN" altLang="en-US" sz="2100" dirty="0"/>
              <a:t>；来</a:t>
            </a:r>
            <a:r>
              <a:rPr lang="en-US" altLang="zh-CN" sz="2100" dirty="0"/>
              <a:t>12:28-29</a:t>
            </a:r>
            <a:r>
              <a:rPr lang="zh-CN" altLang="en-US" sz="2100" dirty="0"/>
              <a:t>）。</a:t>
            </a:r>
          </a:p>
        </p:txBody>
      </p:sp>
    </p:spTree>
    <p:extLst>
      <p:ext uri="{BB962C8B-B14F-4D97-AF65-F5344CB8AC3E}">
        <p14:creationId xmlns:p14="http://schemas.microsoft.com/office/powerpoint/2010/main" xmlns="" val="34381907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740C9B4-2638-4CBF-A75A-0F9A9C3D5907}"/>
              </a:ext>
            </a:extLst>
          </p:cNvPr>
          <p:cNvSpPr>
            <a:spLocks noGrp="1"/>
          </p:cNvSpPr>
          <p:nvPr>
            <p:ph type="title"/>
          </p:nvPr>
        </p:nvSpPr>
        <p:spPr/>
        <p:txBody>
          <a:bodyPr/>
          <a:lstStyle/>
          <a:p>
            <a:r>
              <a:rPr lang="zh-CN" altLang="en-US" dirty="0"/>
              <a:t>引导信徒成圣</a:t>
            </a:r>
          </a:p>
        </p:txBody>
      </p:sp>
      <p:sp>
        <p:nvSpPr>
          <p:cNvPr id="3" name="内容占位符 2">
            <a:extLst>
              <a:ext uri="{FF2B5EF4-FFF2-40B4-BE49-F238E27FC236}">
                <a16:creationId xmlns:a16="http://schemas.microsoft.com/office/drawing/2014/main" xmlns="" id="{DBFC4C93-706B-4367-943C-E281DE4B6444}"/>
              </a:ext>
            </a:extLst>
          </p:cNvPr>
          <p:cNvSpPr>
            <a:spLocks noGrp="1"/>
          </p:cNvSpPr>
          <p:nvPr>
            <p:ph idx="1"/>
          </p:nvPr>
        </p:nvSpPr>
        <p:spPr/>
        <p:txBody>
          <a:bodyPr/>
          <a:lstStyle/>
          <a:p>
            <a:pPr marL="0" indent="0">
              <a:buNone/>
            </a:pPr>
            <a:r>
              <a:rPr lang="zh-CN" altLang="en-US" dirty="0"/>
              <a:t>彼得前书</a:t>
            </a:r>
            <a:r>
              <a:rPr lang="en-US" altLang="zh-CN" dirty="0"/>
              <a:t>2:16 </a:t>
            </a:r>
          </a:p>
          <a:p>
            <a:pPr marL="0" indent="0">
              <a:buNone/>
            </a:pPr>
            <a:r>
              <a:rPr lang="zh-CN" altLang="en-US" dirty="0"/>
              <a:t>你们虽是自由的，却不可藉着自由遮盖恶毒，总要作　神的仆人。</a:t>
            </a:r>
          </a:p>
          <a:p>
            <a:pPr marL="0" indent="0">
              <a:buNone/>
            </a:pPr>
            <a:endParaRPr lang="zh-CN" altLang="en-US" dirty="0"/>
          </a:p>
        </p:txBody>
      </p:sp>
    </p:spTree>
    <p:extLst>
      <p:ext uri="{BB962C8B-B14F-4D97-AF65-F5344CB8AC3E}">
        <p14:creationId xmlns:p14="http://schemas.microsoft.com/office/powerpoint/2010/main" xmlns="" val="11216146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68D27779-1F38-4198-835E-823A69E040A1}"/>
              </a:ext>
            </a:extLst>
          </p:cNvPr>
          <p:cNvSpPr>
            <a:spLocks noGrp="1"/>
          </p:cNvSpPr>
          <p:nvPr>
            <p:ph type="title"/>
          </p:nvPr>
        </p:nvSpPr>
        <p:spPr/>
        <p:txBody>
          <a:bodyPr/>
          <a:lstStyle/>
          <a:p>
            <a:r>
              <a:rPr lang="zh-CN" altLang="en-US" dirty="0"/>
              <a:t>引导信徒成圣</a:t>
            </a:r>
          </a:p>
        </p:txBody>
      </p:sp>
      <p:sp>
        <p:nvSpPr>
          <p:cNvPr id="3" name="内容占位符 2">
            <a:extLst>
              <a:ext uri="{FF2B5EF4-FFF2-40B4-BE49-F238E27FC236}">
                <a16:creationId xmlns:a16="http://schemas.microsoft.com/office/drawing/2014/main" xmlns="" id="{C004A080-35D4-4785-B2BA-257B032F4942}"/>
              </a:ext>
            </a:extLst>
          </p:cNvPr>
          <p:cNvSpPr>
            <a:spLocks noGrp="1"/>
          </p:cNvSpPr>
          <p:nvPr>
            <p:ph idx="1"/>
          </p:nvPr>
        </p:nvSpPr>
        <p:spPr/>
        <p:txBody>
          <a:bodyPr/>
          <a:lstStyle/>
          <a:p>
            <a:pPr marL="0" indent="0">
              <a:buNone/>
            </a:pPr>
            <a:r>
              <a:rPr lang="zh-CN" altLang="en-US" dirty="0"/>
              <a:t>加拉太书</a:t>
            </a:r>
            <a:r>
              <a:rPr lang="en-US" altLang="zh-CN" dirty="0"/>
              <a:t>5:13 </a:t>
            </a:r>
          </a:p>
          <a:p>
            <a:pPr marL="0" indent="0">
              <a:buNone/>
            </a:pPr>
            <a:r>
              <a:rPr lang="zh-CN" altLang="en-US" dirty="0"/>
              <a:t>弟兄们，你们蒙召是要得自由，只是不可将你们的自由当作放纵情欲的机会，总要用爱心互相服侍。</a:t>
            </a:r>
          </a:p>
          <a:p>
            <a:pPr marL="0" indent="0">
              <a:buNone/>
            </a:pPr>
            <a:endParaRPr lang="zh-CN" altLang="en-US" dirty="0"/>
          </a:p>
        </p:txBody>
      </p:sp>
    </p:spTree>
    <p:extLst>
      <p:ext uri="{BB962C8B-B14F-4D97-AF65-F5344CB8AC3E}">
        <p14:creationId xmlns:p14="http://schemas.microsoft.com/office/powerpoint/2010/main" xmlns="" val="6816563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E8915F58-3869-487A-A3B4-47274EB34EEB}"/>
              </a:ext>
            </a:extLst>
          </p:cNvPr>
          <p:cNvSpPr>
            <a:spLocks noGrp="1"/>
          </p:cNvSpPr>
          <p:nvPr>
            <p:ph type="title"/>
          </p:nvPr>
        </p:nvSpPr>
        <p:spPr/>
        <p:txBody>
          <a:bodyPr/>
          <a:lstStyle/>
          <a:p>
            <a:r>
              <a:rPr lang="zh-CN" altLang="en-US" dirty="0"/>
              <a:t>引导信徒成圣</a:t>
            </a:r>
          </a:p>
        </p:txBody>
      </p:sp>
      <p:sp>
        <p:nvSpPr>
          <p:cNvPr id="3" name="内容占位符 2">
            <a:extLst>
              <a:ext uri="{FF2B5EF4-FFF2-40B4-BE49-F238E27FC236}">
                <a16:creationId xmlns:a16="http://schemas.microsoft.com/office/drawing/2014/main" xmlns="" id="{FDFF7055-B20D-4D5B-8E36-789AC1D117D5}"/>
              </a:ext>
            </a:extLst>
          </p:cNvPr>
          <p:cNvSpPr>
            <a:spLocks noGrp="1"/>
          </p:cNvSpPr>
          <p:nvPr>
            <p:ph idx="1"/>
          </p:nvPr>
        </p:nvSpPr>
        <p:spPr/>
        <p:txBody>
          <a:bodyPr/>
          <a:lstStyle/>
          <a:p>
            <a:pPr marL="0" indent="0">
              <a:buNone/>
            </a:pPr>
            <a:r>
              <a:rPr lang="zh-CN" altLang="en-US" dirty="0"/>
              <a:t>约翰福音</a:t>
            </a:r>
            <a:r>
              <a:rPr lang="en-US" altLang="zh-CN" dirty="0"/>
              <a:t>14:15 </a:t>
            </a:r>
          </a:p>
          <a:p>
            <a:pPr marL="0" indent="0">
              <a:buNone/>
            </a:pPr>
            <a:r>
              <a:rPr lang="zh-CN" altLang="en-US" dirty="0"/>
              <a:t>你们若爱我，就必遵守我的命令。</a:t>
            </a:r>
          </a:p>
          <a:p>
            <a:endParaRPr lang="zh-CN" altLang="en-US" dirty="0"/>
          </a:p>
        </p:txBody>
      </p:sp>
    </p:spTree>
    <p:extLst>
      <p:ext uri="{BB962C8B-B14F-4D97-AF65-F5344CB8AC3E}">
        <p14:creationId xmlns:p14="http://schemas.microsoft.com/office/powerpoint/2010/main" xmlns="" val="26518319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1DF398D0-5D60-4C31-8E42-86EA7019F1E4}"/>
              </a:ext>
            </a:extLst>
          </p:cNvPr>
          <p:cNvSpPr>
            <a:spLocks noGrp="1"/>
          </p:cNvSpPr>
          <p:nvPr>
            <p:ph type="title"/>
          </p:nvPr>
        </p:nvSpPr>
        <p:spPr/>
        <p:txBody>
          <a:bodyPr/>
          <a:lstStyle/>
          <a:p>
            <a:r>
              <a:rPr lang="zh-CN" altLang="en-US" dirty="0"/>
              <a:t>约束罪人的恶</a:t>
            </a:r>
          </a:p>
        </p:txBody>
      </p:sp>
      <p:sp>
        <p:nvSpPr>
          <p:cNvPr id="3" name="内容占位符 2">
            <a:extLst>
              <a:ext uri="{FF2B5EF4-FFF2-40B4-BE49-F238E27FC236}">
                <a16:creationId xmlns:a16="http://schemas.microsoft.com/office/drawing/2014/main" xmlns="" id="{0C80D5B2-4E14-4AD9-AB44-215F4B0F33A7}"/>
              </a:ext>
            </a:extLst>
          </p:cNvPr>
          <p:cNvSpPr>
            <a:spLocks noGrp="1"/>
          </p:cNvSpPr>
          <p:nvPr>
            <p:ph idx="1"/>
          </p:nvPr>
        </p:nvSpPr>
        <p:spPr/>
        <p:txBody>
          <a:bodyPr/>
          <a:lstStyle/>
          <a:p>
            <a:pPr marL="0" indent="0">
              <a:buNone/>
            </a:pPr>
            <a:r>
              <a:rPr lang="zh-CN" altLang="en-US" dirty="0"/>
              <a:t>加尔文说：“律法的第二个功用是，透过严厉地谴责罪，且警告犯罪的严重后果，律法可以约束罪人，罪人除非是出于强迫，否则不会敬重公义与正直。罪人之所以受约束了，并非出于内在的改变和感动，而是好像有一根缰绳套在他们头上，使他们克制恶行，也从内心里制止那随时会爆发的恶念。”</a:t>
            </a:r>
          </a:p>
        </p:txBody>
      </p:sp>
    </p:spTree>
    <p:extLst>
      <p:ext uri="{BB962C8B-B14F-4D97-AF65-F5344CB8AC3E}">
        <p14:creationId xmlns:p14="http://schemas.microsoft.com/office/powerpoint/2010/main" xmlns="" val="30798086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A911A38-0036-448B-B440-373E60D7E73D}"/>
              </a:ext>
            </a:extLst>
          </p:cNvPr>
          <p:cNvSpPr>
            <a:spLocks noGrp="1"/>
          </p:cNvSpPr>
          <p:nvPr>
            <p:ph type="title"/>
          </p:nvPr>
        </p:nvSpPr>
        <p:spPr/>
        <p:txBody>
          <a:bodyPr/>
          <a:lstStyle/>
          <a:p>
            <a:r>
              <a:rPr lang="zh-CN" altLang="en-US" dirty="0"/>
              <a:t>使人知罪悔改</a:t>
            </a:r>
          </a:p>
        </p:txBody>
      </p:sp>
      <p:sp>
        <p:nvSpPr>
          <p:cNvPr id="3" name="内容占位符 2">
            <a:extLst>
              <a:ext uri="{FF2B5EF4-FFF2-40B4-BE49-F238E27FC236}">
                <a16:creationId xmlns:a16="http://schemas.microsoft.com/office/drawing/2014/main" xmlns="" id="{5E9E5A10-E330-480C-8269-2D3EA47B9105}"/>
              </a:ext>
            </a:extLst>
          </p:cNvPr>
          <p:cNvSpPr>
            <a:spLocks noGrp="1"/>
          </p:cNvSpPr>
          <p:nvPr>
            <p:ph idx="1"/>
          </p:nvPr>
        </p:nvSpPr>
        <p:spPr/>
        <p:txBody>
          <a:bodyPr/>
          <a:lstStyle/>
          <a:p>
            <a:pPr marL="0" indent="0">
              <a:buNone/>
            </a:pPr>
            <a:r>
              <a:rPr lang="zh-CN" altLang="en-US" dirty="0"/>
              <a:t>美国改革宗神学家</a:t>
            </a:r>
            <a:r>
              <a:rPr lang="en-US" altLang="zh-CN" dirty="0"/>
              <a:t>Donald Barnhouse</a:t>
            </a:r>
            <a:r>
              <a:rPr lang="zh-CN" altLang="en-US" dirty="0"/>
              <a:t>说：“神的律法就像一面镜子。照镜子虽可以让我们看清脸上的污点，但镜子本身却不能把脸洗净。若照镜子时发现脸脏了，你不会把镜子从墙上拿下来，用它来洗脸。镜子的用途在于让你看到脸脏，然后找水洗脸。”</a:t>
            </a:r>
          </a:p>
        </p:txBody>
      </p:sp>
    </p:spTree>
    <p:extLst>
      <p:ext uri="{BB962C8B-B14F-4D97-AF65-F5344CB8AC3E}">
        <p14:creationId xmlns:p14="http://schemas.microsoft.com/office/powerpoint/2010/main" xmlns="" val="4804532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89CD498-34F8-48D7-8523-9A5E6AC56C2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3766A15D-6843-4F6B-A1B1-E46FAA67E44B}"/>
              </a:ext>
            </a:extLst>
          </p:cNvPr>
          <p:cNvSpPr>
            <a:spLocks noGrp="1"/>
          </p:cNvSpPr>
          <p:nvPr>
            <p:ph idx="1"/>
          </p:nvPr>
        </p:nvSpPr>
        <p:spPr/>
        <p:txBody>
          <a:bodyPr/>
          <a:lstStyle/>
          <a:p>
            <a:pPr marL="0" indent="0">
              <a:buNone/>
            </a:pPr>
            <a:r>
              <a:rPr lang="zh-CN" altLang="zh-CN" dirty="0">
                <a:cs typeface="Times New Roman" panose="02020603050405020304" pitchFamily="18" charset="0"/>
              </a:rPr>
              <a:t>普林斯顿神学院第一任校长</a:t>
            </a:r>
            <a:r>
              <a:rPr lang="en-US" altLang="zh-CN" dirty="0">
                <a:cs typeface="Times New Roman" panose="02020603050405020304" pitchFamily="18" charset="0"/>
              </a:rPr>
              <a:t>Archibald Alexander</a:t>
            </a:r>
            <a:r>
              <a:rPr lang="zh-CN" altLang="zh-CN" dirty="0">
                <a:cs typeface="Times New Roman" panose="02020603050405020304" pitchFamily="18" charset="0"/>
              </a:rPr>
              <a:t>在他的儿子被按牧的时候，告诫他：“你必须忠心地传讲律法，因为律法和所有人都有关系，律法咒诅所有尚未悔改的人，人面对律法的无力恰好完成了律法的功用，好充分彰显基督丰盛的恩典，好让所有的人，不管他们的罪多大，都被唤醒来接受这不配得的饶恕和完全的恩典。”</a:t>
            </a:r>
            <a:endParaRPr lang="zh-CN" altLang="en-US" dirty="0"/>
          </a:p>
        </p:txBody>
      </p:sp>
    </p:spTree>
    <p:extLst>
      <p:ext uri="{BB962C8B-B14F-4D97-AF65-F5344CB8AC3E}">
        <p14:creationId xmlns:p14="http://schemas.microsoft.com/office/powerpoint/2010/main" xmlns="" val="409146748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6771203-BC07-46AF-89C6-B2B4EAF687F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70F0AEA5-5F98-4D65-AF9B-48EE13004B70}"/>
              </a:ext>
            </a:extLst>
          </p:cNvPr>
          <p:cNvSpPr>
            <a:spLocks noGrp="1"/>
          </p:cNvSpPr>
          <p:nvPr>
            <p:ph idx="1"/>
          </p:nvPr>
        </p:nvSpPr>
        <p:spPr/>
        <p:txBody>
          <a:bodyPr/>
          <a:lstStyle/>
          <a:p>
            <a:pPr marL="0" indent="0">
              <a:buNone/>
            </a:pPr>
            <a:r>
              <a:rPr lang="zh-CN" altLang="en-US" dirty="0"/>
              <a:t>威斯敏斯特大要理问答第</a:t>
            </a:r>
            <a:r>
              <a:rPr lang="en-US" altLang="zh-CN" dirty="0"/>
              <a:t>92</a:t>
            </a:r>
            <a:r>
              <a:rPr lang="zh-CN" altLang="en-US" dirty="0"/>
              <a:t>问：神起初向人显明了什么作为顺服他的标准？</a:t>
            </a:r>
          </a:p>
          <a:p>
            <a:pPr marL="0" indent="0">
              <a:buNone/>
            </a:pPr>
            <a:r>
              <a:rPr lang="zh-CN" altLang="en-US" dirty="0"/>
              <a:t>答：神向处在无罪状态中的亚当，以及在他里面的全人类所显明的顺服标准，除了禁止吃分别善恶树上的果子这一特别的诫命之外，就是道德律。</a:t>
            </a:r>
          </a:p>
          <a:p>
            <a:pPr marL="0" indent="0">
              <a:buNone/>
            </a:pPr>
            <a:endParaRPr lang="zh-CN" altLang="en-US" dirty="0"/>
          </a:p>
        </p:txBody>
      </p:sp>
    </p:spTree>
    <p:extLst>
      <p:ext uri="{BB962C8B-B14F-4D97-AF65-F5344CB8AC3E}">
        <p14:creationId xmlns:p14="http://schemas.microsoft.com/office/powerpoint/2010/main" xmlns="" val="14927577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12F7B325-409E-458C-B175-4578E9734B74}"/>
              </a:ext>
            </a:extLst>
          </p:cNvPr>
          <p:cNvSpPr>
            <a:spLocks noGrp="1"/>
          </p:cNvSpPr>
          <p:nvPr>
            <p:ph type="title"/>
          </p:nvPr>
        </p:nvSpPr>
        <p:spPr/>
        <p:txBody>
          <a:bodyPr/>
          <a:lstStyle/>
          <a:p>
            <a:r>
              <a:rPr lang="zh-CN" altLang="en-US" dirty="0"/>
              <a:t>罗马书</a:t>
            </a:r>
            <a:r>
              <a:rPr lang="en-US" altLang="zh-CN" dirty="0"/>
              <a:t>1:19-20 </a:t>
            </a:r>
            <a:endParaRPr lang="zh-CN" altLang="en-US" dirty="0"/>
          </a:p>
        </p:txBody>
      </p:sp>
      <p:sp>
        <p:nvSpPr>
          <p:cNvPr id="3" name="内容占位符 2">
            <a:extLst>
              <a:ext uri="{FF2B5EF4-FFF2-40B4-BE49-F238E27FC236}">
                <a16:creationId xmlns:a16="http://schemas.microsoft.com/office/drawing/2014/main" xmlns="" id="{42EC701A-6F92-49DE-BB5B-173CC04B1814}"/>
              </a:ext>
            </a:extLst>
          </p:cNvPr>
          <p:cNvSpPr>
            <a:spLocks noGrp="1"/>
          </p:cNvSpPr>
          <p:nvPr>
            <p:ph idx="1"/>
          </p:nvPr>
        </p:nvSpPr>
        <p:spPr/>
        <p:txBody>
          <a:bodyPr/>
          <a:lstStyle/>
          <a:p>
            <a:pPr marL="0" indent="0">
              <a:buNone/>
            </a:pPr>
            <a:r>
              <a:rPr lang="zh-CN" altLang="en-US" dirty="0"/>
              <a:t>　神的事情，人所能知道的，原显明在人心里，因为　神已经给他们显明。自从造天地以来，　神的永能和　神性是明明可知的，虽是眼不能见，但藉着所造之物就可以晓得，叫人无可推诿。</a:t>
            </a:r>
          </a:p>
        </p:txBody>
      </p:sp>
    </p:spTree>
    <p:extLst>
      <p:ext uri="{BB962C8B-B14F-4D97-AF65-F5344CB8AC3E}">
        <p14:creationId xmlns:p14="http://schemas.microsoft.com/office/powerpoint/2010/main" xmlns="" val="8546321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EDACDDDA-E6EF-4925-81C1-B66E12C2FA7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CB7BD0F5-C443-4FA5-B60B-75C6D268C1FD}"/>
              </a:ext>
            </a:extLst>
          </p:cNvPr>
          <p:cNvSpPr>
            <a:spLocks noGrp="1"/>
          </p:cNvSpPr>
          <p:nvPr>
            <p:ph idx="1"/>
          </p:nvPr>
        </p:nvSpPr>
        <p:spPr/>
        <p:txBody>
          <a:bodyPr/>
          <a:lstStyle/>
          <a:p>
            <a:pPr marL="0" indent="0">
              <a:buNone/>
            </a:pPr>
            <a:r>
              <a:rPr lang="en-US" altLang="zh-CN" dirty="0"/>
              <a:t>Immoral </a:t>
            </a:r>
            <a:r>
              <a:rPr lang="zh-CN" altLang="en-US" dirty="0"/>
              <a:t>无道德的 </a:t>
            </a:r>
            <a:endParaRPr lang="en-US" altLang="zh-CN" dirty="0"/>
          </a:p>
          <a:p>
            <a:pPr marL="0" indent="0">
              <a:buNone/>
            </a:pPr>
            <a:endParaRPr lang="en-US" altLang="zh-CN" dirty="0"/>
          </a:p>
          <a:p>
            <a:pPr marL="0" indent="0">
              <a:buNone/>
            </a:pPr>
            <a:r>
              <a:rPr lang="en-US" altLang="zh-CN" dirty="0"/>
              <a:t>Amoral </a:t>
            </a:r>
            <a:r>
              <a:rPr lang="zh-CN" altLang="en-US" dirty="0"/>
              <a:t>不道德的</a:t>
            </a:r>
            <a:endParaRPr lang="en-US" altLang="zh-CN" dirty="0"/>
          </a:p>
          <a:p>
            <a:pPr marL="0" indent="0">
              <a:buNone/>
            </a:pPr>
            <a:endParaRPr lang="zh-CN" altLang="en-US" dirty="0"/>
          </a:p>
          <a:p>
            <a:pPr marL="0" indent="0">
              <a:buNone/>
            </a:pPr>
            <a:r>
              <a:rPr lang="en-US" altLang="zh-CN" dirty="0"/>
              <a:t>Nonmoral </a:t>
            </a:r>
            <a:r>
              <a:rPr lang="zh-CN" altLang="en-US" dirty="0"/>
              <a:t>非道德的</a:t>
            </a:r>
          </a:p>
          <a:p>
            <a:pPr marL="0" indent="0">
              <a:buNone/>
            </a:pPr>
            <a:endParaRPr lang="zh-CN" altLang="en-US" dirty="0"/>
          </a:p>
        </p:txBody>
      </p:sp>
    </p:spTree>
    <p:extLst>
      <p:ext uri="{BB962C8B-B14F-4D97-AF65-F5344CB8AC3E}">
        <p14:creationId xmlns:p14="http://schemas.microsoft.com/office/powerpoint/2010/main" xmlns="" val="32234811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3F9AE217-738D-47D0-82B2-27A3E9FDFFA4}"/>
              </a:ext>
            </a:extLst>
          </p:cNvPr>
          <p:cNvSpPr>
            <a:spLocks noGrp="1"/>
          </p:cNvSpPr>
          <p:nvPr>
            <p:ph type="title"/>
          </p:nvPr>
        </p:nvSpPr>
        <p:spPr/>
        <p:txBody>
          <a:bodyPr/>
          <a:lstStyle/>
          <a:p>
            <a:r>
              <a:rPr lang="zh-CN" altLang="en-US" dirty="0"/>
              <a:t>罗马书</a:t>
            </a:r>
            <a:r>
              <a:rPr lang="en-US" altLang="zh-CN" dirty="0"/>
              <a:t>2:14-15 </a:t>
            </a:r>
            <a:endParaRPr lang="zh-CN" altLang="en-US" dirty="0"/>
          </a:p>
        </p:txBody>
      </p:sp>
      <p:sp>
        <p:nvSpPr>
          <p:cNvPr id="3" name="内容占位符 2">
            <a:extLst>
              <a:ext uri="{FF2B5EF4-FFF2-40B4-BE49-F238E27FC236}">
                <a16:creationId xmlns:a16="http://schemas.microsoft.com/office/drawing/2014/main" xmlns="" id="{175A915E-A2EF-475B-ADF7-8124B9E7E92D}"/>
              </a:ext>
            </a:extLst>
          </p:cNvPr>
          <p:cNvSpPr>
            <a:spLocks noGrp="1"/>
          </p:cNvSpPr>
          <p:nvPr>
            <p:ph idx="1"/>
          </p:nvPr>
        </p:nvSpPr>
        <p:spPr/>
        <p:txBody>
          <a:bodyPr/>
          <a:lstStyle/>
          <a:p>
            <a:pPr marL="0" indent="0">
              <a:buNone/>
            </a:pPr>
            <a:r>
              <a:rPr lang="zh-CN" altLang="en-US" dirty="0"/>
              <a:t>没有律法的外邦人若顺着本性行律法上的事，他们虽然没有律法，自己就是自己的律法。这是显出律法的功用刻在他们心里，他们是非之心同作见证，并且他们的思念互相较量，或以为是，或以为非。</a:t>
            </a:r>
          </a:p>
        </p:txBody>
      </p:sp>
    </p:spTree>
    <p:extLst>
      <p:ext uri="{BB962C8B-B14F-4D97-AF65-F5344CB8AC3E}">
        <p14:creationId xmlns:p14="http://schemas.microsoft.com/office/powerpoint/2010/main" xmlns="" val="329209773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96D3C99-55CC-4640-8D12-89371028C2D3}"/>
              </a:ext>
            </a:extLst>
          </p:cNvPr>
          <p:cNvSpPr>
            <a:spLocks noGrp="1"/>
          </p:cNvSpPr>
          <p:nvPr>
            <p:ph type="title"/>
          </p:nvPr>
        </p:nvSpPr>
        <p:spPr/>
        <p:txBody>
          <a:bodyPr/>
          <a:lstStyle/>
          <a:p>
            <a:r>
              <a:rPr lang="zh-CN" altLang="en-US" dirty="0"/>
              <a:t>罗马书</a:t>
            </a:r>
            <a:r>
              <a:rPr lang="en-US" altLang="zh-CN" dirty="0"/>
              <a:t>5:14 </a:t>
            </a:r>
            <a:endParaRPr lang="zh-CN" altLang="en-US" dirty="0"/>
          </a:p>
        </p:txBody>
      </p:sp>
      <p:sp>
        <p:nvSpPr>
          <p:cNvPr id="3" name="内容占位符 2">
            <a:extLst>
              <a:ext uri="{FF2B5EF4-FFF2-40B4-BE49-F238E27FC236}">
                <a16:creationId xmlns:a16="http://schemas.microsoft.com/office/drawing/2014/main" xmlns="" id="{F5DF9064-EAB0-41AF-998C-343D289350C7}"/>
              </a:ext>
            </a:extLst>
          </p:cNvPr>
          <p:cNvSpPr>
            <a:spLocks noGrp="1"/>
          </p:cNvSpPr>
          <p:nvPr>
            <p:ph idx="1"/>
          </p:nvPr>
        </p:nvSpPr>
        <p:spPr/>
        <p:txBody>
          <a:bodyPr/>
          <a:lstStyle/>
          <a:p>
            <a:pPr marL="0" indent="0">
              <a:buNone/>
            </a:pPr>
            <a:r>
              <a:rPr lang="zh-CN" altLang="en-US" dirty="0"/>
              <a:t>然而从亚当到摩西，死就作了王，连那些不与亚当犯一样罪过（</a:t>
            </a:r>
            <a:r>
              <a:rPr lang="en-US" altLang="zh-CN" dirty="0"/>
              <a:t>πα</a:t>
            </a:r>
            <a:r>
              <a:rPr lang="en-US" altLang="zh-CN" dirty="0" err="1"/>
              <a:t>ρά</a:t>
            </a:r>
            <a:r>
              <a:rPr lang="en-US" altLang="zh-CN" dirty="0"/>
              <a:t>βασις</a:t>
            </a:r>
            <a:r>
              <a:rPr lang="zh-CN" altLang="en-US" dirty="0"/>
              <a:t>）的，也在他的权下。亚当乃是那以后要来之人的预像。</a:t>
            </a:r>
            <a:endParaRPr lang="en-US" altLang="zh-CN" dirty="0"/>
          </a:p>
          <a:p>
            <a:pPr marL="0" indent="0">
              <a:buNone/>
            </a:pPr>
            <a:endParaRPr lang="en-US" altLang="zh-CN" dirty="0"/>
          </a:p>
          <a:p>
            <a:pPr marL="0" indent="0">
              <a:buNone/>
            </a:pPr>
            <a:endParaRPr lang="zh-CN" altLang="en-US" dirty="0"/>
          </a:p>
        </p:txBody>
      </p:sp>
    </p:spTree>
    <p:extLst>
      <p:ext uri="{BB962C8B-B14F-4D97-AF65-F5344CB8AC3E}">
        <p14:creationId xmlns:p14="http://schemas.microsoft.com/office/powerpoint/2010/main" xmlns="" val="143737578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BAC2301-808A-49FE-9A2D-EA8D9D2BA3D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92E5E100-ACCC-4031-8B89-B8E86E593C95}"/>
              </a:ext>
            </a:extLst>
          </p:cNvPr>
          <p:cNvSpPr>
            <a:spLocks noGrp="1"/>
          </p:cNvSpPr>
          <p:nvPr>
            <p:ph idx="1"/>
          </p:nvPr>
        </p:nvSpPr>
        <p:spPr/>
        <p:txBody>
          <a:bodyPr/>
          <a:lstStyle/>
          <a:p>
            <a:pPr marL="0" indent="0">
              <a:buNone/>
            </a:pPr>
            <a:r>
              <a:rPr lang="el-GR" altLang="zh-CN" dirty="0"/>
              <a:t>παράβασις </a:t>
            </a:r>
            <a:r>
              <a:rPr lang="en-US" altLang="zh-CN" dirty="0"/>
              <a:t> </a:t>
            </a:r>
            <a:r>
              <a:rPr lang="zh-CN" altLang="en-US" dirty="0"/>
              <a:t>特指违背律法</a:t>
            </a:r>
            <a:endParaRPr lang="en-US" altLang="zh-CN" dirty="0"/>
          </a:p>
          <a:p>
            <a:pPr marL="0" indent="0">
              <a:buNone/>
            </a:pPr>
            <a:endParaRPr lang="en-US" altLang="zh-CN" dirty="0"/>
          </a:p>
          <a:p>
            <a:pPr marL="0" indent="0">
              <a:buNone/>
            </a:pPr>
            <a:r>
              <a:rPr lang="el-GR" altLang="zh-CN" dirty="0"/>
              <a:t>παράπτωμα </a:t>
            </a:r>
            <a:r>
              <a:rPr lang="en-US" altLang="zh-CN" dirty="0"/>
              <a:t> </a:t>
            </a:r>
            <a:r>
              <a:rPr lang="zh-CN" altLang="en-US" dirty="0"/>
              <a:t>泛指一切过犯</a:t>
            </a:r>
            <a:endParaRPr lang="en-US" altLang="zh-CN" dirty="0"/>
          </a:p>
          <a:p>
            <a:pPr marL="0" indent="0">
              <a:buNone/>
            </a:pPr>
            <a:endParaRPr lang="zh-CN" altLang="en-US" dirty="0"/>
          </a:p>
          <a:p>
            <a:pPr marL="0" indent="0">
              <a:buNone/>
            </a:pPr>
            <a:r>
              <a:rPr lang="el-GR" altLang="zh-CN" dirty="0"/>
              <a:t>ἁμαρτία </a:t>
            </a:r>
            <a:r>
              <a:rPr lang="en-US" altLang="zh-CN" dirty="0"/>
              <a:t> </a:t>
            </a:r>
            <a:r>
              <a:rPr lang="zh-CN" altLang="en-US" dirty="0"/>
              <a:t>罪</a:t>
            </a:r>
          </a:p>
          <a:p>
            <a:pPr marL="0" indent="0">
              <a:buNone/>
            </a:pPr>
            <a:endParaRPr lang="zh-CN" altLang="en-US" dirty="0"/>
          </a:p>
        </p:txBody>
      </p:sp>
    </p:spTree>
    <p:extLst>
      <p:ext uri="{BB962C8B-B14F-4D97-AF65-F5344CB8AC3E}">
        <p14:creationId xmlns:p14="http://schemas.microsoft.com/office/powerpoint/2010/main" xmlns="" val="31866471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2F12020E-2BAA-4C35-A9A7-CA65CAD2600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4D11586E-A5A2-4AA1-8FA3-715A647BDA51}"/>
              </a:ext>
            </a:extLst>
          </p:cNvPr>
          <p:cNvSpPr>
            <a:spLocks noGrp="1"/>
          </p:cNvSpPr>
          <p:nvPr>
            <p:ph idx="1"/>
          </p:nvPr>
        </p:nvSpPr>
        <p:spPr/>
        <p:txBody>
          <a:bodyPr>
            <a:normAutofit fontScale="92500" lnSpcReduction="10000"/>
          </a:bodyPr>
          <a:lstStyle/>
          <a:p>
            <a:r>
              <a:rPr lang="zh-CN" altLang="en-US" dirty="0"/>
              <a:t>亚当夏娃违背工作之约，不以神为神，第</a:t>
            </a:r>
            <a:r>
              <a:rPr lang="en-US" altLang="zh-CN" dirty="0"/>
              <a:t>1-4</a:t>
            </a:r>
            <a:r>
              <a:rPr lang="zh-CN" altLang="en-US" dirty="0"/>
              <a:t>诫；</a:t>
            </a:r>
          </a:p>
          <a:p>
            <a:r>
              <a:rPr lang="zh-CN" altLang="en-US" dirty="0"/>
              <a:t>亚当没有尽到先知、祭祀、君王和丈夫的职责，第</a:t>
            </a:r>
            <a:r>
              <a:rPr lang="en-US" altLang="zh-CN" dirty="0"/>
              <a:t>5</a:t>
            </a:r>
            <a:r>
              <a:rPr lang="zh-CN" altLang="en-US" dirty="0"/>
              <a:t>诫；</a:t>
            </a:r>
          </a:p>
          <a:p>
            <a:r>
              <a:rPr lang="zh-CN" altLang="en-US" dirty="0"/>
              <a:t>亚当夏娃将全人类陷入死亡，第</a:t>
            </a:r>
            <a:r>
              <a:rPr lang="en-US" altLang="zh-CN" dirty="0"/>
              <a:t>6</a:t>
            </a:r>
            <a:r>
              <a:rPr lang="zh-CN" altLang="en-US" dirty="0"/>
              <a:t>诫；</a:t>
            </a:r>
          </a:p>
          <a:p>
            <a:r>
              <a:rPr lang="zh-CN" altLang="en-US" dirty="0"/>
              <a:t>亚当夏娃跟随撒旦，属灵的淫乱，第</a:t>
            </a:r>
            <a:r>
              <a:rPr lang="en-US" altLang="zh-CN" dirty="0"/>
              <a:t>7</a:t>
            </a:r>
            <a:r>
              <a:rPr lang="zh-CN" altLang="en-US" dirty="0"/>
              <a:t>诫</a:t>
            </a:r>
          </a:p>
          <a:p>
            <a:r>
              <a:rPr lang="zh-CN" altLang="en-US" dirty="0"/>
              <a:t>亚当夏娃偷吃分别善恶树上的果子，第</a:t>
            </a:r>
            <a:r>
              <a:rPr lang="en-US" altLang="zh-CN" dirty="0"/>
              <a:t>8</a:t>
            </a:r>
            <a:r>
              <a:rPr lang="zh-CN" altLang="en-US" dirty="0"/>
              <a:t>诫；</a:t>
            </a:r>
          </a:p>
          <a:p>
            <a:r>
              <a:rPr lang="zh-CN" altLang="en-US" dirty="0"/>
              <a:t>亚当夏娃信从谎言、撇弃真理，第</a:t>
            </a:r>
            <a:r>
              <a:rPr lang="en-US" altLang="zh-CN" dirty="0"/>
              <a:t>9</a:t>
            </a:r>
            <a:r>
              <a:rPr lang="zh-CN" altLang="en-US" dirty="0"/>
              <a:t>诫；</a:t>
            </a:r>
          </a:p>
          <a:p>
            <a:r>
              <a:rPr lang="zh-CN" altLang="en-US" dirty="0"/>
              <a:t>亚当夏娃犯罪出于贪婪，第</a:t>
            </a:r>
            <a:r>
              <a:rPr lang="en-US" altLang="zh-CN" dirty="0"/>
              <a:t>10</a:t>
            </a:r>
            <a:r>
              <a:rPr lang="zh-CN" altLang="en-US" dirty="0"/>
              <a:t>诫。</a:t>
            </a:r>
          </a:p>
          <a:p>
            <a:endParaRPr lang="zh-CN" altLang="en-US" dirty="0"/>
          </a:p>
        </p:txBody>
      </p:sp>
    </p:spTree>
    <p:extLst>
      <p:ext uri="{BB962C8B-B14F-4D97-AF65-F5344CB8AC3E}">
        <p14:creationId xmlns:p14="http://schemas.microsoft.com/office/powerpoint/2010/main" xmlns="" val="171288571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551CBA8-E0AF-4C78-8D99-D24FF15285A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C8728CAE-F181-4F21-96AE-9E3B00BED079}"/>
              </a:ext>
            </a:extLst>
          </p:cNvPr>
          <p:cNvSpPr>
            <a:spLocks noGrp="1"/>
          </p:cNvSpPr>
          <p:nvPr>
            <p:ph idx="1"/>
          </p:nvPr>
        </p:nvSpPr>
        <p:spPr/>
        <p:txBody>
          <a:bodyPr>
            <a:normAutofit fontScale="77500" lnSpcReduction="20000"/>
          </a:bodyPr>
          <a:lstStyle/>
          <a:p>
            <a:pPr marL="0" indent="0">
              <a:buNone/>
            </a:pPr>
            <a:r>
              <a:rPr lang="zh-CN" altLang="en-US" dirty="0"/>
              <a:t>第</a:t>
            </a:r>
            <a:r>
              <a:rPr lang="en-US" altLang="zh-CN" dirty="0"/>
              <a:t>1-2</a:t>
            </a:r>
            <a:r>
              <a:rPr lang="zh-CN" altLang="en-US" dirty="0"/>
              <a:t>诫</a:t>
            </a:r>
          </a:p>
          <a:p>
            <a:pPr marL="0" indent="0">
              <a:buNone/>
            </a:pPr>
            <a:r>
              <a:rPr lang="zh-CN" altLang="en-US" dirty="0"/>
              <a:t>民数记</a:t>
            </a:r>
            <a:r>
              <a:rPr lang="en-US" altLang="zh-CN" dirty="0"/>
              <a:t>33:4 </a:t>
            </a:r>
            <a:r>
              <a:rPr lang="zh-CN" altLang="en-US" dirty="0"/>
              <a:t>那时，埃及人正葬埋他们的长子，就是耶和华在他们中间所击杀的；耶和华也败坏他们的神。</a:t>
            </a:r>
          </a:p>
          <a:p>
            <a:pPr marL="0" indent="0">
              <a:buNone/>
            </a:pPr>
            <a:r>
              <a:rPr lang="zh-CN" altLang="en-US" dirty="0"/>
              <a:t>第</a:t>
            </a:r>
            <a:r>
              <a:rPr lang="en-US" altLang="zh-CN" dirty="0"/>
              <a:t>3</a:t>
            </a:r>
            <a:r>
              <a:rPr lang="zh-CN" altLang="en-US" dirty="0"/>
              <a:t>诫</a:t>
            </a:r>
          </a:p>
          <a:p>
            <a:pPr marL="0" indent="0">
              <a:buNone/>
            </a:pPr>
            <a:r>
              <a:rPr lang="zh-CN" altLang="en-US" dirty="0"/>
              <a:t>出埃及记</a:t>
            </a:r>
            <a:r>
              <a:rPr lang="en-US" altLang="zh-CN" dirty="0"/>
              <a:t>3:15 </a:t>
            </a:r>
            <a:r>
              <a:rPr lang="zh-CN" altLang="en-US" dirty="0"/>
              <a:t>　神又对摩西说：“你要对以色列人这样说：‘耶和华你们祖宗的　神，就是亚伯拉罕的　神，以撒的　神，雅各的　神，打发我到你们这里来。’耶和华是我的名，直到永远；这也是我的纪念，直到万代。</a:t>
            </a:r>
          </a:p>
          <a:p>
            <a:pPr marL="0" indent="0">
              <a:buNone/>
            </a:pPr>
            <a:r>
              <a:rPr lang="zh-CN" altLang="en-US" dirty="0"/>
              <a:t>第</a:t>
            </a:r>
            <a:r>
              <a:rPr lang="en-US" altLang="zh-CN" dirty="0"/>
              <a:t>4</a:t>
            </a:r>
            <a:r>
              <a:rPr lang="zh-CN" altLang="en-US" dirty="0"/>
              <a:t>诫</a:t>
            </a:r>
          </a:p>
          <a:p>
            <a:pPr marL="0" indent="0">
              <a:buNone/>
            </a:pPr>
            <a:r>
              <a:rPr lang="zh-CN" altLang="en-US" dirty="0"/>
              <a:t>出埃及记</a:t>
            </a:r>
            <a:r>
              <a:rPr lang="en-US" altLang="zh-CN" dirty="0"/>
              <a:t>16:23 </a:t>
            </a:r>
            <a:r>
              <a:rPr lang="zh-CN" altLang="en-US" dirty="0"/>
              <a:t>摩西对他们说：“耶和华这样说：‘明天是圣安息日，是向耶和华守的圣安息日。你们要烤的就烤了，要煮的就煮了，所剩下的都留到早晨。’”</a:t>
            </a:r>
          </a:p>
          <a:p>
            <a:pPr marL="0" indent="0">
              <a:buNone/>
            </a:pPr>
            <a:endParaRPr lang="zh-CN" altLang="en-US" dirty="0"/>
          </a:p>
        </p:txBody>
      </p:sp>
    </p:spTree>
    <p:extLst>
      <p:ext uri="{BB962C8B-B14F-4D97-AF65-F5344CB8AC3E}">
        <p14:creationId xmlns:p14="http://schemas.microsoft.com/office/powerpoint/2010/main" xmlns="" val="246822373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D64ABED-3AA1-4F07-AC33-2E298AF6930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05AE5A13-0AA6-42C0-A7D8-BD015D715787}"/>
              </a:ext>
            </a:extLst>
          </p:cNvPr>
          <p:cNvSpPr>
            <a:spLocks noGrp="1"/>
          </p:cNvSpPr>
          <p:nvPr>
            <p:ph idx="1"/>
          </p:nvPr>
        </p:nvSpPr>
        <p:spPr/>
        <p:txBody>
          <a:bodyPr>
            <a:normAutofit fontScale="70000" lnSpcReduction="20000"/>
          </a:bodyPr>
          <a:lstStyle/>
          <a:p>
            <a:pPr marL="0" indent="0">
              <a:buNone/>
            </a:pPr>
            <a:r>
              <a:rPr lang="zh-CN" altLang="en-US" dirty="0"/>
              <a:t>第</a:t>
            </a:r>
            <a:r>
              <a:rPr lang="en-US" altLang="zh-CN" dirty="0"/>
              <a:t>5</a:t>
            </a:r>
            <a:r>
              <a:rPr lang="zh-CN" altLang="en-US" dirty="0"/>
              <a:t>诫</a:t>
            </a:r>
          </a:p>
          <a:p>
            <a:pPr marL="0" indent="0">
              <a:buNone/>
            </a:pPr>
            <a:r>
              <a:rPr lang="zh-CN" altLang="en-US" dirty="0"/>
              <a:t>创世记</a:t>
            </a:r>
            <a:r>
              <a:rPr lang="en-US" altLang="zh-CN" dirty="0"/>
              <a:t>9:22-25 </a:t>
            </a:r>
            <a:r>
              <a:rPr lang="zh-CN" altLang="en-US" dirty="0"/>
              <a:t>迦南的父亲含看见他父亲赤身，就到外边告诉他两个弟兄。于是闪和雅弗拿件衣服搭在肩上，倒退着进去，给他父亲盖上；他们背着脸就看不见父亲的赤身。挪亚醒了酒，知道小儿子向他所做的事，就说：“迦南当受咒诅，必给他弟兄作奴仆的奴仆。”</a:t>
            </a:r>
          </a:p>
          <a:p>
            <a:pPr marL="0" indent="0">
              <a:buNone/>
            </a:pPr>
            <a:r>
              <a:rPr lang="zh-CN" altLang="en-US" dirty="0"/>
              <a:t>第</a:t>
            </a:r>
            <a:r>
              <a:rPr lang="en-US" altLang="zh-CN" dirty="0"/>
              <a:t>6</a:t>
            </a:r>
            <a:r>
              <a:rPr lang="zh-CN" altLang="en-US" dirty="0"/>
              <a:t>诫</a:t>
            </a:r>
          </a:p>
          <a:p>
            <a:pPr marL="0" indent="0">
              <a:buNone/>
            </a:pPr>
            <a:r>
              <a:rPr lang="zh-CN" altLang="en-US" dirty="0"/>
              <a:t>创世记</a:t>
            </a:r>
            <a:r>
              <a:rPr lang="en-US" altLang="zh-CN" dirty="0"/>
              <a:t>4:10-12 </a:t>
            </a:r>
            <a:r>
              <a:rPr lang="zh-CN" altLang="en-US" dirty="0"/>
              <a:t>耶和华说：“你做了什么事呢？你兄弟的血有声音从地里向我哀告。地开了口，从你手里接受你兄弟的血。现在你必从这地受咒诅。”</a:t>
            </a:r>
          </a:p>
          <a:p>
            <a:pPr marL="0" indent="0">
              <a:buNone/>
            </a:pPr>
            <a:r>
              <a:rPr lang="zh-CN" altLang="en-US" dirty="0"/>
              <a:t>第</a:t>
            </a:r>
            <a:r>
              <a:rPr lang="en-US" altLang="zh-CN" dirty="0"/>
              <a:t>7</a:t>
            </a:r>
            <a:r>
              <a:rPr lang="zh-CN" altLang="en-US" dirty="0"/>
              <a:t>诫</a:t>
            </a:r>
          </a:p>
          <a:p>
            <a:pPr marL="0" indent="0">
              <a:buNone/>
            </a:pPr>
            <a:r>
              <a:rPr lang="zh-CN" altLang="en-US" dirty="0"/>
              <a:t>创世记</a:t>
            </a:r>
            <a:r>
              <a:rPr lang="en-US" altLang="zh-CN" dirty="0"/>
              <a:t>34:7 </a:t>
            </a:r>
            <a:r>
              <a:rPr lang="zh-CN" altLang="en-US" dirty="0"/>
              <a:t>雅各的儿子们听见这事，就从田野回来，人人忿恨，十分恼怒；因示剑在以色列家做了丑事，与雅各的女儿行淫，这本是不该做的事。</a:t>
            </a:r>
          </a:p>
          <a:p>
            <a:pPr marL="0" indent="0">
              <a:buNone/>
            </a:pPr>
            <a:endParaRPr lang="zh-CN" altLang="en-US" dirty="0"/>
          </a:p>
        </p:txBody>
      </p:sp>
    </p:spTree>
    <p:extLst>
      <p:ext uri="{BB962C8B-B14F-4D97-AF65-F5344CB8AC3E}">
        <p14:creationId xmlns:p14="http://schemas.microsoft.com/office/powerpoint/2010/main" xmlns="" val="315335166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0D849CE-8983-4289-BDF3-EC3CC1179AF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637B7F6B-2C9B-46C0-9266-2A6E99A9A2E7}"/>
              </a:ext>
            </a:extLst>
          </p:cNvPr>
          <p:cNvSpPr>
            <a:spLocks noGrp="1"/>
          </p:cNvSpPr>
          <p:nvPr>
            <p:ph idx="1"/>
          </p:nvPr>
        </p:nvSpPr>
        <p:spPr/>
        <p:txBody>
          <a:bodyPr>
            <a:normAutofit fontScale="77500" lnSpcReduction="20000"/>
          </a:bodyPr>
          <a:lstStyle/>
          <a:p>
            <a:pPr marL="0" indent="0">
              <a:buNone/>
            </a:pPr>
            <a:r>
              <a:rPr lang="zh-CN" altLang="en-US" dirty="0"/>
              <a:t>第</a:t>
            </a:r>
            <a:r>
              <a:rPr lang="en-US" altLang="zh-CN" dirty="0"/>
              <a:t>7</a:t>
            </a:r>
            <a:r>
              <a:rPr lang="zh-CN" altLang="en-US" dirty="0"/>
              <a:t>诫</a:t>
            </a:r>
          </a:p>
          <a:p>
            <a:pPr marL="0" indent="0">
              <a:buNone/>
            </a:pPr>
            <a:r>
              <a:rPr lang="zh-CN" altLang="en-US" dirty="0"/>
              <a:t>创世记</a:t>
            </a:r>
            <a:r>
              <a:rPr lang="en-US" altLang="zh-CN" dirty="0"/>
              <a:t>34:7 </a:t>
            </a:r>
            <a:r>
              <a:rPr lang="zh-CN" altLang="en-US" dirty="0"/>
              <a:t>雅各的儿子们听见这事，就从田野回来，人人忿恨，十分恼怒；因示剑在以色列家做了丑事，与雅各的女儿行淫，这本是不该做的事。第</a:t>
            </a:r>
            <a:r>
              <a:rPr lang="en-US" altLang="zh-CN" dirty="0"/>
              <a:t>8</a:t>
            </a:r>
            <a:r>
              <a:rPr lang="zh-CN" altLang="en-US" dirty="0"/>
              <a:t>诫</a:t>
            </a:r>
          </a:p>
          <a:p>
            <a:pPr marL="0" indent="0">
              <a:buNone/>
            </a:pPr>
            <a:r>
              <a:rPr lang="zh-CN" altLang="en-US" dirty="0"/>
              <a:t>创世记</a:t>
            </a:r>
            <a:r>
              <a:rPr lang="en-US" altLang="zh-CN" dirty="0"/>
              <a:t>31:19 </a:t>
            </a:r>
            <a:r>
              <a:rPr lang="zh-CN" altLang="en-US" dirty="0"/>
              <a:t>当时拉班剪羊毛去了，拉结偷了他父亲家中的神像。</a:t>
            </a:r>
          </a:p>
          <a:p>
            <a:pPr marL="0" indent="0">
              <a:buNone/>
            </a:pPr>
            <a:r>
              <a:rPr lang="zh-CN" altLang="en-US" dirty="0"/>
              <a:t>第</a:t>
            </a:r>
            <a:r>
              <a:rPr lang="en-US" altLang="zh-CN" dirty="0"/>
              <a:t>9</a:t>
            </a:r>
            <a:r>
              <a:rPr lang="zh-CN" altLang="en-US" dirty="0"/>
              <a:t>诫</a:t>
            </a:r>
          </a:p>
          <a:p>
            <a:pPr marL="0" indent="0">
              <a:buNone/>
            </a:pPr>
            <a:r>
              <a:rPr lang="zh-CN" altLang="en-US" dirty="0"/>
              <a:t>创世记</a:t>
            </a:r>
            <a:r>
              <a:rPr lang="en-US" altLang="zh-CN" dirty="0"/>
              <a:t>27:11-12 </a:t>
            </a:r>
            <a:r>
              <a:rPr lang="zh-CN" altLang="en-US" dirty="0"/>
              <a:t>雅各对他母亲利百加说：“我哥哥以扫浑身是有毛的，我身上是光滑的；倘若我父亲摸着我，必以我为欺哄人的，我就招咒诅，不得祝福。”</a:t>
            </a:r>
          </a:p>
          <a:p>
            <a:pPr marL="0" indent="0">
              <a:buNone/>
            </a:pPr>
            <a:r>
              <a:rPr lang="zh-CN" altLang="en-US" dirty="0"/>
              <a:t>第</a:t>
            </a:r>
            <a:r>
              <a:rPr lang="en-US" altLang="zh-CN" dirty="0"/>
              <a:t>10</a:t>
            </a:r>
            <a:r>
              <a:rPr lang="zh-CN" altLang="en-US" dirty="0"/>
              <a:t>诫</a:t>
            </a:r>
          </a:p>
          <a:p>
            <a:pPr marL="0" indent="0">
              <a:buNone/>
            </a:pPr>
            <a:r>
              <a:rPr lang="zh-CN" altLang="en-US" dirty="0"/>
              <a:t>希伯来书</a:t>
            </a:r>
            <a:r>
              <a:rPr lang="en-US" altLang="zh-CN" dirty="0"/>
              <a:t>12:16 </a:t>
            </a:r>
            <a:r>
              <a:rPr lang="zh-CN" altLang="en-US" dirty="0"/>
              <a:t>有贪恋世俗如以扫的，他因一点食物把自己长子的名分卖了。</a:t>
            </a:r>
          </a:p>
          <a:p>
            <a:pPr marL="0" indent="0">
              <a:buNone/>
            </a:pPr>
            <a:endParaRPr lang="zh-CN" altLang="en-US" dirty="0"/>
          </a:p>
        </p:txBody>
      </p:sp>
    </p:spTree>
    <p:extLst>
      <p:ext uri="{BB962C8B-B14F-4D97-AF65-F5344CB8AC3E}">
        <p14:creationId xmlns:p14="http://schemas.microsoft.com/office/powerpoint/2010/main" xmlns="" val="382207601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67E7DE21-9540-40BD-9E5E-59B84A0C5F7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157A6C6B-6923-4BF1-8C80-79CFDFBA591E}"/>
              </a:ext>
            </a:extLst>
          </p:cNvPr>
          <p:cNvSpPr>
            <a:spLocks noGrp="1"/>
          </p:cNvSpPr>
          <p:nvPr>
            <p:ph idx="1"/>
          </p:nvPr>
        </p:nvSpPr>
        <p:spPr/>
        <p:txBody>
          <a:bodyPr>
            <a:normAutofit/>
          </a:bodyPr>
          <a:lstStyle/>
          <a:p>
            <a:pPr marL="0" indent="0">
              <a:buNone/>
            </a:pPr>
            <a:r>
              <a:rPr lang="zh-CN" altLang="en-US" sz="4000" dirty="0"/>
              <a:t>十诫虽还没有写下，但道德律早已刻在人的心板上。</a:t>
            </a:r>
          </a:p>
        </p:txBody>
      </p:sp>
    </p:spTree>
    <p:extLst>
      <p:ext uri="{BB962C8B-B14F-4D97-AF65-F5344CB8AC3E}">
        <p14:creationId xmlns:p14="http://schemas.microsoft.com/office/powerpoint/2010/main" xmlns="" val="358745158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EF9F8BFB-A0F3-4673-B22A-CFC87E1B785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E30E963A-C0FA-4A08-A17D-1724B2FF9AB3}"/>
              </a:ext>
            </a:extLst>
          </p:cNvPr>
          <p:cNvSpPr>
            <a:spLocks noGrp="1"/>
          </p:cNvSpPr>
          <p:nvPr>
            <p:ph idx="1"/>
          </p:nvPr>
        </p:nvSpPr>
        <p:spPr/>
        <p:txBody>
          <a:bodyPr>
            <a:normAutofit fontScale="92500"/>
          </a:bodyPr>
          <a:lstStyle/>
          <a:p>
            <a:pPr marL="0" indent="0">
              <a:buNone/>
            </a:pPr>
            <a:r>
              <a:rPr lang="zh-CN" altLang="en-US" dirty="0"/>
              <a:t>威斯敏斯特大要理问答第</a:t>
            </a:r>
            <a:r>
              <a:rPr lang="en-US" altLang="zh-CN" dirty="0"/>
              <a:t>93</a:t>
            </a:r>
            <a:r>
              <a:rPr lang="zh-CN" altLang="en-US" dirty="0"/>
              <a:t>问：道德律是什么？</a:t>
            </a:r>
          </a:p>
          <a:p>
            <a:pPr marL="0" indent="0">
              <a:buNone/>
            </a:pPr>
            <a:r>
              <a:rPr lang="zh-CN" altLang="en-US" dirty="0"/>
              <a:t>答：道德律</a:t>
            </a:r>
          </a:p>
          <a:p>
            <a:pPr marL="0" indent="0">
              <a:buNone/>
            </a:pPr>
            <a:r>
              <a:rPr lang="zh-CN" altLang="en-US" dirty="0"/>
              <a:t>（</a:t>
            </a:r>
            <a:r>
              <a:rPr lang="en-US" altLang="zh-CN" dirty="0"/>
              <a:t>1</a:t>
            </a:r>
            <a:r>
              <a:rPr lang="zh-CN" altLang="en-US" dirty="0"/>
              <a:t>）是神对人类旨意的宣告，是人当向上帝和他人所尽的圣洁与公义的本分；</a:t>
            </a:r>
          </a:p>
          <a:p>
            <a:pPr marL="0" indent="0">
              <a:buNone/>
            </a:pPr>
            <a:r>
              <a:rPr lang="zh-CN" altLang="en-US" dirty="0"/>
              <a:t>（</a:t>
            </a:r>
            <a:r>
              <a:rPr lang="en-US" altLang="zh-CN" dirty="0"/>
              <a:t>2</a:t>
            </a:r>
            <a:r>
              <a:rPr lang="zh-CN" altLang="en-US" dirty="0"/>
              <a:t>）指导并约束每个人都必须亲自、完全、持续地予以遵行、顺服；灵魂与身体全身心地践行；</a:t>
            </a:r>
          </a:p>
          <a:p>
            <a:pPr marL="0" indent="0">
              <a:buNone/>
            </a:pPr>
            <a:r>
              <a:rPr lang="zh-CN" altLang="en-US" dirty="0"/>
              <a:t>（</a:t>
            </a:r>
            <a:r>
              <a:rPr lang="en-US" altLang="zh-CN" dirty="0"/>
              <a:t>3</a:t>
            </a:r>
            <a:r>
              <a:rPr lang="zh-CN" altLang="en-US" dirty="0"/>
              <a:t>）遵行则有生命的应许，违背则有死亡的后果。</a:t>
            </a:r>
          </a:p>
          <a:p>
            <a:pPr marL="0" indent="0">
              <a:buNone/>
            </a:pPr>
            <a:endParaRPr lang="zh-CN" altLang="en-US" dirty="0"/>
          </a:p>
        </p:txBody>
      </p:sp>
    </p:spTree>
    <p:extLst>
      <p:ext uri="{BB962C8B-B14F-4D97-AF65-F5344CB8AC3E}">
        <p14:creationId xmlns:p14="http://schemas.microsoft.com/office/powerpoint/2010/main" xmlns="" val="70685802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68E56773-815D-44DE-B36F-82497237142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0CE46B53-38B0-43E9-8359-6DF2FFF24C47}"/>
              </a:ext>
            </a:extLst>
          </p:cNvPr>
          <p:cNvSpPr>
            <a:spLocks noGrp="1"/>
          </p:cNvSpPr>
          <p:nvPr>
            <p:ph idx="1"/>
          </p:nvPr>
        </p:nvSpPr>
        <p:spPr/>
        <p:txBody>
          <a:bodyPr/>
          <a:lstStyle/>
          <a:p>
            <a:pPr marL="0" indent="0">
              <a:buNone/>
            </a:pPr>
            <a:r>
              <a:rPr lang="zh-CN" altLang="en-US" dirty="0"/>
              <a:t>威斯敏斯特大要理问答第</a:t>
            </a:r>
            <a:r>
              <a:rPr lang="en-US" altLang="zh-CN" dirty="0"/>
              <a:t>94</a:t>
            </a:r>
            <a:r>
              <a:rPr lang="zh-CN" altLang="en-US" dirty="0"/>
              <a:t>问：堕落之后，道德律对人还有什么作用呢？</a:t>
            </a:r>
          </a:p>
          <a:p>
            <a:pPr marL="0" indent="0">
              <a:buNone/>
            </a:pPr>
            <a:r>
              <a:rPr lang="zh-CN" altLang="en-US" dirty="0"/>
              <a:t>答：堕落之后，没有人能靠道德律臻达公义和生命；但道德律仍然大有用处，不管是未重生的人，还是已重生的人，对所有的人都是如此。</a:t>
            </a:r>
          </a:p>
          <a:p>
            <a:pPr marL="0" indent="0">
              <a:buNone/>
            </a:pPr>
            <a:endParaRPr lang="zh-CN" altLang="en-US" dirty="0"/>
          </a:p>
        </p:txBody>
      </p:sp>
    </p:spTree>
    <p:extLst>
      <p:ext uri="{BB962C8B-B14F-4D97-AF65-F5344CB8AC3E}">
        <p14:creationId xmlns:p14="http://schemas.microsoft.com/office/powerpoint/2010/main" xmlns="" val="3639726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F4FE765-4D93-43A5-B2D8-11A1F6012D6E}"/>
              </a:ext>
            </a:extLst>
          </p:cNvPr>
          <p:cNvSpPr>
            <a:spLocks noGrp="1"/>
          </p:cNvSpPr>
          <p:nvPr>
            <p:ph type="title"/>
          </p:nvPr>
        </p:nvSpPr>
        <p:spPr/>
        <p:txBody>
          <a:bodyPr/>
          <a:lstStyle/>
          <a:p>
            <a:r>
              <a:rPr lang="zh-CN" altLang="en-US" dirty="0"/>
              <a:t>事实与价值</a:t>
            </a:r>
          </a:p>
        </p:txBody>
      </p:sp>
      <p:sp>
        <p:nvSpPr>
          <p:cNvPr id="3" name="内容占位符 2">
            <a:extLst>
              <a:ext uri="{FF2B5EF4-FFF2-40B4-BE49-F238E27FC236}">
                <a16:creationId xmlns:a16="http://schemas.microsoft.com/office/drawing/2014/main" xmlns="" id="{CC00771D-28FE-4D10-9877-7D73D9FA14CC}"/>
              </a:ext>
            </a:extLst>
          </p:cNvPr>
          <p:cNvSpPr>
            <a:spLocks noGrp="1"/>
          </p:cNvSpPr>
          <p:nvPr>
            <p:ph idx="1"/>
          </p:nvPr>
        </p:nvSpPr>
        <p:spPr/>
        <p:txBody>
          <a:bodyPr/>
          <a:lstStyle/>
          <a:p>
            <a:pPr marL="0" indent="0">
              <a:buNone/>
            </a:pPr>
            <a:r>
              <a:rPr lang="zh-CN" altLang="en-US" dirty="0"/>
              <a:t>事实 </a:t>
            </a:r>
            <a:r>
              <a:rPr lang="en-US" altLang="zh-CN" dirty="0"/>
              <a:t>- </a:t>
            </a:r>
            <a:r>
              <a:rPr lang="zh-CN" altLang="en-US" dirty="0"/>
              <a:t>在美国同性恋是合法的。</a:t>
            </a:r>
          </a:p>
          <a:p>
            <a:pPr marL="0" indent="0">
              <a:buNone/>
            </a:pPr>
            <a:r>
              <a:rPr lang="zh-CN" altLang="en-US" dirty="0"/>
              <a:t>价值 </a:t>
            </a:r>
            <a:r>
              <a:rPr lang="en-US" altLang="zh-CN" dirty="0"/>
              <a:t>- </a:t>
            </a:r>
            <a:r>
              <a:rPr lang="zh-CN" altLang="en-US" dirty="0"/>
              <a:t>在美国同性恋是合法的，这是败坏的。</a:t>
            </a:r>
            <a:endParaRPr lang="en-US" altLang="zh-CN" dirty="0"/>
          </a:p>
          <a:p>
            <a:pPr marL="0" indent="0">
              <a:buNone/>
            </a:pPr>
            <a:endParaRPr lang="en-US" altLang="zh-CN" dirty="0"/>
          </a:p>
          <a:p>
            <a:pPr marL="0" indent="0">
              <a:buNone/>
            </a:pPr>
            <a:r>
              <a:rPr lang="zh-CN" altLang="en-US" dirty="0"/>
              <a:t>一个事实陈述并不等于肯定价值。</a:t>
            </a:r>
          </a:p>
          <a:p>
            <a:endParaRPr lang="zh-CN" altLang="en-US" dirty="0"/>
          </a:p>
        </p:txBody>
      </p:sp>
    </p:spTree>
    <p:extLst>
      <p:ext uri="{BB962C8B-B14F-4D97-AF65-F5344CB8AC3E}">
        <p14:creationId xmlns:p14="http://schemas.microsoft.com/office/powerpoint/2010/main" xmlns="" val="86980689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19582D42-DE97-4335-9DA0-8DD262118BA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DDBEAA8C-4B75-451D-A45A-4385E7278240}"/>
              </a:ext>
            </a:extLst>
          </p:cNvPr>
          <p:cNvSpPr>
            <a:spLocks noGrp="1"/>
          </p:cNvSpPr>
          <p:nvPr>
            <p:ph idx="1"/>
          </p:nvPr>
        </p:nvSpPr>
        <p:spPr/>
        <p:txBody>
          <a:bodyPr>
            <a:normAutofit fontScale="85000" lnSpcReduction="10000"/>
          </a:bodyPr>
          <a:lstStyle/>
          <a:p>
            <a:pPr marL="0" indent="0">
              <a:buNone/>
            </a:pPr>
            <a:r>
              <a:rPr lang="zh-CN" altLang="en-US" dirty="0"/>
              <a:t>威斯敏斯特大要理问答第</a:t>
            </a:r>
            <a:r>
              <a:rPr lang="en-US" altLang="zh-CN" dirty="0"/>
              <a:t>95</a:t>
            </a:r>
            <a:r>
              <a:rPr lang="zh-CN" altLang="en-US" dirty="0"/>
              <a:t>问：道德律对所有的人有什么用处？</a:t>
            </a:r>
          </a:p>
          <a:p>
            <a:pPr marL="0" indent="0">
              <a:buNone/>
            </a:pPr>
            <a:r>
              <a:rPr lang="zh-CN" altLang="en-US" dirty="0"/>
              <a:t>答：道德律对所有的人都有用处，</a:t>
            </a:r>
          </a:p>
          <a:p>
            <a:pPr marL="0" indent="0">
              <a:buNone/>
            </a:pPr>
            <a:r>
              <a:rPr lang="zh-CN" altLang="en-US" dirty="0"/>
              <a:t>（</a:t>
            </a:r>
            <a:r>
              <a:rPr lang="en-US" altLang="zh-CN" dirty="0"/>
              <a:t>1</a:t>
            </a:r>
            <a:r>
              <a:rPr lang="zh-CN" altLang="en-US" dirty="0"/>
              <a:t>）告诉他们神圣洁的属性和旨意；</a:t>
            </a:r>
          </a:p>
          <a:p>
            <a:pPr marL="0" indent="0">
              <a:buNone/>
            </a:pPr>
            <a:r>
              <a:rPr lang="zh-CN" altLang="en-US" dirty="0"/>
              <a:t>（</a:t>
            </a:r>
            <a:r>
              <a:rPr lang="en-US" altLang="zh-CN" dirty="0"/>
              <a:t>2</a:t>
            </a:r>
            <a:r>
              <a:rPr lang="zh-CN" altLang="en-US" dirty="0"/>
              <a:t>）告诉他们当尽的责任，并约束他们必须遵行；</a:t>
            </a:r>
          </a:p>
          <a:p>
            <a:pPr marL="0" indent="0">
              <a:buNone/>
            </a:pPr>
            <a:r>
              <a:rPr lang="zh-CN" altLang="en-US" dirty="0"/>
              <a:t>（</a:t>
            </a:r>
            <a:r>
              <a:rPr lang="en-US" altLang="zh-CN" dirty="0"/>
              <a:t>3</a:t>
            </a:r>
            <a:r>
              <a:rPr lang="zh-CN" altLang="en-US" dirty="0"/>
              <a:t>）使他们知道自己没有能力遵行，认识到自己的性情、心灵和生命都受到了罪的污染；</a:t>
            </a:r>
          </a:p>
          <a:p>
            <a:pPr marL="0" indent="0">
              <a:buNone/>
            </a:pPr>
            <a:r>
              <a:rPr lang="zh-CN" altLang="en-US" dirty="0"/>
              <a:t>（</a:t>
            </a:r>
            <a:r>
              <a:rPr lang="en-US" altLang="zh-CN" dirty="0"/>
              <a:t>4</a:t>
            </a:r>
            <a:r>
              <a:rPr lang="zh-CN" altLang="en-US" dirty="0"/>
              <a:t>）使他们意识到自己的罪和痛苦，从而谦卑自己；</a:t>
            </a:r>
          </a:p>
          <a:p>
            <a:pPr marL="0" indent="0">
              <a:buNone/>
            </a:pPr>
            <a:r>
              <a:rPr lang="zh-CN" altLang="en-US" dirty="0"/>
              <a:t>（</a:t>
            </a:r>
            <a:r>
              <a:rPr lang="en-US" altLang="zh-CN" dirty="0"/>
              <a:t>5</a:t>
            </a:r>
            <a:r>
              <a:rPr lang="zh-CN" altLang="en-US" dirty="0"/>
              <a:t>）由此帮助他们更加清楚地认识到对基督的需要，对基督的完全顺服的需要。</a:t>
            </a:r>
          </a:p>
          <a:p>
            <a:pPr marL="0" indent="0">
              <a:buNone/>
            </a:pPr>
            <a:endParaRPr lang="zh-CN" altLang="en-US" dirty="0"/>
          </a:p>
        </p:txBody>
      </p:sp>
    </p:spTree>
    <p:extLst>
      <p:ext uri="{BB962C8B-B14F-4D97-AF65-F5344CB8AC3E}">
        <p14:creationId xmlns:p14="http://schemas.microsoft.com/office/powerpoint/2010/main" xmlns="" val="377526253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70F2BBD3-2BAC-4F38-9996-77219A6A4BA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4CA240FD-8B0A-4852-87E2-E2340B2EA7D1}"/>
              </a:ext>
            </a:extLst>
          </p:cNvPr>
          <p:cNvSpPr>
            <a:spLocks noGrp="1"/>
          </p:cNvSpPr>
          <p:nvPr>
            <p:ph idx="1"/>
          </p:nvPr>
        </p:nvSpPr>
        <p:spPr/>
        <p:txBody>
          <a:bodyPr>
            <a:normAutofit fontScale="92500"/>
          </a:bodyPr>
          <a:lstStyle/>
          <a:p>
            <a:pPr marL="0" indent="0">
              <a:buNone/>
            </a:pPr>
            <a:r>
              <a:rPr lang="zh-CN" altLang="en-US" dirty="0"/>
              <a:t>威斯敏斯特大要理问答第</a:t>
            </a:r>
            <a:r>
              <a:rPr lang="en-US" altLang="zh-CN" dirty="0"/>
              <a:t>96</a:t>
            </a:r>
            <a:r>
              <a:rPr lang="zh-CN" altLang="en-US" dirty="0"/>
              <a:t>问：对未重生的人，道德律有什么特别的用处？</a:t>
            </a:r>
          </a:p>
          <a:p>
            <a:pPr marL="0" indent="0">
              <a:buNone/>
            </a:pPr>
            <a:r>
              <a:rPr lang="zh-CN" altLang="en-US" dirty="0"/>
              <a:t>答：对未重生的人，道德律的用处，是在于：</a:t>
            </a:r>
          </a:p>
          <a:p>
            <a:pPr marL="0" indent="0">
              <a:buNone/>
            </a:pPr>
            <a:r>
              <a:rPr lang="zh-CN" altLang="en-US" dirty="0"/>
              <a:t>（</a:t>
            </a:r>
            <a:r>
              <a:rPr lang="en-US" altLang="zh-CN" dirty="0"/>
              <a:t>1</a:t>
            </a:r>
            <a:r>
              <a:rPr lang="zh-CN" altLang="en-US" dirty="0"/>
              <a:t>）唤醒他们的良知，使他们逃离将来的愤怒；</a:t>
            </a:r>
          </a:p>
          <a:p>
            <a:pPr marL="0" indent="0">
              <a:buNone/>
            </a:pPr>
            <a:r>
              <a:rPr lang="zh-CN" altLang="en-US" dirty="0"/>
              <a:t>（</a:t>
            </a:r>
            <a:r>
              <a:rPr lang="en-US" altLang="zh-CN" dirty="0"/>
              <a:t>2</a:t>
            </a:r>
            <a:r>
              <a:rPr lang="zh-CN" altLang="en-US" dirty="0"/>
              <a:t>）促使他们归向基督；</a:t>
            </a:r>
          </a:p>
          <a:p>
            <a:pPr marL="0" indent="0">
              <a:buNone/>
            </a:pPr>
            <a:r>
              <a:rPr lang="zh-CN" altLang="en-US" dirty="0"/>
              <a:t>（</a:t>
            </a:r>
            <a:r>
              <a:rPr lang="en-US" altLang="zh-CN" dirty="0"/>
              <a:t>3</a:t>
            </a:r>
            <a:r>
              <a:rPr lang="zh-CN" altLang="en-US" dirty="0"/>
              <a:t>）如果他们继续处于罪境之中，继续行罪路，就使他们无可推诿；</a:t>
            </a:r>
          </a:p>
          <a:p>
            <a:pPr marL="0" indent="0">
              <a:buNone/>
            </a:pPr>
            <a:r>
              <a:rPr lang="zh-CN" altLang="en-US" dirty="0"/>
              <a:t>（</a:t>
            </a:r>
            <a:r>
              <a:rPr lang="en-US" altLang="zh-CN" dirty="0"/>
              <a:t>4</a:t>
            </a:r>
            <a:r>
              <a:rPr lang="zh-CN" altLang="en-US" dirty="0"/>
              <a:t>）并处于罪所带来的咒诅之下。</a:t>
            </a:r>
          </a:p>
          <a:p>
            <a:pPr marL="0" indent="0">
              <a:buNone/>
            </a:pPr>
            <a:endParaRPr lang="zh-CN" altLang="en-US" dirty="0"/>
          </a:p>
        </p:txBody>
      </p:sp>
    </p:spTree>
    <p:extLst>
      <p:ext uri="{BB962C8B-B14F-4D97-AF65-F5344CB8AC3E}">
        <p14:creationId xmlns:p14="http://schemas.microsoft.com/office/powerpoint/2010/main" xmlns="" val="33198219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2D26E0A9-3AEE-47D4-8595-340F8D6F2BC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199BB862-0F87-4A02-AF77-AFFCCBDC8095}"/>
              </a:ext>
            </a:extLst>
          </p:cNvPr>
          <p:cNvSpPr>
            <a:spLocks noGrp="1"/>
          </p:cNvSpPr>
          <p:nvPr>
            <p:ph idx="1"/>
          </p:nvPr>
        </p:nvSpPr>
        <p:spPr/>
        <p:txBody>
          <a:bodyPr>
            <a:normAutofit fontScale="85000" lnSpcReduction="10000"/>
          </a:bodyPr>
          <a:lstStyle/>
          <a:p>
            <a:pPr marL="0" indent="0">
              <a:buNone/>
            </a:pPr>
            <a:r>
              <a:rPr lang="zh-CN" altLang="en-US" dirty="0"/>
              <a:t>威斯敏斯特大要理问答第</a:t>
            </a:r>
            <a:r>
              <a:rPr lang="en-US" altLang="zh-CN" dirty="0"/>
              <a:t>97</a:t>
            </a:r>
            <a:r>
              <a:rPr lang="zh-CN" altLang="en-US" dirty="0"/>
              <a:t>问：对已重生的人，道德律有什么特别的用处？</a:t>
            </a:r>
          </a:p>
          <a:p>
            <a:pPr marL="0" indent="0">
              <a:buNone/>
            </a:pPr>
            <a:r>
              <a:rPr lang="zh-CN" altLang="en-US" dirty="0"/>
              <a:t>答：对于已经重生、归信基督之人，虽然道德律对他们已经不再是行为之约，他们既不因之称义，也不因之定罪；但是，除了与所有人共同的用处之外，道德律还有特别的用处，就在于向他们显明：</a:t>
            </a:r>
          </a:p>
          <a:p>
            <a:pPr marL="0" indent="0">
              <a:buNone/>
            </a:pPr>
            <a:r>
              <a:rPr lang="zh-CN" altLang="en-US" dirty="0"/>
              <a:t>（</a:t>
            </a:r>
            <a:r>
              <a:rPr lang="en-US" altLang="zh-CN" dirty="0"/>
              <a:t>1</a:t>
            </a:r>
            <a:r>
              <a:rPr lang="zh-CN" altLang="en-US" dirty="0"/>
              <a:t>）因为基督为他们的益处成全了道德律，替他们承受了咒诅，所以他们对基督有何等的亏欠；</a:t>
            </a:r>
          </a:p>
          <a:p>
            <a:pPr marL="0" indent="0">
              <a:buNone/>
            </a:pPr>
            <a:r>
              <a:rPr lang="zh-CN" altLang="en-US" dirty="0"/>
              <a:t>（</a:t>
            </a:r>
            <a:r>
              <a:rPr lang="en-US" altLang="zh-CN" dirty="0"/>
              <a:t>2</a:t>
            </a:r>
            <a:r>
              <a:rPr lang="zh-CN" altLang="en-US" dirty="0"/>
              <a:t>）由此激发他们更有感恩之心，并且使他们更加谨守，以道德律为顺服的标准加以遵行，从而表达出感恩之心。</a:t>
            </a:r>
          </a:p>
          <a:p>
            <a:pPr marL="0" indent="0">
              <a:buNone/>
            </a:pPr>
            <a:endParaRPr lang="zh-CN" altLang="en-US" dirty="0"/>
          </a:p>
        </p:txBody>
      </p:sp>
    </p:spTree>
    <p:extLst>
      <p:ext uri="{BB962C8B-B14F-4D97-AF65-F5344CB8AC3E}">
        <p14:creationId xmlns:p14="http://schemas.microsoft.com/office/powerpoint/2010/main" xmlns="" val="16257995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D077121-3B57-451A-88D6-71DD9762F857}"/>
              </a:ext>
            </a:extLst>
          </p:cNvPr>
          <p:cNvSpPr>
            <a:spLocks noGrp="1"/>
          </p:cNvSpPr>
          <p:nvPr>
            <p:ph type="title"/>
          </p:nvPr>
        </p:nvSpPr>
        <p:spPr/>
        <p:txBody>
          <a:bodyPr/>
          <a:lstStyle/>
          <a:p>
            <a:r>
              <a:rPr lang="zh-CN" altLang="en-US"/>
              <a:t>再版与神治主义</a:t>
            </a:r>
          </a:p>
        </p:txBody>
      </p:sp>
      <p:sp>
        <p:nvSpPr>
          <p:cNvPr id="3" name="内容占位符 2">
            <a:extLst>
              <a:ext uri="{FF2B5EF4-FFF2-40B4-BE49-F238E27FC236}">
                <a16:creationId xmlns:a16="http://schemas.microsoft.com/office/drawing/2014/main" xmlns="" id="{7E475C89-E207-4CB9-BE64-A25505B6F5CE}"/>
              </a:ext>
            </a:extLst>
          </p:cNvPr>
          <p:cNvSpPr>
            <a:spLocks noGrp="1"/>
          </p:cNvSpPr>
          <p:nvPr>
            <p:ph idx="1"/>
          </p:nvPr>
        </p:nvSpPr>
        <p:spPr/>
        <p:txBody>
          <a:bodyPr/>
          <a:lstStyle/>
          <a:p>
            <a:endParaRPr lang="zh-CN" altLang="en-US" dirty="0"/>
          </a:p>
        </p:txBody>
      </p:sp>
    </p:spTree>
    <p:extLst>
      <p:ext uri="{BB962C8B-B14F-4D97-AF65-F5344CB8AC3E}">
        <p14:creationId xmlns:p14="http://schemas.microsoft.com/office/powerpoint/2010/main" xmlns="" val="2547445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17AD26C9-BD0A-42D7-817D-3E507D19467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4ED2A686-A3C4-4C09-8408-58D447EAE1D0}"/>
              </a:ext>
            </a:extLst>
          </p:cNvPr>
          <p:cNvSpPr>
            <a:spLocks noGrp="1"/>
          </p:cNvSpPr>
          <p:nvPr>
            <p:ph idx="1"/>
          </p:nvPr>
        </p:nvSpPr>
        <p:spPr/>
        <p:txBody>
          <a:bodyPr/>
          <a:lstStyle/>
          <a:p>
            <a:pPr marL="0" indent="0">
              <a:buNone/>
            </a:pPr>
            <a:r>
              <a:rPr lang="zh-CN" altLang="en-US" dirty="0"/>
              <a:t>辩论</a:t>
            </a:r>
            <a:r>
              <a:rPr lang="en-US" altLang="zh-CN" dirty="0"/>
              <a:t> - </a:t>
            </a:r>
            <a:r>
              <a:rPr lang="zh-CN" altLang="en-US" dirty="0"/>
              <a:t>陈述互斥的事实。</a:t>
            </a:r>
            <a:endParaRPr lang="en-US" altLang="zh-CN" dirty="0"/>
          </a:p>
          <a:p>
            <a:pPr marL="0" indent="0">
              <a:buNone/>
            </a:pPr>
            <a:r>
              <a:rPr lang="zh-CN" altLang="en-US" dirty="0"/>
              <a:t>杠精 </a:t>
            </a:r>
            <a:r>
              <a:rPr lang="en-US" altLang="zh-CN" dirty="0"/>
              <a:t>- </a:t>
            </a:r>
            <a:r>
              <a:rPr lang="zh-CN" altLang="en-US" dirty="0"/>
              <a:t>陈述互补的事实。</a:t>
            </a:r>
          </a:p>
        </p:txBody>
      </p:sp>
    </p:spTree>
    <p:extLst>
      <p:ext uri="{BB962C8B-B14F-4D97-AF65-F5344CB8AC3E}">
        <p14:creationId xmlns:p14="http://schemas.microsoft.com/office/powerpoint/2010/main" xmlns="" val="20080932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3E36CDD-D865-475C-8DD1-331D70B2F2AC}"/>
              </a:ext>
            </a:extLst>
          </p:cNvPr>
          <p:cNvSpPr>
            <a:spLocks noGrp="1"/>
          </p:cNvSpPr>
          <p:nvPr>
            <p:ph type="title"/>
          </p:nvPr>
        </p:nvSpPr>
        <p:spPr/>
        <p:txBody>
          <a:bodyPr/>
          <a:lstStyle/>
          <a:p>
            <a:r>
              <a:rPr lang="zh-CN" altLang="en-US" dirty="0"/>
              <a:t>公义</a:t>
            </a:r>
          </a:p>
        </p:txBody>
      </p:sp>
      <p:sp>
        <p:nvSpPr>
          <p:cNvPr id="3" name="内容占位符 2">
            <a:extLst>
              <a:ext uri="{FF2B5EF4-FFF2-40B4-BE49-F238E27FC236}">
                <a16:creationId xmlns:a16="http://schemas.microsoft.com/office/drawing/2014/main" xmlns="" id="{2E3E8C1B-2C03-486D-81E8-B3247F0E2D93}"/>
              </a:ext>
            </a:extLst>
          </p:cNvPr>
          <p:cNvSpPr>
            <a:spLocks noGrp="1"/>
          </p:cNvSpPr>
          <p:nvPr>
            <p:ph idx="1"/>
          </p:nvPr>
        </p:nvSpPr>
        <p:spPr/>
        <p:txBody>
          <a:bodyPr/>
          <a:lstStyle/>
          <a:p>
            <a:pPr marL="0" indent="0">
              <a:buNone/>
            </a:pPr>
            <a:r>
              <a:rPr lang="en-US" altLang="zh-CN" dirty="0"/>
              <a:t>fairness</a:t>
            </a:r>
            <a:r>
              <a:rPr lang="zh-CN" altLang="en-US" dirty="0"/>
              <a:t>公平还是</a:t>
            </a:r>
            <a:r>
              <a:rPr lang="en-US" altLang="zh-CN" dirty="0"/>
              <a:t>equality</a:t>
            </a:r>
            <a:r>
              <a:rPr lang="zh-CN" altLang="en-US" dirty="0"/>
              <a:t>平均？</a:t>
            </a:r>
            <a:endParaRPr lang="en-US" altLang="zh-CN" dirty="0"/>
          </a:p>
          <a:p>
            <a:pPr marL="0" indent="0">
              <a:buNone/>
            </a:pPr>
            <a:endParaRPr lang="en-US" altLang="zh-CN" dirty="0"/>
          </a:p>
          <a:p>
            <a:pPr marL="0" indent="0">
              <a:buNone/>
            </a:pPr>
            <a:r>
              <a:rPr lang="zh-CN" altLang="en-US" dirty="0"/>
              <a:t>程序平等还是结果平等？</a:t>
            </a:r>
          </a:p>
          <a:p>
            <a:pPr marL="0" indent="0">
              <a:buNone/>
            </a:pPr>
            <a:endParaRPr lang="zh-CN" altLang="en-US" dirty="0"/>
          </a:p>
        </p:txBody>
      </p:sp>
    </p:spTree>
    <p:extLst>
      <p:ext uri="{BB962C8B-B14F-4D97-AF65-F5344CB8AC3E}">
        <p14:creationId xmlns:p14="http://schemas.microsoft.com/office/powerpoint/2010/main" xmlns="" val="13379965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90BB71EF-7C4D-431C-90EB-A7F61C82209A}"/>
              </a:ext>
            </a:extLst>
          </p:cNvPr>
          <p:cNvSpPr>
            <a:spLocks noGrp="1"/>
          </p:cNvSpPr>
          <p:nvPr>
            <p:ph type="title"/>
          </p:nvPr>
        </p:nvSpPr>
        <p:spPr/>
        <p:txBody>
          <a:bodyPr/>
          <a:lstStyle/>
          <a:p>
            <a:r>
              <a:rPr lang="zh-CN" altLang="en-US" dirty="0"/>
              <a:t>三个主要的非基督教伦理学体系</a:t>
            </a:r>
          </a:p>
        </p:txBody>
      </p:sp>
      <p:sp>
        <p:nvSpPr>
          <p:cNvPr id="3" name="内容占位符 2">
            <a:extLst>
              <a:ext uri="{FF2B5EF4-FFF2-40B4-BE49-F238E27FC236}">
                <a16:creationId xmlns:a16="http://schemas.microsoft.com/office/drawing/2014/main" xmlns="" id="{02668BE2-C356-45EB-AA4B-7C838D756E3E}"/>
              </a:ext>
            </a:extLst>
          </p:cNvPr>
          <p:cNvSpPr>
            <a:spLocks noGrp="1"/>
          </p:cNvSpPr>
          <p:nvPr>
            <p:ph idx="1"/>
          </p:nvPr>
        </p:nvSpPr>
        <p:spPr/>
        <p:txBody>
          <a:bodyPr>
            <a:normAutofit fontScale="92500" lnSpcReduction="20000"/>
          </a:bodyPr>
          <a:lstStyle/>
          <a:p>
            <a:pPr marL="0" indent="0">
              <a:buNone/>
            </a:pPr>
            <a:r>
              <a:rPr lang="en-US" altLang="zh-CN" dirty="0"/>
              <a:t>1.	</a:t>
            </a:r>
            <a:r>
              <a:rPr lang="zh-CN" altLang="en-US" dirty="0"/>
              <a:t>义务论</a:t>
            </a:r>
          </a:p>
          <a:p>
            <a:pPr marL="0" indent="0">
              <a:buNone/>
            </a:pPr>
            <a:r>
              <a:rPr lang="zh-CN" altLang="en-US" dirty="0"/>
              <a:t>根据理性法则构建伦理。</a:t>
            </a:r>
          </a:p>
          <a:p>
            <a:pPr marL="0" indent="0">
              <a:buNone/>
            </a:pPr>
            <a:r>
              <a:rPr lang="zh-CN" altLang="en-US" dirty="0"/>
              <a:t>柏拉图，康德，乔治</a:t>
            </a:r>
            <a:r>
              <a:rPr lang="en-US" altLang="zh-CN" dirty="0"/>
              <a:t>·</a:t>
            </a:r>
            <a:r>
              <a:rPr lang="zh-CN" altLang="en-US" dirty="0"/>
              <a:t>爱德华</a:t>
            </a:r>
            <a:r>
              <a:rPr lang="en-US" altLang="zh-CN" dirty="0"/>
              <a:t>·</a:t>
            </a:r>
            <a:r>
              <a:rPr lang="zh-CN" altLang="en-US" dirty="0"/>
              <a:t>摩尔。</a:t>
            </a:r>
          </a:p>
          <a:p>
            <a:pPr marL="0" indent="0">
              <a:buNone/>
            </a:pPr>
            <a:r>
              <a:rPr lang="en-US" altLang="zh-CN" dirty="0"/>
              <a:t>2.	</a:t>
            </a:r>
            <a:r>
              <a:rPr lang="zh-CN" altLang="en-US" dirty="0"/>
              <a:t>目的论</a:t>
            </a:r>
          </a:p>
          <a:p>
            <a:pPr marL="0" indent="0">
              <a:buNone/>
            </a:pPr>
            <a:r>
              <a:rPr lang="zh-CN" altLang="en-US" dirty="0"/>
              <a:t>根据现实需要构建伦理。</a:t>
            </a:r>
          </a:p>
          <a:p>
            <a:pPr marL="0" indent="0">
              <a:buNone/>
            </a:pPr>
            <a:r>
              <a:rPr lang="zh-CN" altLang="en-US" dirty="0"/>
              <a:t>伊壁鸠鲁，功利主义（边沁、约翰</a:t>
            </a:r>
            <a:r>
              <a:rPr lang="en-US" altLang="zh-CN" dirty="0"/>
              <a:t>·</a:t>
            </a:r>
            <a:r>
              <a:rPr lang="zh-CN" altLang="en-US" dirty="0"/>
              <a:t>斯图尔特</a:t>
            </a:r>
            <a:r>
              <a:rPr lang="en-US" altLang="zh-CN" dirty="0"/>
              <a:t>·</a:t>
            </a:r>
            <a:r>
              <a:rPr lang="zh-CN" altLang="en-US" dirty="0"/>
              <a:t>密尔），进化伦理学家</a:t>
            </a:r>
          </a:p>
          <a:p>
            <a:pPr marL="0" indent="0">
              <a:buNone/>
            </a:pPr>
            <a:r>
              <a:rPr lang="en-US" altLang="zh-CN" dirty="0"/>
              <a:t>3.	</a:t>
            </a:r>
            <a:r>
              <a:rPr lang="zh-CN" altLang="en-US" dirty="0"/>
              <a:t>存在主义</a:t>
            </a:r>
          </a:p>
          <a:p>
            <a:pPr marL="0" indent="0">
              <a:buNone/>
            </a:pPr>
            <a:r>
              <a:rPr lang="zh-CN" altLang="en-US" dirty="0"/>
              <a:t>根据个人情感构建伦理。</a:t>
            </a:r>
          </a:p>
          <a:p>
            <a:pPr marL="0" indent="0">
              <a:buNone/>
            </a:pPr>
            <a:r>
              <a:rPr lang="zh-CN" altLang="en-US" dirty="0"/>
              <a:t>普罗泰戈拉，休谟，萨特。</a:t>
            </a:r>
          </a:p>
          <a:p>
            <a:pPr marL="0" indent="0">
              <a:buNone/>
            </a:pPr>
            <a:endParaRPr lang="zh-CN" altLang="en-US" dirty="0"/>
          </a:p>
        </p:txBody>
      </p:sp>
    </p:spTree>
    <p:extLst>
      <p:ext uri="{BB962C8B-B14F-4D97-AF65-F5344CB8AC3E}">
        <p14:creationId xmlns:p14="http://schemas.microsoft.com/office/powerpoint/2010/main" xmlns="" val="16061680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C766E8D7-4B49-4880-92BE-04C595E9360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xmlns="" id="{3F24D1F6-1CAA-4691-95D4-CA2CECA0B3E2}"/>
              </a:ext>
            </a:extLst>
          </p:cNvPr>
          <p:cNvSpPr>
            <a:spLocks noGrp="1"/>
          </p:cNvSpPr>
          <p:nvPr>
            <p:ph idx="1"/>
          </p:nvPr>
        </p:nvSpPr>
        <p:spPr/>
        <p:txBody>
          <a:bodyPr/>
          <a:lstStyle/>
          <a:p>
            <a:pPr marL="0" indent="0">
              <a:buNone/>
            </a:pPr>
            <a:r>
              <a:rPr lang="zh-CN" altLang="en-US" dirty="0"/>
              <a:t>威斯敏斯特大要理问答第</a:t>
            </a:r>
            <a:r>
              <a:rPr lang="en-US" altLang="zh-CN" dirty="0"/>
              <a:t>91</a:t>
            </a:r>
            <a:r>
              <a:rPr lang="zh-CN" altLang="en-US" dirty="0"/>
              <a:t>问：神要人尽什么本分？</a:t>
            </a:r>
          </a:p>
          <a:p>
            <a:pPr marL="0" indent="0">
              <a:buNone/>
            </a:pPr>
            <a:r>
              <a:rPr lang="zh-CN" altLang="en-US" dirty="0"/>
              <a:t>答：神要人所尽的本分是顺服他显明的旨意。</a:t>
            </a:r>
          </a:p>
          <a:p>
            <a:pPr marL="0" indent="0">
              <a:buNone/>
            </a:pPr>
            <a:endParaRPr lang="zh-CN" altLang="en-US" dirty="0"/>
          </a:p>
        </p:txBody>
      </p:sp>
    </p:spTree>
    <p:extLst>
      <p:ext uri="{BB962C8B-B14F-4D97-AF65-F5344CB8AC3E}">
        <p14:creationId xmlns:p14="http://schemas.microsoft.com/office/powerpoint/2010/main" xmlns="" val="19416473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350</TotalTime>
  <Words>4202</Words>
  <Application>Microsoft Office PowerPoint</Application>
  <PresentationFormat>On-screen Show (4:3)</PresentationFormat>
  <Paragraphs>166</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主题</vt:lpstr>
      <vt:lpstr>基督教伦理学 </vt:lpstr>
      <vt:lpstr>什么是伦理学？</vt:lpstr>
      <vt:lpstr>什么是道德？</vt:lpstr>
      <vt:lpstr>Slide 4</vt:lpstr>
      <vt:lpstr>事实与价值</vt:lpstr>
      <vt:lpstr>Slide 6</vt:lpstr>
      <vt:lpstr>公义</vt:lpstr>
      <vt:lpstr>三个主要的非基督教伦理学体系</vt:lpstr>
      <vt:lpstr>Slide 9</vt:lpstr>
      <vt:lpstr>Slide 10</vt:lpstr>
      <vt:lpstr>Slide 11</vt:lpstr>
      <vt:lpstr>基督教伦理学在神学中的位置</vt:lpstr>
      <vt:lpstr>Slide 13</vt:lpstr>
      <vt:lpstr>神的自我丰足性</vt:lpstr>
      <vt:lpstr>使徒行传17:24-25 </vt:lpstr>
      <vt:lpstr>神的纯一性</vt:lpstr>
      <vt:lpstr>神可传递的属性与不可传递的属性</vt:lpstr>
      <vt:lpstr>威斯敏斯特信仰告白7:1</vt:lpstr>
      <vt:lpstr>约伯记22:2-3 </vt:lpstr>
      <vt:lpstr>路加福音17:10 </vt:lpstr>
      <vt:lpstr>改革宗伦理学的特色</vt:lpstr>
      <vt:lpstr>改革宗伦理学的特色</vt:lpstr>
      <vt:lpstr>改革宗伦理学的特色</vt:lpstr>
      <vt:lpstr>改革宗伦理学的特色</vt:lpstr>
      <vt:lpstr>Slide 25</vt:lpstr>
      <vt:lpstr>Slide 26</vt:lpstr>
      <vt:lpstr>礼仪律</vt:lpstr>
      <vt:lpstr>民事律</vt:lpstr>
      <vt:lpstr>道德律</vt:lpstr>
      <vt:lpstr>Slide 30</vt:lpstr>
      <vt:lpstr>律法的功用</vt:lpstr>
      <vt:lpstr>引导信徒成圣</vt:lpstr>
      <vt:lpstr>引导信徒成圣</vt:lpstr>
      <vt:lpstr>引导信徒成圣</vt:lpstr>
      <vt:lpstr>约束罪人的恶</vt:lpstr>
      <vt:lpstr>使人知罪悔改</vt:lpstr>
      <vt:lpstr>Slide 37</vt:lpstr>
      <vt:lpstr>Slide 38</vt:lpstr>
      <vt:lpstr>罗马书1:19-20 </vt:lpstr>
      <vt:lpstr>罗马书2:14-15 </vt:lpstr>
      <vt:lpstr>罗马书5:14 </vt:lpstr>
      <vt:lpstr>Slide 42</vt:lpstr>
      <vt:lpstr>Slide 43</vt:lpstr>
      <vt:lpstr>Slide 44</vt:lpstr>
      <vt:lpstr>Slide 45</vt:lpstr>
      <vt:lpstr>Slide 46</vt:lpstr>
      <vt:lpstr>Slide 47</vt:lpstr>
      <vt:lpstr>Slide 48</vt:lpstr>
      <vt:lpstr>Slide 49</vt:lpstr>
      <vt:lpstr>Slide 50</vt:lpstr>
      <vt:lpstr>Slide 51</vt:lpstr>
      <vt:lpstr>Slide 52</vt:lpstr>
      <vt:lpstr>再版与神治主义</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基督教伦理学</dc:title>
  <dc:creator>apple</dc:creator>
  <cp:lastModifiedBy>ehud</cp:lastModifiedBy>
  <cp:revision>7</cp:revision>
  <dcterms:created xsi:type="dcterms:W3CDTF">2019-08-25T23:04:54Z</dcterms:created>
  <dcterms:modified xsi:type="dcterms:W3CDTF">2019-08-26T06:12:19Z</dcterms:modified>
</cp:coreProperties>
</file>